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71" r:id="rId7"/>
    <p:sldId id="261" r:id="rId8"/>
    <p:sldId id="265" r:id="rId9"/>
    <p:sldId id="274" r:id="rId10"/>
    <p:sldId id="272" r:id="rId11"/>
    <p:sldId id="268" r:id="rId12"/>
    <p:sldId id="266" r:id="rId13"/>
    <p:sldId id="275" r:id="rId14"/>
    <p:sldId id="273" r:id="rId15"/>
    <p:sldId id="269" r:id="rId16"/>
    <p:sldId id="267" r:id="rId17"/>
    <p:sldId id="262" r:id="rId18"/>
    <p:sldId id="279" r:id="rId19"/>
    <p:sldId id="281" r:id="rId20"/>
    <p:sldId id="278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ork\Desktop\&#1042;&#1080;&#1082;&#1086;&#1085;&#1072;&#1085;&#1085;&#1103;_2014_&#1056;&#1072;&#1076;&#1077;&#1093;i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Аркуш1!$A$97</c:f>
              <c:strCache>
                <c:ptCount val="1"/>
                <c:pt idx="0">
                  <c:v>Радехів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PF Square Sans Pro" panose="02000506040000020004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Аркуш1!$B$96:$E$96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Акциз</c:v>
                </c:pt>
                <c:pt idx="3">
                  <c:v>Майно</c:v>
                </c:pt>
              </c:strCache>
            </c:strRef>
          </c:cat>
          <c:val>
            <c:numRef>
              <c:f>Аркуш1!$B$97:$E$97</c:f>
              <c:numCache>
                <c:formatCode>#,##0.0</c:formatCode>
                <c:ptCount val="4"/>
                <c:pt idx="0">
                  <c:v>631.83922558922552</c:v>
                </c:pt>
                <c:pt idx="1">
                  <c:v>236.23211279461282</c:v>
                </c:pt>
                <c:pt idx="2">
                  <c:v>123.77420033670032</c:v>
                </c:pt>
                <c:pt idx="3">
                  <c:v>159.85374579124579</c:v>
                </c:pt>
              </c:numCache>
            </c:numRef>
          </c:val>
        </c:ser>
        <c:ser>
          <c:idx val="1"/>
          <c:order val="1"/>
          <c:tx>
            <c:strRef>
              <c:f>Аркуш1!$A$98</c:f>
              <c:strCache>
                <c:ptCount val="1"/>
                <c:pt idx="0">
                  <c:v>Лопатин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PF Square Sans Pro" panose="02000506040000020004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Аркуш1!$B$96:$E$96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Акциз</c:v>
                </c:pt>
                <c:pt idx="3">
                  <c:v>Майно</c:v>
                </c:pt>
              </c:strCache>
            </c:strRef>
          </c:cat>
          <c:val>
            <c:numRef>
              <c:f>Аркуш1!$B$98:$E$98</c:f>
              <c:numCache>
                <c:formatCode>#,##0.0</c:formatCode>
                <c:ptCount val="4"/>
                <c:pt idx="0">
                  <c:v>252.7219264086466</c:v>
                </c:pt>
                <c:pt idx="1">
                  <c:v>79.416673289358656</c:v>
                </c:pt>
                <c:pt idx="2">
                  <c:v>46.721767464038784</c:v>
                </c:pt>
                <c:pt idx="3">
                  <c:v>220.07470396566794</c:v>
                </c:pt>
              </c:numCache>
            </c:numRef>
          </c:val>
        </c:ser>
        <c:ser>
          <c:idx val="2"/>
          <c:order val="2"/>
          <c:tx>
            <c:strRef>
              <c:f>Аркуш1!$A$99</c:f>
              <c:strCache>
                <c:ptCount val="1"/>
                <c:pt idx="0">
                  <c:v>Павлів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PF Square Sans Pro" panose="02000506040000020004" pitchFamily="2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Аркуш1!$B$96:$E$96</c:f>
              <c:strCache>
                <c:ptCount val="4"/>
                <c:pt idx="0">
                  <c:v>ПДФО</c:v>
                </c:pt>
                <c:pt idx="1">
                  <c:v>Єдиний податок</c:v>
                </c:pt>
                <c:pt idx="2">
                  <c:v>Акциз</c:v>
                </c:pt>
                <c:pt idx="3">
                  <c:v>Майно</c:v>
                </c:pt>
              </c:strCache>
            </c:strRef>
          </c:cat>
          <c:val>
            <c:numRef>
              <c:f>Аркуш1!$B$99:$E$99</c:f>
              <c:numCache>
                <c:formatCode>#,##0.0</c:formatCode>
                <c:ptCount val="4"/>
                <c:pt idx="0">
                  <c:v>686.25543231497704</c:v>
                </c:pt>
                <c:pt idx="1">
                  <c:v>148.73840565609393</c:v>
                </c:pt>
                <c:pt idx="2">
                  <c:v>38.892132062009473</c:v>
                </c:pt>
                <c:pt idx="3">
                  <c:v>188.29214503470195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05713088"/>
        <c:axId val="-1305722880"/>
      </c:barChart>
      <c:catAx>
        <c:axId val="-130571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PF Square Sans Pro" panose="02000506040000020004" pitchFamily="2" charset="0"/>
                <a:ea typeface="+mn-ea"/>
                <a:cs typeface="+mn-cs"/>
              </a:defRPr>
            </a:pPr>
            <a:endParaRPr lang="uk-UA"/>
          </a:p>
        </c:txPr>
        <c:crossAx val="-1305722880"/>
        <c:crosses val="autoZero"/>
        <c:auto val="1"/>
        <c:lblAlgn val="ctr"/>
        <c:lblOffset val="100"/>
        <c:noMultiLvlLbl val="0"/>
      </c:catAx>
      <c:valAx>
        <c:axId val="-130572288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-13057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PF Square Sans Pro" panose="02000506040000020004" pitchFamily="2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6CBC-A152-4DAB-AC11-DDC79735092C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6EA8-4D4C-4E6F-9CFE-7BBB78B0D98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66EA8-4D4C-4E6F-9CFE-7BBB78B0D984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3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66EA8-4D4C-4E6F-9CFE-7BBB78B0D984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8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214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6665B-4DE4-4762-B1ED-DD8365D85EEC}" type="slidenum">
              <a:rPr lang="uk-UA" smtClean="0"/>
              <a:pPr/>
              <a:t>20</a:t>
            </a:fld>
            <a:endParaRPr lang="uk-UA" smtClean="0"/>
          </a:p>
        </p:txBody>
      </p:sp>
    </p:spTree>
    <p:extLst>
      <p:ext uri="{BB962C8B-B14F-4D97-AF65-F5344CB8AC3E}">
        <p14:creationId xmlns:p14="http://schemas.microsoft.com/office/powerpoint/2010/main" val="235306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510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19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15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5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79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932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3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21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3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050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16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4B26-07C0-42CA-98AD-3762DCAACECF}" type="datetimeFigureOut">
              <a:rPr lang="uk-UA" smtClean="0"/>
              <a:t>24.02.2016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59A4-0172-443A-AA73-70E7F02075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3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50" y="1827552"/>
            <a:ext cx="10699216" cy="4641512"/>
          </a:xfrm>
        </p:spPr>
        <p:txBody>
          <a:bodyPr>
            <a:normAutofit/>
          </a:bodyPr>
          <a:lstStyle/>
          <a:p>
            <a:endParaRPr 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endParaRPr 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Спроможні об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’</a:t>
            </a:r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єднані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громади </a:t>
            </a:r>
          </a:p>
          <a:p>
            <a:r>
              <a:rPr 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Радехівського</a:t>
            </a:r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району: фінансовий аспект</a:t>
            </a:r>
          </a:p>
          <a:p>
            <a:endParaRPr lang="uk-UA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uk-UA" sz="1800" dirty="0" smtClean="0">
              <a:solidFill>
                <a:srgbClr val="002060"/>
              </a:solidFill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endParaRPr lang="uk-UA" sz="1800" dirty="0">
              <a:solidFill>
                <a:srgbClr val="002060"/>
              </a:solidFill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endParaRPr lang="uk-UA" sz="1800" dirty="0" smtClean="0">
              <a:solidFill>
                <a:srgbClr val="002060"/>
              </a:solidFill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r>
              <a:rPr lang="uk-UA" sz="18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24 лютого 2016 року, м. </a:t>
            </a:r>
            <a:r>
              <a:rPr lang="uk-UA" sz="1800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Радехів</a:t>
            </a:r>
            <a:endParaRPr lang="uk-UA" sz="1800" dirty="0" smtClean="0">
              <a:solidFill>
                <a:srgbClr val="002060"/>
              </a:solidFill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endParaRPr 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6" descr="edlogon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09" y="178318"/>
            <a:ext cx="2406860" cy="24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19851" y="5875117"/>
            <a:ext cx="6716018" cy="59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i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1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42543" y="2937414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Лопатинська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селищна ОТГ</a:t>
            </a:r>
            <a:endParaRPr lang="uk-UA" sz="7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74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16892"/>
              </p:ext>
            </p:extLst>
          </p:nvPr>
        </p:nvGraphicFramePr>
        <p:xfrm>
          <a:off x="0" y="1318941"/>
          <a:ext cx="12152120" cy="4710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452"/>
                <a:gridCol w="981994"/>
                <a:gridCol w="1159098"/>
                <a:gridCol w="1146220"/>
                <a:gridCol w="1171977"/>
                <a:gridCol w="1043189"/>
                <a:gridCol w="914400"/>
                <a:gridCol w="1030310"/>
                <a:gridCol w="1051133"/>
                <a:gridCol w="1136347"/>
              </a:tblGrid>
              <a:tr h="15716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ПДФО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Єдиний податок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Акциз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Майно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Базова дотація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Освітня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Медична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Лопатинська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сел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533,0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4 860,0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542,0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Барилівська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817,0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Березівська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220,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61,4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Завидчівська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692,0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Куликівська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573,7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8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Кустинська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380,5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913,0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Миколаївська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979,9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Нивицька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78,7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870,1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Сморжівська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429,5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533,5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Стремільченська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226,7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565,0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8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Увинська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162,2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Хмільнівська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615,0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3 180,0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999,3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587,9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2 769,2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254,8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4 640,0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15 190,0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6 680,0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34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301,2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Д</a:t>
            </a:r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оходи, </a:t>
            </a:r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b="1" i="1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Лопатинська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селищна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5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Видатки</a:t>
            </a: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, </a:t>
            </a: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Лопатинська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селищна ОТГ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87280"/>
              </p:ext>
            </p:extLst>
          </p:nvPr>
        </p:nvGraphicFramePr>
        <p:xfrm>
          <a:off x="342543" y="1488249"/>
          <a:ext cx="10909552" cy="473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317"/>
                <a:gridCol w="1455839"/>
                <a:gridCol w="1392701"/>
                <a:gridCol w="1322363"/>
                <a:gridCol w="1448972"/>
                <a:gridCol w="1364567"/>
                <a:gridCol w="1328793"/>
              </a:tblGrid>
              <a:tr h="15716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Органи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управління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Охорона </a:t>
                      </a:r>
                      <a:r>
                        <a:rPr lang="uk-UA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en-US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Культура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Лопатинська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сел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5 200,0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4 860,0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1 450,0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Барилівська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Березівська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2 670,0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Завидчівська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Куликівська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1 340,0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Кустинська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1 370,0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Миколаївська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2 420,0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Нивицька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1 310,0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Сморжівська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2 900,0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520,0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Стремільченська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540,0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Увинська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Хмільнівська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650,0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22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3 100,0</a:t>
                      </a:r>
                      <a:endParaRPr lang="uk-UA" sz="2000" b="1" i="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19 000,0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6 680,0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2 630,0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540,0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950,0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Лопатинська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селищна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1" y="1324598"/>
            <a:ext cx="6994833" cy="53710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32" y="1734670"/>
            <a:ext cx="4794610" cy="48264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02363" y="2740858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Павлівська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сільська ОТГ</a:t>
            </a:r>
            <a:endParaRPr lang="uk-UA" sz="7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8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09746"/>
              </p:ext>
            </p:extLst>
          </p:nvPr>
        </p:nvGraphicFramePr>
        <p:xfrm>
          <a:off x="0" y="1318941"/>
          <a:ext cx="12135028" cy="4081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4589"/>
                <a:gridCol w="1184857"/>
                <a:gridCol w="1159098"/>
                <a:gridCol w="1146220"/>
                <a:gridCol w="1171977"/>
                <a:gridCol w="1043189"/>
                <a:gridCol w="914400"/>
                <a:gridCol w="1030310"/>
                <a:gridCol w="1051133"/>
                <a:gridCol w="1119255"/>
              </a:tblGrid>
              <a:tr h="15716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ПДФО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Єдиний податок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Акциз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Майно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Базова дотація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Освітня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Медична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Павлівська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854,8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1 138,5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344,6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Вузлівська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865,0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307,6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43,6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Корчинська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198,0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243,3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28,7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Нововитківська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92,0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047,0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Поздимирська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186,5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605,0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8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Половецька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177,2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228,0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Розжалівська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229,1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432,1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Станинська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330,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134,0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183,0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827,0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Сушнівська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190,5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058,0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Яструбичівська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237,9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821,0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10 580,0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2 293,1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599,6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2 902,9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209,2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19 730,0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2 810,0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204,8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Д</a:t>
            </a:r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оходи, </a:t>
            </a:r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b="1" i="1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Павлівська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сільська ОТГ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2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Видатки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, </a:t>
            </a:r>
            <a:r>
              <a:rPr lang="uk-UA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Павлівська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сільська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9308"/>
              </p:ext>
            </p:extLst>
          </p:nvPr>
        </p:nvGraphicFramePr>
        <p:xfrm>
          <a:off x="342543" y="1479703"/>
          <a:ext cx="10909552" cy="4103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317"/>
                <a:gridCol w="1455839"/>
                <a:gridCol w="1413673"/>
                <a:gridCol w="1301391"/>
                <a:gridCol w="1448972"/>
                <a:gridCol w="1364567"/>
                <a:gridCol w="1328793"/>
              </a:tblGrid>
              <a:tr h="15716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Органи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управління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Охорона </a:t>
                      </a:r>
                      <a:r>
                        <a:rPr lang="uk-UA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en-US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Культура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Павлівська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Вузлівська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570,0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Корчинська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Нововитківська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Поздимирська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Половецька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Розжалівська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Станинська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420,0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Сушнівська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840,0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Яструбичівська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22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3 400,0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25 550,0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2 810,0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1 610,0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1 100,0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34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470,0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2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Павлівська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сільська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5" y="1181456"/>
            <a:ext cx="7053499" cy="54632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64" y="1748713"/>
            <a:ext cx="4865030" cy="47552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5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2543" y="108753"/>
            <a:ext cx="11237007" cy="899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Власні доходи Громад (на 1 мешканця)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624241"/>
              </p:ext>
            </p:extLst>
          </p:nvPr>
        </p:nvGraphicFramePr>
        <p:xfrm>
          <a:off x="206061" y="1365161"/>
          <a:ext cx="11861443" cy="4623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88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15944" y="249703"/>
            <a:ext cx="10892207" cy="6666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Першочергові</a:t>
            </a:r>
            <a:r>
              <a:rPr lang="uk-UA" sz="4000" b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кроки (до об</a:t>
            </a:r>
            <a:r>
              <a:rPr lang="en-US" sz="4000" b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єднання)</a:t>
            </a:r>
            <a:endParaRPr lang="ru-RU" sz="4000" b="1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03031" y="1043190"/>
            <a:ext cx="11900079" cy="54348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зростання податкових (власних) надходжень:</a:t>
            </a:r>
          </a:p>
          <a:p>
            <a:pPr marL="457200" indent="-457200" algn="l">
              <a:buFontTx/>
              <a:buChar char="-"/>
            </a:pP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збільшення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податкової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бази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(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залучення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інвестицій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перереєстрація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підприємств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інвентаризація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)</a:t>
            </a:r>
          </a:p>
          <a:p>
            <a:pPr marL="457200" indent="-457200" algn="l">
              <a:buFontTx/>
              <a:buChar char="-"/>
            </a:pP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детінізація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(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заробітна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плата,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акцизний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податок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)</a:t>
            </a:r>
          </a:p>
          <a:p>
            <a:pPr algn="l"/>
            <a:endParaRPr 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  <a:p>
            <a:pPr algn="l"/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скорочення поточних видатків: 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sz="4000" i="1" dirty="0" err="1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о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птимізація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бюджетної</a:t>
            </a:r>
            <a:r>
              <a:rPr lang="ru-RU" sz="4000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інфраструктури</a:t>
            </a:r>
            <a:endParaRPr lang="ru-RU" sz="4000" i="1" dirty="0" smtClean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r>
              <a:rPr lang="ru-RU" sz="4000" i="1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енергоощадність</a:t>
            </a:r>
            <a:endParaRPr lang="ru-RU" sz="4000" i="1" dirty="0" smtClean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  <a:p>
            <a:pPr algn="l"/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4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929" y="134390"/>
            <a:ext cx="10515600" cy="899652"/>
          </a:xfrm>
        </p:spPr>
        <p:txBody>
          <a:bodyPr>
            <a:noAutofit/>
          </a:bodyPr>
          <a:lstStyle/>
          <a:p>
            <a:pPr algn="ctr"/>
            <a:r>
              <a:rPr lang="uk-UA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Радехівський</a:t>
            </a:r>
            <a:r>
              <a:rPr lang="uk-U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район</a:t>
            </a:r>
            <a:endParaRPr lang="uk-UA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2" y="2110899"/>
            <a:ext cx="6085536" cy="335840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856190"/>
              </p:ext>
            </p:extLst>
          </p:nvPr>
        </p:nvGraphicFramePr>
        <p:xfrm>
          <a:off x="6484784" y="1170862"/>
          <a:ext cx="5509188" cy="4676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509188"/>
              </a:tblGrid>
              <a:tr h="371463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Центр –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м. </a:t>
                      </a:r>
                      <a:r>
                        <a:rPr lang="uk-UA" sz="2000" b="1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Радехів</a:t>
                      </a:r>
                      <a:endParaRPr lang="uk-UA" sz="20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Чисельність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населення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48,0 тис. осіб</a:t>
                      </a: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             в </a:t>
                      </a:r>
                      <a:r>
                        <a:rPr lang="uk-UA" sz="200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т.ч</a:t>
                      </a: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. міського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–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13,1 тис. осіб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Кількість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населених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пунктів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– 71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          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в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1 місто  -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Радехів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                    1 смт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 -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Лопатин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2000" b="0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Кількість органів місцевого самоврядування –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                                      в </a:t>
                      </a:r>
                      <a:r>
                        <a:rPr lang="uk-UA" sz="2000" b="0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т.ч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сільських рад -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31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         </a:t>
                      </a: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endParaRPr lang="uk-UA" sz="2000" b="0" i="1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Загальна площа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1 144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</a:t>
                      </a: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в </a:t>
                      </a:r>
                      <a:r>
                        <a:rPr lang="uk-UA" sz="200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т.ч</a:t>
                      </a: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.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в межах населених пунктів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157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</a:t>
                      </a: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69139" y="6509579"/>
            <a:ext cx="96909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Головне управління статистики у Львівській області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287" y="2633052"/>
            <a:ext cx="8569325" cy="3600450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1875" b="1" dirty="0">
              <a:solidFill>
                <a:srgbClr val="C00000"/>
              </a:solidFill>
              <a:latin typeface="PF Square Sans Pro" panose="02000506040000020004" pitchFamily="2" charset="0"/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1875" b="1" dirty="0">
              <a:solidFill>
                <a:srgbClr val="C00000"/>
              </a:solidFill>
              <a:latin typeface="PF Square Sans Pro" panose="02000506040000020004" pitchFamily="2" charset="0"/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1875" b="1" dirty="0">
              <a:solidFill>
                <a:srgbClr val="C00000"/>
              </a:solidFill>
              <a:latin typeface="PF Square Sans Pro" panose="02000506040000020004" pitchFamily="2" charset="0"/>
            </a:endParaRPr>
          </a:p>
          <a:p>
            <a:pPr algn="l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1875" b="1" dirty="0">
              <a:solidFill>
                <a:srgbClr val="C00000"/>
              </a:solidFill>
              <a:latin typeface="PF Square Sans Pro" panose="02000506040000020004" pitchFamily="2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uk-UA" altLang="ru-RU" sz="4950" b="1" dirty="0">
                <a:solidFill>
                  <a:srgbClr val="002060"/>
                </a:solidFill>
                <a:latin typeface="PF Square Sans Pro" panose="02000506040000020004" pitchFamily="2" charset="0"/>
              </a:rPr>
              <a:t>Дякуємо за увагу!</a:t>
            </a:r>
            <a:endParaRPr lang="en-US" altLang="ru-RU" sz="495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ru-RU" b="1" i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ru-RU" b="1" i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ru-RU" b="1" i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dialog.lviv.ua</a:t>
            </a:r>
            <a:endParaRPr lang="uk-UA" altLang="ru-RU" b="1" i="1" dirty="0" smtClean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ru-RU" b="1" i="1" dirty="0" smtClean="0">
                <a:solidFill>
                  <a:srgbClr val="002060"/>
                </a:solidFill>
                <a:latin typeface="PF Square Sans Pro" panose="02000506040000020004" pitchFamily="2" charset="0"/>
              </a:rPr>
              <a:t>fb.com/</a:t>
            </a:r>
            <a:r>
              <a:rPr lang="en-US" altLang="ru-RU" b="1" i="1" dirty="0" err="1" smtClean="0">
                <a:solidFill>
                  <a:srgbClr val="002060"/>
                </a:solidFill>
                <a:latin typeface="PF Square Sans Pro" panose="02000506040000020004" pitchFamily="2" charset="0"/>
              </a:rPr>
              <a:t>EuropeanDialog</a:t>
            </a:r>
            <a:endParaRPr lang="uk-UA" altLang="ru-RU" b="1" i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2100" b="1" dirty="0">
              <a:solidFill>
                <a:srgbClr val="002060"/>
              </a:solidFill>
              <a:latin typeface="PF Square Sans Pro" panose="02000506040000020004" pitchFamily="2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uk-UA" altLang="ru-RU" sz="2100" b="1" dirty="0">
              <a:latin typeface="PF Square Sans Pro" panose="02000506040000020004" pitchFamily="2" charset="0"/>
            </a:endParaRPr>
          </a:p>
        </p:txBody>
      </p:sp>
      <p:pic>
        <p:nvPicPr>
          <p:cNvPr id="212995" name="Picture 6" descr="edlogo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685068"/>
            <a:ext cx="26384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41" y="100207"/>
            <a:ext cx="12152120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Перспективний план формування територій спроможних 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громад </a:t>
            </a:r>
            <a:r>
              <a:rPr lang="uk-UA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Радехівського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району (07.07.2015)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859"/>
            <a:ext cx="7658550" cy="377724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346150"/>
              </p:ext>
            </p:extLst>
          </p:nvPr>
        </p:nvGraphicFramePr>
        <p:xfrm>
          <a:off x="4836919" y="4554770"/>
          <a:ext cx="7075920" cy="2078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2217"/>
                <a:gridCol w="1342172"/>
                <a:gridCol w="1041523"/>
                <a:gridCol w="1395858"/>
                <a:gridCol w="934150"/>
              </a:tblGrid>
              <a:tr h="491790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Населення, тис. ос</a:t>
                      </a:r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Площа, </a:t>
                      </a:r>
                    </a:p>
                    <a:p>
                      <a:pPr algn="ctr" fontAlgn="b"/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К-сть</a:t>
                      </a:r>
                      <a:r>
                        <a:rPr lang="uk-UA" sz="16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6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нас.пунктів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К-сть ОМС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4182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Радехівська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міська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16,2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222,0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Вузлівська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сільська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4,5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123,0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Павлівська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сільська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6,9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146,0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Корчинська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сільська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5,4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144,0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Стоянівська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сільська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4,4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uk-UA" sz="16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Лопатинська</a:t>
                      </a:r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селищна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12,6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409,0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</a:t>
                      </a:r>
                      <a:endParaRPr lang="uk-UA" sz="16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641" y="6521627"/>
            <a:ext cx="4568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Львівська обласна державна адміністрація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33" y="100207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Затвердження Кабінетом Міністрів України Перспективного плану (04.12.2015)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3" y="1905207"/>
            <a:ext cx="6139320" cy="3369487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510185" y="2188084"/>
            <a:ext cx="3596357" cy="2242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Радехівська</a:t>
            </a: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міська</a:t>
            </a:r>
            <a:endParaRPr lang="uk-UA" sz="2400" dirty="0">
              <a:solidFill>
                <a:srgbClr val="002060"/>
              </a:solidFill>
              <a:latin typeface="PF Square Sans Pro" panose="02000506040000020004" pitchFamily="2" charset="0"/>
              <a:ea typeface="+mj-ea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Вузлівська</a:t>
            </a: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сільська</a:t>
            </a:r>
          </a:p>
          <a:p>
            <a:pPr marL="0" indent="0" algn="just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3.	</a:t>
            </a:r>
            <a:r>
              <a:rPr lang="uk-UA" sz="2400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Павлівська</a:t>
            </a: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сільська</a:t>
            </a:r>
          </a:p>
          <a:p>
            <a:pPr marL="0" indent="0" algn="just">
              <a:lnSpc>
                <a:spcPct val="120000"/>
              </a:lnSpc>
              <a:buNone/>
              <a:tabLst>
                <a:tab pos="450850" algn="l"/>
              </a:tabLst>
            </a:pP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4.	</a:t>
            </a:r>
            <a:r>
              <a:rPr lang="uk-UA" sz="2400" dirty="0" err="1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Лопатинська</a:t>
            </a:r>
            <a:r>
              <a:rPr lang="uk-UA" sz="2400" dirty="0" smtClean="0">
                <a:solidFill>
                  <a:srgbClr val="002060"/>
                </a:solidFill>
                <a:latin typeface="PF Square Sans Pro" panose="02000506040000020004" pitchFamily="2" charset="0"/>
                <a:ea typeface="+mj-ea"/>
                <a:cs typeface="Times New Roman" pitchFamily="18" charset="0"/>
              </a:rPr>
              <a:t> селищна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641" y="6521627"/>
            <a:ext cx="4568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Кабінет Міністрів України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16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26" y="108753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Пропозиції щодо формування ОТГ </a:t>
            </a:r>
            <a:r>
              <a:rPr lang="uk-UA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Радехівського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району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406"/>
            <a:ext cx="7324360" cy="4042074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95804"/>
              </p:ext>
            </p:extLst>
          </p:nvPr>
        </p:nvGraphicFramePr>
        <p:xfrm>
          <a:off x="7221196" y="1170862"/>
          <a:ext cx="4772776" cy="44100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772776"/>
              </a:tblGrid>
              <a:tr h="371463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b="1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Радехівська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міська ОТГ</a:t>
                      </a:r>
                      <a:endParaRPr lang="uk-UA" sz="20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Чисельність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населення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22,0 тис. осіб</a:t>
                      </a: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Кількість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населених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пунктів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– 22</a:t>
                      </a: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Загальна площа          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356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</a:t>
                      </a: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b="1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Лопатинська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селищна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ОТГ</a:t>
                      </a:r>
                      <a:endParaRPr lang="uk-UA" sz="20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981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Чисельність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населення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12,6 тис. осіб</a:t>
                      </a: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Кількість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населених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пунктів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– 28</a:t>
                      </a:r>
                    </a:p>
                  </a:txBody>
                  <a:tcPr marL="9525" marR="9525" marT="9525" marB="0" anchor="ctr"/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Загальна площа          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409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 </a:t>
                      </a: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7163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b="1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Павлівська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сільська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ОТГ</a:t>
                      </a:r>
                      <a:endParaRPr lang="uk-UA" sz="2000" b="1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5716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Чисельність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населення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13,4 тис. осіб</a:t>
                      </a:r>
                      <a:endParaRPr lang="uk-UA" sz="2000" b="1" i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Кількість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населених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пунктів </a:t>
                      </a:r>
                      <a:r>
                        <a:rPr lang="uk-UA" sz="2000" b="1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– 21</a:t>
                      </a:r>
                    </a:p>
                  </a:txBody>
                  <a:tcPr marL="9525" marR="9525" marT="9525" marB="0" anchor="ctr"/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Загальна площа                   – 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379 </a:t>
                      </a:r>
                      <a:r>
                        <a:rPr lang="uk-UA" sz="2000" b="1" i="1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кв</a:t>
                      </a:r>
                      <a:r>
                        <a:rPr lang="uk-UA" sz="2000" b="1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 км</a:t>
                      </a:r>
                      <a:endParaRPr lang="uk-UA" sz="2000" b="1" i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ЛОДА та ГУСЛО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14" y="2219564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Радехівська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міська ОТГ</a:t>
            </a:r>
            <a:endParaRPr lang="uk-UA" sz="7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0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43" y="108753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міська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549447"/>
              </p:ext>
            </p:extLst>
          </p:nvPr>
        </p:nvGraphicFramePr>
        <p:xfrm>
          <a:off x="39880" y="1357722"/>
          <a:ext cx="12152120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1863"/>
                <a:gridCol w="1107583"/>
                <a:gridCol w="1159098"/>
                <a:gridCol w="1146220"/>
                <a:gridCol w="1171977"/>
                <a:gridCol w="1043189"/>
                <a:gridCol w="914400"/>
                <a:gridCol w="1030310"/>
                <a:gridCol w="1051133"/>
                <a:gridCol w="1136347"/>
              </a:tblGrid>
              <a:tr h="15716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ПДФО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Єдиний податок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Акциз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Майно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Базова дотація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Освітня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Медична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b="0" i="0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субв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.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9979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Радехівська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м/р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820,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2 530,0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2 300,0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989,4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309,4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Бишівська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306,4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172,0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426,6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Дмитрівська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116,2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436,2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Кривецька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154,0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36,0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18,0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253,0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Немилівська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57,0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128,5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070,0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8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Оглядівська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178,0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33,0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293,0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Пиратинська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266,1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591,8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Тетевчицька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273,5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111,0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470,0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Середпільцівська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119,0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474,3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581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Синьківська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45,2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135,9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51,2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017,7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Стоянівська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406,6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315,8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7,7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760,1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12 010,0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4 490,3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2 352,7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3 038,5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1 207,0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27 240,0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1 760,0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2000" b="1" i="0" u="none" strike="noStrike" dirty="0">
                          <a:solidFill>
                            <a:srgbClr val="203864"/>
                          </a:solidFill>
                          <a:effectLst/>
                          <a:latin typeface="PF Square Sans Pro" panose="02000506040000020004" pitchFamily="2" charset="0"/>
                        </a:rPr>
                        <a:t>53 </a:t>
                      </a:r>
                      <a:r>
                        <a:rPr lang="uk-UA" sz="20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PF Square Sans Pro" panose="02000506040000020004" pitchFamily="2" charset="0"/>
                        </a:rPr>
                        <a:t>078,5</a:t>
                      </a:r>
                      <a:endParaRPr lang="uk-UA" sz="2000" b="1" i="0" u="none" strike="noStrike" dirty="0">
                        <a:solidFill>
                          <a:srgbClr val="203864"/>
                        </a:solidFill>
                        <a:effectLst/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Д</a:t>
            </a:r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оходи, </a:t>
            </a:r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b="1" i="1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1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543" y="108753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Радехівська</a:t>
            </a:r>
            <a:r>
              <a:rPr lang="uk-UA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F Square Sans Pro" panose="02000506040000020004" pitchFamily="2" charset="0"/>
                <a:cs typeface="Times New Roman" pitchFamily="18" charset="0"/>
              </a:rPr>
              <a:t> міська ОТГ</a:t>
            </a:r>
            <a:endParaRPr lang="uk-UA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167179" y="906883"/>
            <a:ext cx="9587734" cy="4120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Видатки, </a:t>
            </a:r>
            <a:r>
              <a:rPr lang="uk-UA" sz="2800" b="1" i="1" dirty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тис. грн.</a:t>
            </a:r>
            <a:endParaRPr lang="ru-RU" sz="2800" b="1" i="1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1316"/>
              </p:ext>
            </p:extLst>
          </p:nvPr>
        </p:nvGraphicFramePr>
        <p:xfrm>
          <a:off x="342543" y="1403797"/>
          <a:ext cx="10909552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6317"/>
                <a:gridCol w="1455839"/>
                <a:gridCol w="1392701"/>
                <a:gridCol w="1322363"/>
                <a:gridCol w="1448972"/>
                <a:gridCol w="1364567"/>
                <a:gridCol w="1328793"/>
              </a:tblGrid>
              <a:tr h="529643">
                <a:tc>
                  <a:txBody>
                    <a:bodyPr/>
                    <a:lstStyle/>
                    <a:p>
                      <a:pPr algn="l" fontAlgn="b"/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Органи</a:t>
                      </a:r>
                      <a:r>
                        <a:rPr lang="uk-UA" sz="2000" b="0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управління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Освіта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Охорона </a:t>
                      </a:r>
                      <a:r>
                        <a:rPr lang="uk-UA" sz="2000" b="0" i="0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здоров</a:t>
                      </a:r>
                      <a:r>
                        <a:rPr lang="en-US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’</a:t>
                      </a:r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я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Культура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Інші</a:t>
                      </a:r>
                      <a:endParaRPr lang="uk-UA" sz="2000" b="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Разом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uk-UA" sz="200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Радехівська</a:t>
                      </a:r>
                      <a:r>
                        <a:rPr lang="uk-UA" sz="200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</a:rPr>
                        <a:t> м/р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14 920,0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4 500,0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3 360,0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9715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Бишівська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2 550,0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990,0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Дмитрівська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2 000,0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140,0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Кривецька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Немилівська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930,0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Оглядівська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2 820,0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450,0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Пиратинська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1 420,0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560,0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Тетевчицька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2 250,0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120,0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530,0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Середпільцівська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1 360,0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510,0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Синьківська</a:t>
                      </a:r>
                      <a:r>
                        <a:rPr lang="uk-UA" sz="2000" b="0" i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1 880,0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70,0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020,0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uk-UA" sz="2000" b="0" i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Стоянівська</a:t>
                      </a:r>
                      <a:r>
                        <a:rPr lang="uk-UA" sz="2000" b="0" i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Times New Roman"/>
                          <a:cs typeface="Times New Roman"/>
                        </a:rPr>
                        <a:t> с/р</a:t>
                      </a:r>
                      <a:endParaRPr lang="uk-UA" sz="2000" b="0" i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3 980,0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650,0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260,0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110,0</a:t>
                      </a:r>
                      <a:endParaRPr lang="uk-UA" sz="2000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000,0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567">
                <a:tc>
                  <a:txBody>
                    <a:bodyPr/>
                    <a:lstStyle/>
                    <a:p>
                      <a:endParaRPr lang="uk-UA" dirty="0">
                        <a:latin typeface="PF Square Sans Pro" panose="02000506040000020004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3 700,0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35</a:t>
                      </a:r>
                      <a:r>
                        <a:rPr lang="uk-UA" sz="2000" b="1" i="0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 000,0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1 760,0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5 800,0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3 720,0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PF Square Sans Pro" panose="02000506040000020004" pitchFamily="2" charset="0"/>
                          <a:ea typeface="+mn-ea"/>
                          <a:cs typeface="+mn-cs"/>
                        </a:rPr>
                        <a:t>49 980,0</a:t>
                      </a:r>
                      <a:endParaRPr lang="uk-UA" sz="2000" b="1" i="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PF Square Sans Pro" panose="02000506040000020004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7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543" y="108753"/>
            <a:ext cx="11237007" cy="899652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Радехівська</a:t>
            </a:r>
            <a:r>
              <a:rPr lang="uk-UA" sz="3600" dirty="0" smtClean="0">
                <a:solidFill>
                  <a:srgbClr val="002060"/>
                </a:solidFill>
                <a:latin typeface="PF Square Sans Pro" panose="02000506040000020004" pitchFamily="2" charset="0"/>
                <a:cs typeface="Times New Roman" pitchFamily="18" charset="0"/>
              </a:rPr>
              <a:t> міська ОТГ</a:t>
            </a:r>
            <a:endParaRPr lang="uk-UA" sz="3600" dirty="0">
              <a:solidFill>
                <a:srgbClr val="002060"/>
              </a:solidFill>
              <a:latin typeface="PF Square Sans Pro" panose="02000506040000020004" pitchFamily="2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34" y="1354614"/>
            <a:ext cx="6830171" cy="5135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23" y="1354614"/>
            <a:ext cx="5133277" cy="45967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9641" y="6521627"/>
            <a:ext cx="5650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Джерело: Розрахунки ГО «Європейський діалог» на основі інформації </a:t>
            </a:r>
            <a:r>
              <a:rPr lang="uk-UA" sz="1000" dirty="0" err="1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Радехівської</a:t>
            </a:r>
            <a:r>
              <a:rPr lang="uk-UA" sz="1000" dirty="0" smtClean="0">
                <a:solidFill>
                  <a:schemeClr val="accent5">
                    <a:lumMod val="50000"/>
                  </a:schemeClr>
                </a:solidFill>
                <a:latin typeface="PF Square Sans Pro" panose="02000506040000020004" pitchFamily="2" charset="0"/>
                <a:cs typeface="Times New Roman" pitchFamily="18" charset="0"/>
              </a:rPr>
              <a:t> РДА </a:t>
            </a:r>
            <a:endParaRPr lang="uk-UA" sz="1000" dirty="0">
              <a:solidFill>
                <a:schemeClr val="accent5">
                  <a:lumMod val="50000"/>
                </a:schemeClr>
              </a:solidFill>
              <a:latin typeface="PF Square Sans Pro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7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1385</Words>
  <Application>Microsoft Office PowerPoint</Application>
  <PresentationFormat>Широкий екран</PresentationFormat>
  <Paragraphs>718</Paragraphs>
  <Slides>20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PF Square Sans Pro</vt:lpstr>
      <vt:lpstr>Times New Roman</vt:lpstr>
      <vt:lpstr>Тема Office</vt:lpstr>
      <vt:lpstr>Презентація PowerPoint</vt:lpstr>
      <vt:lpstr>Радехівський район</vt:lpstr>
      <vt:lpstr>Перспективний план формування територій спроможних громад Радехівського району (07.07.2015)</vt:lpstr>
      <vt:lpstr>Затвердження Кабінетом Міністрів України Перспективного плану (04.12.2015)</vt:lpstr>
      <vt:lpstr>Пропозиції щодо формування ОТГ Радехівського району</vt:lpstr>
      <vt:lpstr>Радехівська міська ОТГ</vt:lpstr>
      <vt:lpstr>Радехівська міська ОТГ</vt:lpstr>
      <vt:lpstr>Радехівська міська ОТГ</vt:lpstr>
      <vt:lpstr>Радехівська міська ОТГ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dposypanko@gmail.com</cp:lastModifiedBy>
  <cp:revision>59</cp:revision>
  <dcterms:created xsi:type="dcterms:W3CDTF">2016-02-22T10:50:59Z</dcterms:created>
  <dcterms:modified xsi:type="dcterms:W3CDTF">2016-02-24T15:28:56Z</dcterms:modified>
</cp:coreProperties>
</file>