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76" r:id="rId6"/>
    <p:sldId id="273" r:id="rId7"/>
    <p:sldId id="278" r:id="rId8"/>
    <p:sldId id="280" r:id="rId9"/>
    <p:sldId id="281" r:id="rId10"/>
    <p:sldId id="277" r:id="rId11"/>
    <p:sldId id="260" r:id="rId12"/>
    <p:sldId id="266" r:id="rId13"/>
    <p:sldId id="271" r:id="rId14"/>
    <p:sldId id="269" r:id="rId15"/>
    <p:sldId id="270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88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14,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14,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804672"/>
            <a:ext cx="3313355" cy="75590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Arial"/>
                <a:cs typeface="Arial"/>
              </a:rPr>
              <a:t>БІЛА КНИГА 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0220" y="2702009"/>
            <a:ext cx="3309803" cy="88244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ЕЛЕКТРОННА ДЕМОКРАТІЯ</a:t>
            </a:r>
            <a:endParaRPr lang="en-US" sz="2400" b="1" dirty="0" smtClean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752" y="4954058"/>
            <a:ext cx="2611968" cy="97948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3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269936"/>
            <a:ext cx="7024744" cy="122940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У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якості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пріоритетів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національної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стратегії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cs typeface="Arial"/>
              </a:rPr>
              <a:t>у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Білій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книзі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рекомендується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визначити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наступні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напрямки е-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демократії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за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трьома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рівнями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lang="en-U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ru-RU" dirty="0"/>
          </a:p>
          <a:p>
            <a:pPr lvl="0"/>
            <a:r>
              <a:rPr lang="ru-RU" dirty="0" err="1">
                <a:latin typeface="Arial"/>
                <a:cs typeface="Arial"/>
              </a:rPr>
              <a:t>Базовий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рівень</a:t>
            </a:r>
            <a:r>
              <a:rPr lang="ru-RU" dirty="0">
                <a:latin typeface="Arial"/>
                <a:cs typeface="Arial"/>
              </a:rPr>
              <a:t> – </a:t>
            </a:r>
            <a:r>
              <a:rPr lang="ru-RU" dirty="0" err="1">
                <a:latin typeface="Arial"/>
                <a:cs typeface="Arial"/>
              </a:rPr>
              <a:t>відкриті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дані</a:t>
            </a:r>
            <a:r>
              <a:rPr lang="ru-RU" dirty="0">
                <a:latin typeface="Arial"/>
                <a:cs typeface="Arial"/>
              </a:rPr>
              <a:t> (одно-</a:t>
            </a:r>
            <a:r>
              <a:rPr lang="ru-RU" dirty="0" err="1">
                <a:latin typeface="Arial"/>
                <a:cs typeface="Arial"/>
              </a:rPr>
              <a:t>канальне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інформування</a:t>
            </a:r>
            <a:r>
              <a:rPr lang="ru-RU" dirty="0">
                <a:latin typeface="Arial"/>
                <a:cs typeface="Arial"/>
              </a:rPr>
              <a:t>) </a:t>
            </a:r>
            <a:endParaRPr lang="uk-UA" dirty="0" smtClean="0">
              <a:latin typeface="Arial"/>
              <a:cs typeface="Arial"/>
            </a:endParaRPr>
          </a:p>
          <a:p>
            <a:pPr lvl="0"/>
            <a:r>
              <a:rPr lang="ru-RU" dirty="0" err="1">
                <a:latin typeface="Arial"/>
                <a:cs typeface="Arial"/>
              </a:rPr>
              <a:t>Мезорівень</a:t>
            </a:r>
            <a:r>
              <a:rPr lang="ru-RU" dirty="0">
                <a:latin typeface="Arial"/>
                <a:cs typeface="Arial"/>
              </a:rPr>
              <a:t> – </a:t>
            </a:r>
            <a:r>
              <a:rPr lang="ru-RU" dirty="0" err="1">
                <a:latin typeface="Arial"/>
                <a:cs typeface="Arial"/>
              </a:rPr>
              <a:t>опублікування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інформації</a:t>
            </a:r>
            <a:r>
              <a:rPr lang="ru-RU" dirty="0">
                <a:latin typeface="Arial"/>
                <a:cs typeface="Arial"/>
              </a:rPr>
              <a:t> про </a:t>
            </a:r>
            <a:r>
              <a:rPr lang="ru-RU" dirty="0" err="1">
                <a:latin typeface="Arial"/>
                <a:cs typeface="Arial"/>
              </a:rPr>
              <a:t>політику</a:t>
            </a:r>
            <a:r>
              <a:rPr lang="ru-RU" dirty="0">
                <a:latin typeface="Arial"/>
                <a:cs typeface="Arial"/>
              </a:rPr>
              <a:t> на ВЕБ ресурсах (одно </a:t>
            </a:r>
            <a:r>
              <a:rPr lang="ru-RU" dirty="0" err="1">
                <a:latin typeface="Arial"/>
                <a:cs typeface="Arial"/>
              </a:rPr>
              <a:t>канальне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інформування</a:t>
            </a:r>
            <a:r>
              <a:rPr lang="ru-RU" dirty="0">
                <a:latin typeface="Arial"/>
                <a:cs typeface="Arial"/>
              </a:rPr>
              <a:t>). </a:t>
            </a:r>
            <a:endParaRPr lang="ru-RU" dirty="0" smtClean="0">
              <a:latin typeface="Arial"/>
              <a:cs typeface="Arial"/>
            </a:endParaRPr>
          </a:p>
          <a:p>
            <a:pPr lvl="0"/>
            <a:r>
              <a:rPr lang="ru-RU" dirty="0" err="1">
                <a:latin typeface="Arial"/>
                <a:cs typeface="Arial"/>
              </a:rPr>
              <a:t>Верхній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рівень</a:t>
            </a:r>
            <a:r>
              <a:rPr lang="ru-RU" dirty="0">
                <a:latin typeface="Arial"/>
                <a:cs typeface="Arial"/>
              </a:rPr>
              <a:t> – участь </a:t>
            </a:r>
            <a:r>
              <a:rPr lang="ru-RU" dirty="0" err="1">
                <a:latin typeface="Arial"/>
                <a:cs typeface="Arial"/>
              </a:rPr>
              <a:t>громадян</a:t>
            </a:r>
            <a:r>
              <a:rPr lang="ru-RU" dirty="0">
                <a:latin typeface="Arial"/>
                <a:cs typeface="Arial"/>
              </a:rPr>
              <a:t> у </a:t>
            </a:r>
            <a:r>
              <a:rPr lang="ru-RU" dirty="0" err="1">
                <a:latin typeface="Arial"/>
                <a:cs typeface="Arial"/>
              </a:rPr>
              <a:t>формуванні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політики</a:t>
            </a:r>
            <a:r>
              <a:rPr lang="ru-RU" dirty="0">
                <a:latin typeface="Arial"/>
                <a:cs typeface="Arial"/>
              </a:rPr>
              <a:t> , </a:t>
            </a:r>
            <a:r>
              <a:rPr lang="ru-RU" dirty="0" err="1">
                <a:latin typeface="Arial"/>
                <a:cs typeface="Arial"/>
              </a:rPr>
              <a:t>політичний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діалог</a:t>
            </a:r>
            <a:r>
              <a:rPr lang="ru-RU" dirty="0">
                <a:latin typeface="Arial"/>
                <a:cs typeface="Arial"/>
              </a:rPr>
              <a:t> (</a:t>
            </a:r>
            <a:r>
              <a:rPr lang="ru-RU" dirty="0" err="1">
                <a:latin typeface="Arial"/>
                <a:cs typeface="Arial"/>
              </a:rPr>
              <a:t>двосторонній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обмін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інформацією</a:t>
            </a:r>
            <a:r>
              <a:rPr lang="ru-RU" dirty="0">
                <a:latin typeface="Arial"/>
                <a:cs typeface="Arial"/>
              </a:rPr>
              <a:t>). </a:t>
            </a:r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0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795921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Arial"/>
                <a:cs typeface="Arial"/>
              </a:rPr>
              <a:t>Застосування </a:t>
            </a:r>
            <a:r>
              <a:rPr lang="uk-UA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uk-UA" dirty="0" smtClean="0">
                <a:solidFill>
                  <a:schemeClr val="tx1"/>
                </a:solidFill>
                <a:latin typeface="Arial"/>
                <a:cs typeface="Arial"/>
              </a:rPr>
              <a:t>інструментів е-урядування </a:t>
            </a:r>
            <a:r>
              <a:rPr lang="uk-UA" dirty="0">
                <a:solidFill>
                  <a:schemeClr val="tx1"/>
                </a:solidFill>
                <a:latin typeface="Arial"/>
                <a:cs typeface="Arial"/>
              </a:rPr>
              <a:t>сприятиме вирішенню головних проблем української держави: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45174"/>
            <a:ext cx="6777317" cy="3161334"/>
          </a:xfrm>
        </p:spPr>
        <p:txBody>
          <a:bodyPr>
            <a:normAutofit fontScale="92500"/>
          </a:bodyPr>
          <a:lstStyle/>
          <a:p>
            <a:pPr lvl="0">
              <a:lnSpc>
                <a:spcPts val="2680"/>
              </a:lnSpc>
            </a:pPr>
            <a:r>
              <a:rPr lang="uk-UA" dirty="0" smtClean="0">
                <a:latin typeface="Arial"/>
                <a:cs typeface="Arial"/>
              </a:rPr>
              <a:t>непрозорість</a:t>
            </a:r>
            <a:r>
              <a:rPr lang="uk-UA" dirty="0">
                <a:latin typeface="Arial"/>
                <a:cs typeface="Arial"/>
              </a:rPr>
              <a:t>, закритість, високий рівень корумпованості органів влади;</a:t>
            </a:r>
            <a:endParaRPr lang="ru-RU" dirty="0">
              <a:latin typeface="Arial"/>
              <a:cs typeface="Arial"/>
            </a:endParaRPr>
          </a:p>
          <a:p>
            <a:pPr lvl="0">
              <a:lnSpc>
                <a:spcPts val="2680"/>
              </a:lnSpc>
            </a:pPr>
            <a:r>
              <a:rPr lang="uk-UA" dirty="0">
                <a:latin typeface="Arial"/>
                <a:cs typeface="Arial"/>
              </a:rPr>
              <a:t>формування механізмів децентралізації, демократичного контролю та участі громадян у розробці та реалізації державної політики;</a:t>
            </a:r>
            <a:endParaRPr lang="ru-RU" dirty="0">
              <a:latin typeface="Arial"/>
              <a:cs typeface="Arial"/>
            </a:endParaRPr>
          </a:p>
          <a:p>
            <a:pPr lvl="0">
              <a:lnSpc>
                <a:spcPts val="2680"/>
              </a:lnSpc>
            </a:pPr>
            <a:r>
              <a:rPr lang="uk-UA" dirty="0">
                <a:latin typeface="Arial"/>
                <a:cs typeface="Arial"/>
              </a:rPr>
              <a:t>повернення довіри </a:t>
            </a:r>
            <a:r>
              <a:rPr lang="uk-UA" dirty="0" smtClean="0">
                <a:latin typeface="Arial"/>
                <a:cs typeface="Arial"/>
              </a:rPr>
              <a:t>громадян </a:t>
            </a:r>
            <a:r>
              <a:rPr lang="uk-UA" dirty="0">
                <a:latin typeface="Arial"/>
                <a:cs typeface="Arial"/>
              </a:rPr>
              <a:t>до інститутів та посадовців державної влади та місцевого самоврядування.</a:t>
            </a:r>
            <a:endParaRPr lang="ru-RU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Arial"/>
                <a:cs typeface="Arial"/>
              </a:rPr>
              <a:t>Проблеми електронної участі громадян в </a:t>
            </a: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урядуванні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ts val="2880"/>
              </a:lnSpc>
            </a:pPr>
            <a:r>
              <a:rPr lang="uk-UA" dirty="0" smtClean="0">
                <a:latin typeface="Arial"/>
                <a:cs typeface="Arial"/>
              </a:rPr>
              <a:t>Ідентифікації </a:t>
            </a:r>
            <a:r>
              <a:rPr lang="uk-UA" dirty="0">
                <a:latin typeface="Arial"/>
                <a:cs typeface="Arial"/>
              </a:rPr>
              <a:t>громадян. </a:t>
            </a:r>
            <a:endParaRPr lang="ru-RU" dirty="0">
              <a:latin typeface="Arial"/>
              <a:cs typeface="Arial"/>
            </a:endParaRPr>
          </a:p>
          <a:p>
            <a:pPr>
              <a:lnSpc>
                <a:spcPts val="2880"/>
              </a:lnSpc>
            </a:pPr>
            <a:r>
              <a:rPr lang="uk-UA" dirty="0" smtClean="0">
                <a:latin typeface="Arial"/>
                <a:cs typeface="Arial"/>
              </a:rPr>
              <a:t>Цифрова </a:t>
            </a:r>
            <a:r>
              <a:rPr lang="uk-UA" dirty="0">
                <a:latin typeface="Arial"/>
                <a:cs typeface="Arial"/>
              </a:rPr>
              <a:t>нерівність. </a:t>
            </a:r>
            <a:endParaRPr lang="ru-RU" dirty="0">
              <a:latin typeface="Arial"/>
              <a:cs typeface="Arial"/>
            </a:endParaRPr>
          </a:p>
          <a:p>
            <a:pPr>
              <a:lnSpc>
                <a:spcPts val="2880"/>
              </a:lnSpc>
            </a:pPr>
            <a:r>
              <a:rPr lang="uk-UA" dirty="0" smtClean="0">
                <a:latin typeface="Arial"/>
                <a:cs typeface="Arial"/>
              </a:rPr>
              <a:t>Формальний </a:t>
            </a:r>
            <a:r>
              <a:rPr lang="uk-UA" dirty="0">
                <a:latin typeface="Arial"/>
                <a:cs typeface="Arial"/>
              </a:rPr>
              <a:t>характер. Органи влади не завжди реагують на електронні пропозиції та зауваження громадян, тому що на законодавчому рівні ці положення не закріплені.</a:t>
            </a:r>
            <a:endParaRPr lang="ru-RU" dirty="0">
              <a:latin typeface="Arial"/>
              <a:cs typeface="Arial"/>
            </a:endParaRPr>
          </a:p>
          <a:p>
            <a:pPr>
              <a:lnSpc>
                <a:spcPts val="2880"/>
              </a:lnSpc>
            </a:pPr>
            <a:r>
              <a:rPr lang="uk-UA" dirty="0" smtClean="0">
                <a:latin typeface="Arial"/>
                <a:cs typeface="Arial"/>
              </a:rPr>
              <a:t>Невизначеність  </a:t>
            </a:r>
            <a:r>
              <a:rPr lang="uk-UA" dirty="0">
                <a:latin typeface="Arial"/>
                <a:cs typeface="Arial"/>
              </a:rPr>
              <a:t>статусів електронного звернення та електронних петицій</a:t>
            </a:r>
            <a:r>
              <a:rPr lang="uk-UA" dirty="0" smtClean="0">
                <a:latin typeface="Arial"/>
                <a:cs typeface="Arial"/>
              </a:rPr>
              <a:t>.</a:t>
            </a:r>
            <a:endParaRPr lang="ru-RU" dirty="0">
              <a:latin typeface="Arial"/>
              <a:cs typeface="Arial"/>
            </a:endParaRPr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8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Arial"/>
                <a:cs typeface="Arial"/>
              </a:rPr>
              <a:t>Цілі</a:t>
            </a:r>
            <a:r>
              <a:rPr lang="ru-RU" sz="32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Arial"/>
                <a:cs typeface="Arial"/>
              </a:rPr>
              <a:t>державної</a:t>
            </a:r>
            <a:r>
              <a:rPr lang="ru-RU" sz="32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Arial"/>
                <a:cs typeface="Arial"/>
              </a:rPr>
              <a:t>політики</a:t>
            </a:r>
            <a:r>
              <a:rPr lang="ru-RU" sz="3200" b="1" dirty="0">
                <a:solidFill>
                  <a:schemeClr val="tx1"/>
                </a:solidFill>
                <a:latin typeface="Arial"/>
                <a:cs typeface="Arial"/>
              </a:rPr>
              <a:t> у </a:t>
            </a:r>
            <a:r>
              <a:rPr lang="ru-RU" sz="3200" b="1" dirty="0" err="1">
                <a:solidFill>
                  <a:schemeClr val="tx1"/>
                </a:solidFill>
                <a:latin typeface="Arial"/>
                <a:cs typeface="Arial"/>
              </a:rPr>
              <a:t>сфері</a:t>
            </a:r>
            <a:r>
              <a:rPr lang="ru-RU" sz="32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uk-UA" sz="3200" b="1" dirty="0">
                <a:solidFill>
                  <a:schemeClr val="tx1"/>
                </a:solidFill>
                <a:latin typeface="Arial"/>
                <a:cs typeface="Arial"/>
              </a:rPr>
              <a:t>забезпечення е</a:t>
            </a:r>
            <a:r>
              <a:rPr lang="ru-RU" sz="3200" b="1" dirty="0" err="1">
                <a:solidFill>
                  <a:schemeClr val="tx1"/>
                </a:solidFill>
                <a:latin typeface="Arial"/>
                <a:cs typeface="Arial"/>
              </a:rPr>
              <a:t>лектронн</a:t>
            </a:r>
            <a:r>
              <a:rPr lang="uk-UA" sz="3200" b="1" dirty="0">
                <a:solidFill>
                  <a:schemeClr val="tx1"/>
                </a:solidFill>
                <a:latin typeface="Arial"/>
                <a:cs typeface="Arial"/>
              </a:rPr>
              <a:t>ої </a:t>
            </a:r>
            <a:r>
              <a:rPr lang="ru-RU" sz="32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Arial"/>
                <a:cs typeface="Arial"/>
              </a:rPr>
              <a:t>участ</a:t>
            </a:r>
            <a:r>
              <a:rPr lang="uk-UA" sz="3200" b="1" dirty="0">
                <a:solidFill>
                  <a:schemeClr val="tx1"/>
                </a:solidFill>
                <a:latin typeface="Arial"/>
                <a:cs typeface="Arial"/>
              </a:rPr>
              <a:t>і</a:t>
            </a:r>
            <a:r>
              <a:rPr lang="ru-RU" sz="32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Arial"/>
                <a:cs typeface="Arial"/>
              </a:rPr>
              <a:t>громадян</a:t>
            </a:r>
            <a:r>
              <a:rPr lang="ru-RU" sz="3200" b="1" dirty="0">
                <a:solidFill>
                  <a:schemeClr val="tx1"/>
                </a:solidFill>
                <a:latin typeface="Arial"/>
                <a:cs typeface="Arial"/>
              </a:rPr>
              <a:t> в </a:t>
            </a:r>
            <a:r>
              <a:rPr lang="ru-RU" sz="3200" b="1" dirty="0" err="1">
                <a:solidFill>
                  <a:schemeClr val="tx1"/>
                </a:solidFill>
                <a:latin typeface="Arial"/>
                <a:cs typeface="Arial"/>
              </a:rPr>
              <a:t>урядуванні</a:t>
            </a:r>
            <a:r>
              <a:rPr lang="ru-RU" sz="3200" b="1" dirty="0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3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61438"/>
            <a:ext cx="7024742" cy="3803363"/>
          </a:xfrm>
        </p:spPr>
        <p:txBody>
          <a:bodyPr>
            <a:normAutofit/>
          </a:bodyPr>
          <a:lstStyle/>
          <a:p>
            <a:pPr lvl="0">
              <a:lnSpc>
                <a:spcPts val="2540"/>
              </a:lnSpc>
            </a:pPr>
            <a:r>
              <a:rPr lang="uk-UA" sz="1600" dirty="0">
                <a:latin typeface="Arial"/>
                <a:cs typeface="Arial"/>
              </a:rPr>
              <a:t>в</a:t>
            </a:r>
            <a:r>
              <a:rPr lang="uk-UA" sz="1600" dirty="0" smtClean="0">
                <a:latin typeface="Arial"/>
                <a:cs typeface="Arial"/>
              </a:rPr>
              <a:t>изначення</a:t>
            </a:r>
            <a:r>
              <a:rPr lang="uk-UA" sz="1600" dirty="0">
                <a:latin typeface="Arial"/>
                <a:cs typeface="Arial"/>
              </a:rPr>
              <a:t>, за участю широким загалом представників громадянського суспільства,  пріоритетних сфер, нових  інструментів, процедур та сервісів у сфері електронної демократії та пілотування відповідних проектів;</a:t>
            </a:r>
            <a:endParaRPr lang="ru-RU" sz="1600" dirty="0">
              <a:latin typeface="Arial"/>
              <a:cs typeface="Arial"/>
            </a:endParaRPr>
          </a:p>
          <a:p>
            <a:pPr lvl="0">
              <a:lnSpc>
                <a:spcPts val="2540"/>
              </a:lnSpc>
            </a:pPr>
            <a:r>
              <a:rPr lang="uk-UA" sz="1600" dirty="0">
                <a:latin typeface="Arial"/>
                <a:cs typeface="Arial"/>
              </a:rPr>
              <a:t>збір підписів та надсилання петицій на підтримку ініціатив громадян;</a:t>
            </a:r>
            <a:endParaRPr lang="ru-RU" sz="1600" dirty="0">
              <a:latin typeface="Arial"/>
              <a:cs typeface="Arial"/>
            </a:endParaRPr>
          </a:p>
          <a:p>
            <a:pPr lvl="0">
              <a:lnSpc>
                <a:spcPts val="2540"/>
              </a:lnSpc>
            </a:pPr>
            <a:r>
              <a:rPr lang="uk-UA" sz="1600" dirty="0">
                <a:latin typeface="Arial"/>
                <a:cs typeface="Arial"/>
              </a:rPr>
              <a:t> звернення до органів влади;</a:t>
            </a:r>
            <a:endParaRPr lang="ru-RU" sz="1600" dirty="0">
              <a:latin typeface="Arial"/>
              <a:cs typeface="Arial"/>
            </a:endParaRPr>
          </a:p>
          <a:p>
            <a:pPr lvl="0">
              <a:lnSpc>
                <a:spcPts val="2540"/>
              </a:lnSpc>
            </a:pPr>
            <a:r>
              <a:rPr lang="uk-UA" sz="1600" dirty="0">
                <a:latin typeface="Arial"/>
                <a:cs typeface="Arial"/>
              </a:rPr>
              <a:t>консультації та анкетування;</a:t>
            </a:r>
            <a:endParaRPr lang="ru-RU" sz="1600" dirty="0">
              <a:latin typeface="Arial"/>
              <a:cs typeface="Arial"/>
            </a:endParaRPr>
          </a:p>
          <a:p>
            <a:pPr lvl="0">
              <a:lnSpc>
                <a:spcPts val="2540"/>
              </a:lnSpc>
            </a:pPr>
            <a:r>
              <a:rPr lang="uk-UA" sz="1600" dirty="0">
                <a:latin typeface="Arial"/>
                <a:cs typeface="Arial"/>
              </a:rPr>
              <a:t>електронне голосування тощо.</a:t>
            </a:r>
            <a:endParaRPr lang="ru-RU" sz="1600" dirty="0">
              <a:latin typeface="Arial"/>
              <a:cs typeface="Arial"/>
            </a:endParaRP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4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217858" cy="159620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Arial"/>
                <a:cs typeface="Arial"/>
              </a:rPr>
              <a:t>Цілі </a:t>
            </a:r>
            <a:r>
              <a:rPr lang="uk-UA" dirty="0" smtClean="0">
                <a:solidFill>
                  <a:schemeClr val="tx1"/>
                </a:solidFill>
                <a:latin typeface="Arial"/>
                <a:cs typeface="Arial"/>
              </a:rPr>
              <a:t>державної</a:t>
            </a:r>
            <a:br>
              <a:rPr lang="uk-UA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uk-UA" dirty="0" smtClean="0">
                <a:solidFill>
                  <a:schemeClr val="tx1"/>
                </a:solidFill>
                <a:latin typeface="Arial"/>
                <a:cs typeface="Arial"/>
              </a:rPr>
              <a:t>політики </a:t>
            </a:r>
            <a:r>
              <a:rPr lang="uk-UA" dirty="0">
                <a:solidFill>
                  <a:schemeClr val="tx1"/>
                </a:solidFill>
                <a:latin typeface="Arial"/>
                <a:cs typeface="Arial"/>
              </a:rPr>
              <a:t>у сфері  </a:t>
            </a:r>
            <a:r>
              <a:rPr lang="ru-RU" dirty="0">
                <a:solidFill>
                  <a:schemeClr val="tx1"/>
                </a:solidFill>
                <a:latin typeface="Arial"/>
                <a:cs typeface="Arial"/>
              </a:rPr>
              <a:t>доступ</a:t>
            </a:r>
            <a:r>
              <a:rPr lang="uk-UA" dirty="0">
                <a:solidFill>
                  <a:schemeClr val="tx1"/>
                </a:solidFill>
                <a:latin typeface="Arial"/>
                <a:cs typeface="Arial"/>
              </a:rPr>
              <a:t>у </a:t>
            </a:r>
            <a:r>
              <a:rPr lang="ru-RU" dirty="0">
                <a:solidFill>
                  <a:schemeClr val="tx1"/>
                </a:solidFill>
                <a:latin typeface="Arial"/>
                <a:cs typeface="Arial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Arial"/>
                <a:cs typeface="Arial"/>
              </a:rPr>
              <a:t>публічної</a:t>
            </a:r>
            <a:r>
              <a:rPr lang="ru-RU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/>
                <a:cs typeface="Arial"/>
              </a:rPr>
              <a:t>інформації</a:t>
            </a:r>
            <a:r>
              <a:rPr lang="ru-RU" dirty="0">
                <a:solidFill>
                  <a:schemeClr val="tx1"/>
                </a:solidFill>
                <a:latin typeface="Arial"/>
                <a:cs typeface="Arial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Arial"/>
                <a:cs typeface="Arial"/>
              </a:rPr>
              <a:t>відкритих</a:t>
            </a:r>
            <a:r>
              <a:rPr lang="ru-RU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/>
                <a:cs typeface="Arial"/>
              </a:rPr>
              <a:t>даних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721566"/>
            <a:ext cx="7385317" cy="3489190"/>
          </a:xfrm>
        </p:spPr>
        <p:txBody>
          <a:bodyPr>
            <a:normAutofit fontScale="62500" lnSpcReduction="20000"/>
          </a:bodyPr>
          <a:lstStyle/>
          <a:p>
            <a:pPr marL="525780" lvl="0" indent="-457200">
              <a:lnSpc>
                <a:spcPts val="2240"/>
              </a:lnSpc>
              <a:buFont typeface="+mj-lt"/>
              <a:buAutoNum type="arabicPeriod"/>
            </a:pPr>
            <a:r>
              <a:rPr lang="uk-UA" dirty="0">
                <a:latin typeface="Arial"/>
                <a:cs typeface="Arial"/>
              </a:rPr>
              <a:t>створення єдиних вимог щодо розміщення інформація на веб-сайтах органів влади;</a:t>
            </a:r>
            <a:endParaRPr lang="ru-RU" dirty="0">
              <a:latin typeface="Arial"/>
              <a:cs typeface="Arial"/>
            </a:endParaRPr>
          </a:p>
          <a:p>
            <a:pPr marL="525780" lvl="0" indent="-457200">
              <a:lnSpc>
                <a:spcPts val="2240"/>
              </a:lnSpc>
              <a:buFont typeface="+mj-lt"/>
              <a:buAutoNum type="arabicPeriod"/>
            </a:pPr>
            <a:r>
              <a:rPr lang="uk-UA" dirty="0">
                <a:latin typeface="Arial"/>
                <a:cs typeface="Arial"/>
              </a:rPr>
              <a:t>з</a:t>
            </a:r>
            <a:r>
              <a:rPr lang="uk-UA" dirty="0" smtClean="0">
                <a:latin typeface="Arial"/>
                <a:cs typeface="Arial"/>
              </a:rPr>
              <a:t>абезпечення </a:t>
            </a:r>
            <a:r>
              <a:rPr lang="uk-UA" dirty="0">
                <a:latin typeface="Arial"/>
                <a:cs typeface="Arial"/>
              </a:rPr>
              <a:t>доступу громадян, громадських організацій та бізнесу до публічної інформації, даних, якими володіють органи влади стосовно них;</a:t>
            </a:r>
            <a:endParaRPr lang="ru-RU" dirty="0">
              <a:latin typeface="Arial"/>
              <a:cs typeface="Arial"/>
            </a:endParaRPr>
          </a:p>
          <a:p>
            <a:pPr marL="525780" lvl="0" indent="-457200">
              <a:lnSpc>
                <a:spcPts val="2240"/>
              </a:lnSpc>
              <a:buFont typeface="+mj-lt"/>
              <a:buAutoNum type="arabicPeriod"/>
            </a:pPr>
            <a:r>
              <a:rPr lang="uk-UA" dirty="0">
                <a:latin typeface="Arial"/>
                <a:cs typeface="Arial"/>
              </a:rPr>
              <a:t>н</a:t>
            </a:r>
            <a:r>
              <a:rPr lang="uk-UA" dirty="0" smtClean="0">
                <a:latin typeface="Arial"/>
                <a:cs typeface="Arial"/>
              </a:rPr>
              <a:t>алагодження </a:t>
            </a:r>
            <a:r>
              <a:rPr lang="uk-UA" dirty="0">
                <a:latin typeface="Arial"/>
                <a:cs typeface="Arial"/>
              </a:rPr>
              <a:t>дієвої системи електронного сповіщення громадян щодо випадків використання та автоматичної обробки їх персональних даних.</a:t>
            </a:r>
            <a:endParaRPr lang="ru-RU" dirty="0">
              <a:latin typeface="Arial"/>
              <a:cs typeface="Arial"/>
            </a:endParaRPr>
          </a:p>
          <a:p>
            <a:pPr marL="525780" lvl="0" indent="-457200">
              <a:lnSpc>
                <a:spcPts val="2240"/>
              </a:lnSpc>
              <a:buFont typeface="+mj-lt"/>
              <a:buAutoNum type="arabicPeriod"/>
            </a:pPr>
            <a:r>
              <a:rPr lang="uk-UA" dirty="0">
                <a:latin typeface="Arial"/>
                <a:cs typeface="Arial"/>
              </a:rPr>
              <a:t>встановлення обов’язку органів влади відкривати свої дані, інформацію у вигляді відкритих даних – структурованого набору даних у затвердженому форматі, що дозволяє їх автоматизоване оброблення програмними засобами (машинозчитування) з метою їх повторного використання;</a:t>
            </a:r>
            <a:endParaRPr lang="ru-RU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8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01988"/>
            <a:ext cx="6954460" cy="4369756"/>
          </a:xfrm>
        </p:spPr>
        <p:txBody>
          <a:bodyPr>
            <a:normAutofit fontScale="85000" lnSpcReduction="10000"/>
          </a:bodyPr>
          <a:lstStyle/>
          <a:p>
            <a:pPr marL="525780" lvl="0" indent="-457200">
              <a:lnSpc>
                <a:spcPts val="2280"/>
              </a:lnSpc>
              <a:buFont typeface="+mj-lt"/>
              <a:buAutoNum type="arabicPeriod" startAt="5"/>
            </a:pPr>
            <a:r>
              <a:rPr lang="uk-UA" dirty="0">
                <a:latin typeface="Arial"/>
                <a:cs typeface="Arial"/>
              </a:rPr>
              <a:t>визначення та встановлення технічних вимог (форматів) до інформації, що оприлюднюється  у формі відкритих даних, у тому числі щодо метаданих та сумісності даних, запровадження пакета індикаторів щодо повторного використання інформації органів влади.</a:t>
            </a:r>
            <a:endParaRPr lang="ru-RU" dirty="0">
              <a:latin typeface="Arial"/>
              <a:cs typeface="Arial"/>
            </a:endParaRPr>
          </a:p>
          <a:p>
            <a:pPr marL="525780" lvl="0" indent="-457200">
              <a:lnSpc>
                <a:spcPts val="2280"/>
              </a:lnSpc>
              <a:buFont typeface="+mj-lt"/>
              <a:buAutoNum type="arabicPeriod" startAt="5"/>
            </a:pPr>
            <a:r>
              <a:rPr lang="uk-UA" dirty="0">
                <a:latin typeface="Arial"/>
                <a:cs typeface="Arial"/>
              </a:rPr>
              <a:t>визначення переліку наборів даних, обов’язкових для оприлюднення у формі відкритих даних</a:t>
            </a:r>
            <a:endParaRPr lang="ru-RU" dirty="0">
              <a:latin typeface="Arial"/>
              <a:cs typeface="Arial"/>
            </a:endParaRPr>
          </a:p>
          <a:p>
            <a:pPr marL="525780" lvl="0" indent="-457200">
              <a:lnSpc>
                <a:spcPts val="2280"/>
              </a:lnSpc>
              <a:buFont typeface="+mj-lt"/>
              <a:buAutoNum type="arabicPeriod" startAt="5"/>
            </a:pPr>
            <a:r>
              <a:rPr lang="uk-UA" dirty="0">
                <a:latin typeface="Arial"/>
                <a:cs typeface="Arial"/>
              </a:rPr>
              <a:t>Запровадження діяльності Єдиного державного веб-порталу відкритих даних </a:t>
            </a:r>
            <a:endParaRPr lang="ru-RU" dirty="0">
              <a:latin typeface="Arial"/>
              <a:cs typeface="Arial"/>
            </a:endParaRPr>
          </a:p>
          <a:p>
            <a:pPr marL="525780" lvl="0" indent="-457200">
              <a:lnSpc>
                <a:spcPts val="2280"/>
              </a:lnSpc>
              <a:buFont typeface="+mj-lt"/>
              <a:buAutoNum type="arabicPeriod" startAt="5"/>
            </a:pPr>
            <a:r>
              <a:rPr lang="uk-UA" dirty="0">
                <a:latin typeface="Arial"/>
                <a:cs typeface="Arial"/>
              </a:rPr>
              <a:t>з</a:t>
            </a:r>
            <a:r>
              <a:rPr lang="uk-UA" dirty="0" smtClean="0">
                <a:latin typeface="Arial"/>
                <a:cs typeface="Arial"/>
              </a:rPr>
              <a:t>абезпечення </a:t>
            </a:r>
            <a:r>
              <a:rPr lang="uk-UA" dirty="0">
                <a:latin typeface="Arial"/>
                <a:cs typeface="Arial"/>
              </a:rPr>
              <a:t>надійного захисту персональних даних та їх приватності</a:t>
            </a:r>
            <a:r>
              <a:rPr lang="uk-UA" dirty="0" smtClean="0">
                <a:latin typeface="Arial"/>
                <a:cs typeface="Arial"/>
              </a:rPr>
              <a:t>. </a:t>
            </a:r>
            <a:r>
              <a:rPr lang="uk-UA" dirty="0">
                <a:latin typeface="Arial"/>
                <a:cs typeface="Arial"/>
              </a:rPr>
              <a:t>Інформаційні системи органів влади мають бути надійними та захищеними від </a:t>
            </a:r>
            <a:r>
              <a:rPr lang="uk-UA" dirty="0" smtClean="0">
                <a:latin typeface="Arial"/>
                <a:cs typeface="Arial"/>
              </a:rPr>
              <a:t>нових </a:t>
            </a:r>
            <a:r>
              <a:rPr lang="uk-UA" dirty="0">
                <a:latin typeface="Arial"/>
                <a:cs typeface="Arial"/>
              </a:rPr>
              <a:t>загроз.</a:t>
            </a:r>
            <a:endParaRPr lang="ru-RU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3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44784"/>
            <a:ext cx="7024744" cy="618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/>
                <a:cs typeface="Arial"/>
              </a:rPr>
              <a:t>Ризики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368"/>
            <a:ext cx="7259260" cy="4156260"/>
          </a:xfrm>
        </p:spPr>
        <p:txBody>
          <a:bodyPr>
            <a:normAutofit/>
          </a:bodyPr>
          <a:lstStyle/>
          <a:p>
            <a:pPr marL="68580" lvl="0" indent="0" algn="just">
              <a:lnSpc>
                <a:spcPts val="2280"/>
              </a:lnSpc>
              <a:spcAft>
                <a:spcPts val="1200"/>
              </a:spcAft>
              <a:buNone/>
            </a:pPr>
            <a:r>
              <a:rPr lang="uk-UA" sz="2000" dirty="0" smtClean="0">
                <a:latin typeface="Arial"/>
                <a:cs typeface="Arial"/>
              </a:rPr>
              <a:t>1. </a:t>
            </a:r>
            <a:r>
              <a:rPr lang="uk-UA" dirty="0" smtClean="0">
                <a:latin typeface="Arial"/>
                <a:cs typeface="Arial"/>
              </a:rPr>
              <a:t>Затягування </a:t>
            </a:r>
            <a:r>
              <a:rPr lang="uk-UA" dirty="0">
                <a:latin typeface="Arial"/>
                <a:cs typeface="Arial"/>
              </a:rPr>
              <a:t>адміністративної реформи та забезпечення спроможності державних органів здійснювати стратегію, в частині розробки та виконання проектів, підвищення компетентності у сфері е-демократії;</a:t>
            </a:r>
          </a:p>
          <a:p>
            <a:pPr marL="68580" lvl="0" indent="0" algn="just">
              <a:lnSpc>
                <a:spcPts val="2280"/>
              </a:lnSpc>
              <a:spcAft>
                <a:spcPts val="1200"/>
              </a:spcAft>
              <a:buNone/>
            </a:pPr>
            <a:r>
              <a:rPr lang="uk-UA" dirty="0" smtClean="0">
                <a:latin typeface="Arial"/>
                <a:cs typeface="Arial"/>
              </a:rPr>
              <a:t>2.Погіршення </a:t>
            </a:r>
            <a:r>
              <a:rPr lang="uk-UA" dirty="0">
                <a:latin typeface="Arial"/>
                <a:cs typeface="Arial"/>
              </a:rPr>
              <a:t>соціально-економічного становища населення, яке не дозволить зняти фінансові перешкоди доступу до Інтернет. Цей ризик особливо актуальний для сільських територій;</a:t>
            </a:r>
          </a:p>
          <a:p>
            <a:pPr marL="68580" lvl="0" indent="0" algn="just">
              <a:lnSpc>
                <a:spcPts val="2280"/>
              </a:lnSpc>
              <a:spcAft>
                <a:spcPts val="1200"/>
              </a:spcAft>
              <a:buNone/>
            </a:pPr>
            <a:r>
              <a:rPr lang="uk-UA" dirty="0" smtClean="0">
                <a:latin typeface="Arial"/>
                <a:cs typeface="Arial"/>
              </a:rPr>
              <a:t>3. Відсутність </a:t>
            </a:r>
            <a:r>
              <a:rPr lang="uk-UA" dirty="0">
                <a:latin typeface="Arial"/>
                <a:cs typeface="Arial"/>
              </a:rPr>
              <a:t>політичного консенсусу щодо пріоритетності е-демократії</a:t>
            </a:r>
            <a:r>
              <a:rPr lang="uk-UA" dirty="0" smtClean="0">
                <a:latin typeface="Arial"/>
                <a:cs typeface="Arial"/>
              </a:rPr>
              <a:t>;</a:t>
            </a:r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9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694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Ризики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97152"/>
            <a:ext cx="6777317" cy="4669431"/>
          </a:xfrm>
        </p:spPr>
        <p:txBody>
          <a:bodyPr>
            <a:normAutofit fontScale="85000" lnSpcReduction="10000"/>
          </a:bodyPr>
          <a:lstStyle/>
          <a:p>
            <a:pPr marL="68580" lvl="0" indent="0" algn="just">
              <a:lnSpc>
                <a:spcPts val="2280"/>
              </a:lnSpc>
              <a:spcAft>
                <a:spcPts val="1200"/>
              </a:spcAft>
              <a:buNone/>
            </a:pPr>
            <a:r>
              <a:rPr lang="uk-UA" dirty="0" smtClean="0">
                <a:latin typeface="Arial"/>
                <a:cs typeface="Arial"/>
              </a:rPr>
              <a:t>4.Падіння </a:t>
            </a:r>
            <a:r>
              <a:rPr lang="uk-UA" dirty="0">
                <a:latin typeface="Arial"/>
                <a:cs typeface="Arial"/>
              </a:rPr>
              <a:t>громадської активності на національному рівні та обмежені спроможності НУО реалізовувати проекти е-демократії. Слабкість НУО на регіональному рівні.</a:t>
            </a:r>
          </a:p>
          <a:p>
            <a:pPr marL="68580" lvl="0" indent="0" algn="just">
              <a:lnSpc>
                <a:spcPts val="2280"/>
              </a:lnSpc>
              <a:spcAft>
                <a:spcPts val="1200"/>
              </a:spcAft>
              <a:buNone/>
            </a:pPr>
            <a:r>
              <a:rPr lang="uk-UA" dirty="0" smtClean="0">
                <a:latin typeface="Arial"/>
                <a:cs typeface="Arial"/>
              </a:rPr>
              <a:t>5.Низька </a:t>
            </a:r>
            <a:r>
              <a:rPr lang="uk-UA" dirty="0">
                <a:latin typeface="Arial"/>
                <a:cs typeface="Arial"/>
              </a:rPr>
              <a:t>якість підготовки стратегії, особливо в частині збалансованої системи показників результативності;</a:t>
            </a:r>
          </a:p>
          <a:p>
            <a:pPr marL="68580" lvl="0" indent="0" algn="just">
              <a:lnSpc>
                <a:spcPts val="2280"/>
              </a:lnSpc>
              <a:spcAft>
                <a:spcPts val="1200"/>
              </a:spcAft>
              <a:buNone/>
            </a:pPr>
            <a:r>
              <a:rPr lang="uk-UA" dirty="0" smtClean="0">
                <a:latin typeface="Arial"/>
                <a:cs typeface="Arial"/>
              </a:rPr>
              <a:t>6.Нерівномірність </a:t>
            </a:r>
            <a:r>
              <a:rPr lang="uk-UA" dirty="0">
                <a:latin typeface="Arial"/>
                <a:cs typeface="Arial"/>
              </a:rPr>
              <a:t>процесу впровадження проектів е-демократії на рівні окремих інституцій та регіонів. За таких умов стратегія не зможе своєчасно корегуватись;</a:t>
            </a:r>
          </a:p>
          <a:p>
            <a:pPr marL="68580" lvl="0" indent="0" algn="just">
              <a:lnSpc>
                <a:spcPts val="2280"/>
              </a:lnSpc>
              <a:spcAft>
                <a:spcPts val="1200"/>
              </a:spcAft>
              <a:buNone/>
            </a:pPr>
            <a:r>
              <a:rPr lang="uk-UA" dirty="0" smtClean="0">
                <a:latin typeface="Arial"/>
                <a:cs typeface="Arial"/>
              </a:rPr>
              <a:t>7.Брак </a:t>
            </a:r>
            <a:r>
              <a:rPr lang="uk-UA" dirty="0">
                <a:latin typeface="Arial"/>
                <a:cs typeface="Arial"/>
              </a:rPr>
              <a:t>бюджетних ресурсів та міжнародної підтримки. </a:t>
            </a:r>
          </a:p>
          <a:p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8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БІЛА КНИГА 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23870"/>
            <a:ext cx="6777317" cy="320875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“</a:t>
            </a:r>
            <a:r>
              <a:rPr lang="uk-UA" dirty="0" smtClean="0">
                <a:latin typeface="Arial"/>
                <a:cs typeface="Arial"/>
              </a:rPr>
              <a:t>Біла </a:t>
            </a:r>
            <a:r>
              <a:rPr lang="uk-UA" dirty="0">
                <a:latin typeface="Arial"/>
                <a:cs typeface="Arial"/>
              </a:rPr>
              <a:t>книга” – це документ, який використовується урядами демократичних країн для декларування та обговорення головних напрямів та змісту державної політики у тій чи інші сфері, узгодження їх з громадськістю та бізнесом</a:t>
            </a:r>
            <a:r>
              <a:rPr lang="uk-UA" dirty="0" smtClean="0">
                <a:latin typeface="Arial"/>
                <a:cs typeface="Arial"/>
              </a:rPr>
              <a:t>.</a:t>
            </a:r>
            <a:endParaRPr lang="ru-RU" dirty="0">
              <a:latin typeface="Arial"/>
              <a:cs typeface="Arial"/>
            </a:endParaRPr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0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72837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Arial"/>
                <a:cs typeface="Arial"/>
              </a:rPr>
              <a:t>Окрему увагу при розробці </a:t>
            </a: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Білої </a:t>
            </a:r>
            <a:r>
              <a:rPr lang="uk-UA" b="1" dirty="0">
                <a:solidFill>
                  <a:schemeClr val="tx1"/>
                </a:solidFill>
                <a:latin typeface="Arial"/>
                <a:cs typeface="Arial"/>
              </a:rPr>
              <a:t>книги приділяють </a:t>
            </a: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процесам: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85704"/>
            <a:ext cx="6777317" cy="2846925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uk-UA" dirty="0"/>
              <a:t> </a:t>
            </a:r>
            <a:endParaRPr lang="ru-RU" dirty="0"/>
          </a:p>
          <a:p>
            <a:pPr lvl="0"/>
            <a:r>
              <a:rPr lang="uk-UA" dirty="0">
                <a:latin typeface="Arial"/>
                <a:cs typeface="Arial"/>
              </a:rPr>
              <a:t>публічних   обговорень з метою виявлення, формулювання та встановлення альтернативних способів розуміння проблем та підходів до їх вирішення</a:t>
            </a:r>
            <a:r>
              <a:rPr lang="uk-UA" dirty="0" smtClean="0">
                <a:latin typeface="Arial"/>
                <a:cs typeface="Arial"/>
              </a:rPr>
              <a:t>;</a:t>
            </a:r>
          </a:p>
          <a:p>
            <a:pPr lvl="0"/>
            <a:endParaRPr lang="ru-RU" dirty="0">
              <a:latin typeface="Arial"/>
              <a:cs typeface="Arial"/>
            </a:endParaRPr>
          </a:p>
          <a:p>
            <a:pPr lvl="0"/>
            <a:r>
              <a:rPr lang="uk-UA" dirty="0">
                <a:latin typeface="Arial"/>
                <a:cs typeface="Arial"/>
              </a:rPr>
              <a:t>пояснення логіки  пропонованого курсу та  формуванню очікувань щодо змісту тієї політики, яку планує проводити держава у відповідній сфері.</a:t>
            </a:r>
            <a:endParaRPr lang="ru-RU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80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269936"/>
            <a:ext cx="7024744" cy="122940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Arial"/>
                <a:cs typeface="Arial"/>
              </a:rPr>
              <a:t>Тематикою </a:t>
            </a: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Білої </a:t>
            </a:r>
            <a:r>
              <a:rPr lang="uk-UA" b="1" dirty="0">
                <a:solidFill>
                  <a:schemeClr val="tx1"/>
                </a:solidFill>
                <a:latin typeface="Arial"/>
                <a:cs typeface="Arial"/>
              </a:rPr>
              <a:t>книги </a:t>
            </a: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є </a:t>
            </a:r>
            <a:r>
              <a:rPr lang="uk-UA" b="1" dirty="0">
                <a:solidFill>
                  <a:schemeClr val="tx1"/>
                </a:solidFill>
                <a:latin typeface="Arial"/>
                <a:cs typeface="Arial"/>
              </a:rPr>
              <a:t>питання державної політики у </a:t>
            </a: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сфері: 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ru-RU" dirty="0"/>
          </a:p>
          <a:p>
            <a:pPr lvl="0"/>
            <a:endParaRPr lang="uk-UA" dirty="0" smtClean="0">
              <a:latin typeface="Arial"/>
              <a:cs typeface="Arial"/>
            </a:endParaRPr>
          </a:p>
          <a:p>
            <a:pPr lvl="0"/>
            <a:r>
              <a:rPr lang="uk-UA" dirty="0" smtClean="0">
                <a:latin typeface="Arial"/>
                <a:cs typeface="Arial"/>
              </a:rPr>
              <a:t>Електронної демократії</a:t>
            </a:r>
          </a:p>
          <a:p>
            <a:pPr lvl="0"/>
            <a:r>
              <a:rPr lang="uk-UA" dirty="0" smtClean="0">
                <a:latin typeface="Arial"/>
                <a:cs typeface="Arial"/>
              </a:rPr>
              <a:t>Електронної </a:t>
            </a:r>
            <a:r>
              <a:rPr lang="uk-UA" dirty="0">
                <a:latin typeface="Arial"/>
                <a:cs typeface="Arial"/>
              </a:rPr>
              <a:t>участь громадян в </a:t>
            </a:r>
            <a:r>
              <a:rPr lang="uk-UA" dirty="0" smtClean="0">
                <a:latin typeface="Arial"/>
                <a:cs typeface="Arial"/>
              </a:rPr>
              <a:t>урядуванні</a:t>
            </a:r>
          </a:p>
          <a:p>
            <a:pPr lvl="0"/>
            <a:r>
              <a:rPr lang="ru-RU" dirty="0" smtClean="0">
                <a:latin typeface="Arial"/>
                <a:cs typeface="Arial"/>
              </a:rPr>
              <a:t>Доступ до </a:t>
            </a:r>
            <a:r>
              <a:rPr lang="ru-RU" dirty="0" err="1">
                <a:latin typeface="Arial"/>
                <a:cs typeface="Arial"/>
              </a:rPr>
              <a:t>публічної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інформації</a:t>
            </a:r>
            <a:r>
              <a:rPr lang="ru-RU" dirty="0">
                <a:latin typeface="Arial"/>
                <a:cs typeface="Arial"/>
              </a:rPr>
              <a:t> та </a:t>
            </a:r>
            <a:r>
              <a:rPr lang="ru-RU" dirty="0" err="1">
                <a:latin typeface="Arial"/>
                <a:cs typeface="Arial"/>
              </a:rPr>
              <a:t>відкритих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lang="ru-RU" dirty="0" err="1">
                <a:latin typeface="Arial"/>
                <a:cs typeface="Arial"/>
              </a:rPr>
              <a:t>даних</a:t>
            </a:r>
            <a:endParaRPr lang="ru-RU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12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269936"/>
            <a:ext cx="7024744" cy="1229409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Електронна </a:t>
            </a:r>
            <a:r>
              <a:rPr lang="uk-UA" b="1" dirty="0">
                <a:solidFill>
                  <a:schemeClr val="tx1"/>
                </a:solidFill>
                <a:latin typeface="Arial"/>
                <a:cs typeface="Arial"/>
              </a:rPr>
              <a:t>демократія </a:t>
            </a:r>
            <a:r>
              <a:rPr lang="uk-UA" b="1" dirty="0" smtClean="0">
                <a:solidFill>
                  <a:schemeClr val="tx1"/>
                </a:solidFill>
                <a:latin typeface="Arial"/>
                <a:cs typeface="Arial"/>
              </a:rPr>
              <a:t>-</a:t>
            </a:r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203" y="2523730"/>
            <a:ext cx="6777317" cy="244342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суспільних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залучаються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державотворення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державного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місцевого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самоуправління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шляхом широкого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інформаційно-комунікаційних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технологій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ru-RU" dirty="0" smtClean="0"/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1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269937"/>
            <a:ext cx="7024744" cy="8392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Зміст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політики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е-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демократії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у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Рекомендаціях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Ради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Європи</a:t>
            </a:r>
            <a:endParaRPr lang="en-U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2345884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Електронне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урядування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включає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себе    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демократію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постачання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е-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публічних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Опублікування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електронними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засобами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як вид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 е-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8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902828"/>
            <a:ext cx="7024744" cy="8392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Зміст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політики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е-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демократії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у </a:t>
            </a:r>
            <a:r>
              <a:rPr lang="ru-RU" sz="2800" b="1" dirty="0" err="1">
                <a:solidFill>
                  <a:schemeClr val="tx1"/>
                </a:solidFill>
                <a:latin typeface="Arial"/>
                <a:cs typeface="Arial"/>
              </a:rPr>
              <a:t>Рекомендаціях</a:t>
            </a:r>
            <a:r>
              <a:rPr lang="ru-RU" sz="2800" b="1" dirty="0">
                <a:solidFill>
                  <a:schemeClr val="tx1"/>
                </a:solidFill>
                <a:latin typeface="Arial"/>
                <a:cs typeface="Arial"/>
              </a:rPr>
              <a:t> Ради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Європи</a:t>
            </a:r>
            <a:endParaRPr lang="en-U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6336"/>
            <a:ext cx="6777317" cy="3906292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spcAft>
                <a:spcPts val="60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Е-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демократія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ІКТ в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демократичних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процесах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яке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дозволяє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just"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посилити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участь,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ініціативність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залучення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національному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регіональному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місцевому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публічного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" indent="0" algn="just"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покращити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прозорість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демократичного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прийняття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підзвітність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демократичних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інститутів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" indent="0" algn="just"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покращити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чутливість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зворотну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реакцію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органів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звернення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" indent="0" algn="just">
              <a:spcAft>
                <a:spcPts val="60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сприяння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публічним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дебатам та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прийняття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2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902828"/>
            <a:ext cx="6344860" cy="8392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/>
                <a:cs typeface="Arial"/>
              </a:rPr>
              <a:t>В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Рекомендаціях</a:t>
            </a:r>
            <a:r>
              <a:rPr lang="ru-RU" sz="2800" b="1" dirty="0" smtClean="0">
                <a:solidFill>
                  <a:schemeClr val="tx1"/>
                </a:solidFill>
                <a:latin typeface="Arial"/>
                <a:cs typeface="Arial"/>
              </a:rPr>
              <a:t> Ради </a:t>
            </a:r>
            <a:r>
              <a:rPr lang="ru-RU" sz="2800" b="1" dirty="0" err="1" smtClean="0">
                <a:solidFill>
                  <a:schemeClr val="tx1"/>
                </a:solidFill>
                <a:latin typeface="Arial"/>
                <a:cs typeface="Arial"/>
              </a:rPr>
              <a:t>Європи</a:t>
            </a:r>
            <a:endParaRPr lang="en-U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42108"/>
            <a:ext cx="6777317" cy="399163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розроблено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детальний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план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впровадження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е-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демократії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Керівництво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№1 до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Рекомендацій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інструменти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принципи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електронної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демократії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изначено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 політик,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повинні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здійснюватись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постійній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1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902828"/>
            <a:ext cx="6344860" cy="8392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Політики</a:t>
            </a:r>
            <a:r>
              <a:rPr lang="ru-RU" sz="2400" b="1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ru-RU" sz="2400" b="1" dirty="0" err="1">
                <a:solidFill>
                  <a:schemeClr val="tx1"/>
                </a:solidFill>
                <a:latin typeface="Arial"/>
                <a:cs typeface="Arial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Arial"/>
                <a:cs typeface="Arial"/>
              </a:rPr>
              <a:t>повинні</a:t>
            </a:r>
            <a:r>
              <a:rPr lang="ru-RU" sz="24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Arial"/>
                <a:cs typeface="Arial"/>
              </a:rPr>
              <a:t>здійснюватись</a:t>
            </a:r>
            <a:r>
              <a:rPr lang="ru-RU" sz="2400" b="1" dirty="0">
                <a:solidFill>
                  <a:schemeClr val="tx1"/>
                </a:solidFill>
                <a:latin typeface="Arial"/>
                <a:cs typeface="Arial"/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  <a:latin typeface="Arial"/>
                <a:cs typeface="Arial"/>
              </a:rPr>
              <a:t>постійній</a:t>
            </a:r>
            <a:r>
              <a:rPr lang="ru-RU" sz="24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основі</a:t>
            </a:r>
            <a:endParaRPr lang="en-US" sz="2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42108"/>
            <a:ext cx="6777317" cy="399163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подолання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цифрової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безграмотності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цифрової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нерівності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посилення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спроможності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брати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участь в у-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демократії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е-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стимулів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	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е-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інклюзії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е-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підготовки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навчання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урядової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взаємодії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громадянами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G2C / C2C). </a:t>
            </a:r>
            <a:endParaRPr lang="uk-UA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	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подолання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е-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перешкод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бар’єрів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7)	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Політика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е-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демократії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600"/>
              </a:spcAft>
              <a:buFontTx/>
              <a:buChar char="-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4" descr="C:\Users\Андрей\Desktop\лого_SAG_СДГ_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455" y="5832628"/>
            <a:ext cx="1760189" cy="660071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5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261</TotalTime>
  <Words>756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2</vt:lpstr>
      <vt:lpstr>Austin</vt:lpstr>
      <vt:lpstr>БІЛА КНИГА </vt:lpstr>
      <vt:lpstr>БІЛА КНИГА </vt:lpstr>
      <vt:lpstr>Окрему увагу при розробці Білої книги приділяють процесам:</vt:lpstr>
      <vt:lpstr>Тематикою Білої книги  є питання державної політики у сфері: </vt:lpstr>
      <vt:lpstr>Електронна демократія -</vt:lpstr>
      <vt:lpstr>Зміст політики е-демократії у Рекомендаціях Ради Європи</vt:lpstr>
      <vt:lpstr>Зміст політики е-демократії у Рекомендаціях Ради Європи</vt:lpstr>
      <vt:lpstr>В Рекомендаціях Ради Європи</vt:lpstr>
      <vt:lpstr>Політики, які повинні здійснюватись на постійній основі</vt:lpstr>
      <vt:lpstr>У якості пріоритетів національної стратегії у Білій книзі рекомендується визначити наступні напрямки е-демократії за трьома рівнями:</vt:lpstr>
      <vt:lpstr>Застосування  інструментів е-урядування сприятиме вирішенню головних проблем української держави: </vt:lpstr>
      <vt:lpstr>Проблеми електронної участі громадян в урядуванні</vt:lpstr>
      <vt:lpstr>Цілі державної політики у сфері забезпечення електронної  участі громадян в урядуванні.</vt:lpstr>
      <vt:lpstr>Цілі державної політики у сфері  доступу  до публічної інформації та відкритих даних</vt:lpstr>
      <vt:lpstr>Презентация PowerPoint</vt:lpstr>
      <vt:lpstr>Ризики </vt:lpstr>
      <vt:lpstr>Ризики </vt:lpstr>
    </vt:vector>
  </TitlesOfParts>
  <Company>LIFE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Andriy Skipalsky</dc:creator>
  <cp:lastModifiedBy>Oleh Levchenko</cp:lastModifiedBy>
  <cp:revision>23</cp:revision>
  <dcterms:created xsi:type="dcterms:W3CDTF">2014-11-19T07:07:11Z</dcterms:created>
  <dcterms:modified xsi:type="dcterms:W3CDTF">2015-10-14T16:37:11Z</dcterms:modified>
</cp:coreProperties>
</file>