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61" r:id="rId3"/>
    <p:sldId id="287" r:id="rId4"/>
    <p:sldId id="288" r:id="rId5"/>
    <p:sldId id="294" r:id="rId6"/>
    <p:sldId id="320" r:id="rId7"/>
    <p:sldId id="321" r:id="rId8"/>
    <p:sldId id="325" r:id="rId9"/>
    <p:sldId id="322" r:id="rId10"/>
    <p:sldId id="282" r:id="rId11"/>
    <p:sldId id="337" r:id="rId12"/>
    <p:sldId id="327" r:id="rId13"/>
    <p:sldId id="328" r:id="rId14"/>
    <p:sldId id="326" r:id="rId15"/>
    <p:sldId id="331" r:id="rId16"/>
    <p:sldId id="332" r:id="rId17"/>
    <p:sldId id="333" r:id="rId18"/>
    <p:sldId id="335" r:id="rId19"/>
    <p:sldId id="334" r:id="rId20"/>
    <p:sldId id="336" r:id="rId21"/>
    <p:sldId id="329" r:id="rId22"/>
    <p:sldId id="330" r:id="rId23"/>
    <p:sldId id="339" r:id="rId24"/>
    <p:sldId id="340" r:id="rId25"/>
    <p:sldId id="338" r:id="rId26"/>
    <p:sldId id="315" r:id="rId2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2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02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1"/>
            <c:bubble3D val="0"/>
            <c:spPr>
              <a:solidFill>
                <a:srgbClr val="99FF66"/>
              </a:solidFill>
            </c:spPr>
            <c:extLst>
              <c:ext xmlns:c16="http://schemas.microsoft.com/office/drawing/2014/chart" uri="{C3380CC4-5D6E-409C-BE32-E72D297353CC}">
                <c16:uniqueId val="{00000000-698E-4A6D-924E-A29A22D812EF}"/>
              </c:ext>
            </c:extLst>
          </c:dPt>
          <c:dPt>
            <c:idx val="6"/>
            <c:bubble3D val="0"/>
            <c:spPr>
              <a:solidFill>
                <a:srgbClr val="FF6699"/>
              </a:solidFill>
            </c:spPr>
            <c:extLst>
              <c:ext xmlns:c16="http://schemas.microsoft.com/office/drawing/2014/chart" uri="{C3380CC4-5D6E-409C-BE32-E72D297353CC}">
                <c16:uniqueId val="{00000001-698E-4A6D-924E-A29A22D812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ТЕАТРИ</c:v>
                </c:pt>
                <c:pt idx="1">
                  <c:v>КОНЦЕРТНІ ОРГАНІЗАЦІЇ</c:v>
                </c:pt>
                <c:pt idx="2">
                  <c:v>БІБЛІОТЕКИ</c:v>
                </c:pt>
                <c:pt idx="3">
                  <c:v>МУЗЕЇ</c:v>
                </c:pt>
                <c:pt idx="4">
                  <c:v>ЗАПОВІДНИКИ</c:v>
                </c:pt>
                <c:pt idx="5">
                  <c:v>КІНЕМАТОГРАФІЯ</c:v>
                </c:pt>
                <c:pt idx="6">
                  <c:v>ЗАКЛАДИ ОСВІТИ</c:v>
                </c:pt>
                <c:pt idx="7">
                  <c:v>ІНШІ ЗАКЛАДИ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8.2000000000000011</c:v>
                </c:pt>
                <c:pt idx="1">
                  <c:v>35235.5</c:v>
                </c:pt>
                <c:pt idx="2">
                  <c:v>13475.1</c:v>
                </c:pt>
                <c:pt idx="3">
                  <c:v>36384.800000000003</c:v>
                </c:pt>
                <c:pt idx="4">
                  <c:v>4007.4</c:v>
                </c:pt>
                <c:pt idx="5">
                  <c:v>447.5</c:v>
                </c:pt>
                <c:pt idx="6">
                  <c:v>65115.9</c:v>
                </c:pt>
                <c:pt idx="7">
                  <c:v>569.29999999999995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8E-4A6D-924E-A29A22D812E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uk-UA" smtClean="0"/>
              <a:t>04.09.2016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uk-UA" smtClean="0"/>
              <a:t>04.09.2016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2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91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23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52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24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0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3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4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80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9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69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10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12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8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20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83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21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270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22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85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а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Пряма сполучна ліні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 сполучна ліні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 сполучна ліні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 сполучна ліні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 сполучна ліні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сполучна ліні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 сполучна ліні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 сполучна ліні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 сполучна ліні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 сполучна ліні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 сполучна ліні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 сполучна ліні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 сполучна ліні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 сполучна ліні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 сполучна ліні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 сполучна ліні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 сполучна ліні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 сполучна ліні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 сполучна ліні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 сполучна ліні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 сполучна ліні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 сполучна ліні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 сполучна ліні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 сполучна ліні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 сполучна ліні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 сполучна ліні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 сполучна ліні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 сполучна ліні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 сполучна ліні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 сполучна ліні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 сполучна ліні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 сполучна ліні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 сполучна ліні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 сполучна ліні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 сполучна ліні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 сполучна ліні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  <p:cxnSp>
        <p:nvCxnSpPr>
          <p:cNvPr id="58" name="Пряма сполучна ліні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uk-UA" smtClean="0"/>
              <a:t>04.09.2016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uk-UA" smtClean="0"/>
              <a:t>04.09.2016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uk-UA" smtClean="0"/>
              <a:t>04.09.2016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а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 сполучна ліні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 сполучна ліні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 сполучна ліні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 сполучна ліні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сполучна ліні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 сполучна ліні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 сполучна ліні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 сполучна ліні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 сполучна ліні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 сполучна ліні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 сполучна ліні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 сполучна ліні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 сполучна ліні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 сполучна ліні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 сполучна ліні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 сполучна ліні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 сполучна ліні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 сполучна ліні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 сполучна ліні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 сполучна ліні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 сполучна ліні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 сполучна ліні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 сполучна ліні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 сполучна ліні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 сполучна ліні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 сполучна ліні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 сполучна ліні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 сполучна ліні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 сполучна ліні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 сполучна ліні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 сполучна ліні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 сполучна ліні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 сполучна ліні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 сполучна ліні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 сполучна ліні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 сполучна ліні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58" name="Пряма сполучна ліні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uk-UA" smtClean="0"/>
              <a:t>04.09.2016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uk-UA" smtClean="0"/>
              <a:t>04.09.2016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uk-UA" smtClean="0"/>
              <a:t>04.09.2016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а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Пряма сполучна ліні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 сполучна ліні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 сполучна ліні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 сполучна ліні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 сполучна ліні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 сполучна ліні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 сполучна ліні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 сполучна ліні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 сполучна ліні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 сполучна ліні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 сполучна ліні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 сполучна ліні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 сполучна ліні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 сполучна ліні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 сполучна ліні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 сполучна ліні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 сполучна ліні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 сполучна ліні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 сполучна ліні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 сполучна ліні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 сполучна ліні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 сполучна ліні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 сполучна ліні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 сполучна ліні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 сполучна ліні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 сполучна ліні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 сполучна ліні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 сполучна ліні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 сполучна ліні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 сполучна ліні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 сполучна ліні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 сполучна ліні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 сполучна ліні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 сполучна ліні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 сполучна ліні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 сполучна ліні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 сполучна ліні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 сполучна ліні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 сполучна ліні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 сполучна ліні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 сполучна ліні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 сполучна ліні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 сполучна ліні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 сполучна ліні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 сполучна ліні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 сполучна ліні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Місце для дати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uk-UA" smtClean="0"/>
              <a:t>04.09.2016</a:t>
            </a:fld>
            <a:endParaRPr lang="uk-UA" dirty="0"/>
          </a:p>
        </p:txBody>
      </p:sp>
      <p:sp>
        <p:nvSpPr>
          <p:cNvPr id="213" name="Місце для нижнього колонтитула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14" name="Місце для номера слайда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а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Пряма сполучна ліні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 сполучна ліні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сполучна ліні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 сполучна ліні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сполучна ліні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 сполучна ліні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 сполучна ліні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 сполучна ліні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 сполучна ліні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 сполучна ліні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 сполучна ліні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 сполучна ліні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 сполучна ліні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 сполучна ліні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 сполучна ліні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 сполучна ліні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 сполучна ліні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 сполучна ліні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 сполучна ліні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 сполучна ліні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 сполучна ліні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 сполучна ліні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 сполучна ліні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 сполучна ліні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 сполучна ліні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 сполучна ліні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 сполучна ліні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 сполучна ліні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 сполучна ліні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 сполучна ліні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 сполучна ліні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 сполучна ліні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 сполучна ліні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 сполучна ліні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 сполучна ліні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 сполучна ліні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кутник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60" name="Пряма сполучна лінія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uk-UA" smtClean="0"/>
              <a:t>04.09.2016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 сполучна ліні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 сполучна ліні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 сполучна ліні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сполучна ліні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 сполучна ліні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сполучна ліні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 сполучна ліні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 сполучна ліні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 сполучна ліні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 сполучна ліні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 сполучна ліні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 сполучна ліні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 сполучна ліні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 сполучна ліні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 сполучна ліні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 сполучна ліні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 сполучна ліні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 сполучна ліні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 сполучна ліні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 сполучна ліні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 сполучна ліні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 сполучна ліні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 сполучна ліні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 сполучна ліні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 сполучна ліні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 сполучна ліні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 сполучна ліні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 сполучна ліні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 сполучна ліні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 сполучна ліні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 сполучна ліні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 сполучна ліні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 сполучна ліні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 сполучна ліні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 сполучна ліні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 сполучна ліні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кутник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cxnSp>
        <p:nvCxnSpPr>
          <p:cNvPr id="59" name="Пряма сполучна лінія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а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Пряма сполучна ліні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 сполучна ліні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 сполучна ліні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 сполучна ліні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 сполучна ліні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 сполучна ліні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 сполучна ліні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 сполучна ліні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 сполучна ліні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 сполучна ліні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 сполучна ліні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 сполучна ліні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 сполучна ліні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 сполучна ліні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 сполучна ліні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 сполучна ліні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 сполучна ліні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 сполучна ліні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 сполучна ліні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 сполучна ліні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 сполучна ліні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 сполучна ліні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 сполучна ліні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 сполучна ліні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 сполучна ліні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 сполучна ліні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 сполучна ліні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 сполучна ліні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 сполучна ліні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 сполучна ліні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 сполучна ліні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 сполучна ліні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 сполучна ліні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 сполучна ліні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 сполучна ліні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 сполучна ліні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 сполучна ліні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 сполучна ліні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 сполучна ліні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 сполучна ліні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 сполучна ліні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 сполучна ліні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 сполучна ліні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 сполучна ліні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 сполучна ліні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 сполучна ліні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uk-UA" smtClean="0"/>
              <a:t>04.09.2016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uk-UA" smtClean="0"/>
              <a:pPr/>
              <a:t>‹№›</a:t>
            </a:fld>
            <a:endParaRPr lang="uk-UA" dirty="0"/>
          </a:p>
        </p:txBody>
      </p:sp>
      <p:cxnSp>
        <p:nvCxnSpPr>
          <p:cNvPr id="148" name="Пряма сполучна лінія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7505598" cy="45720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Олександр Софій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uk-UA" sz="1600" b="1" i="0" dirty="0" smtClean="0">
                <a:solidFill>
                  <a:schemeClr val="accent1">
                    <a:lumMod val="50000"/>
                  </a:schemeClr>
                </a:solidFill>
              </a:rPr>
              <a:t>Микола </a:t>
            </a:r>
            <a:r>
              <a:rPr lang="uk-UA" sz="1600" b="1" i="0" dirty="0" err="1" smtClean="0">
                <a:solidFill>
                  <a:schemeClr val="accent1">
                    <a:lumMod val="50000"/>
                  </a:schemeClr>
                </a:solidFill>
              </a:rPr>
              <a:t>Крат</a:t>
            </a:r>
            <a:endParaRPr lang="uk-UA" sz="1600" b="1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9" y="5301181"/>
            <a:ext cx="1177165" cy="1177165"/>
          </a:xfrm>
          <a:prstGeom prst="rect">
            <a:avLst/>
          </a:prstGeom>
        </p:spPr>
      </p:pic>
      <p:sp>
        <p:nvSpPr>
          <p:cNvPr id="2" name="AutoShape 2" descr="mailbox://C:/Users/New/AppData/Roaming/Thunderbird/Profiles/f9pox3ro.default/Mail/pop.gmail.com/Inbox?number=3438&amp;part=1.4&amp;type=image/png&amp;filename=%D0%B7%D0%B0%D0%BF%D1%80%D0%BE%D1%88%D0%B5%D0%BD%D0%BD%D1%8F%2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743450" cy="68764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48133" y="2838039"/>
            <a:ext cx="5815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Сільські бібліотеки в умовах децентралізації</a:t>
            </a:r>
            <a:endParaRPr lang="uk-UA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4879" y="61834"/>
            <a:ext cx="2362200" cy="10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4" y="349772"/>
            <a:ext cx="10474412" cy="5743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Недостатня активність 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 </a:t>
            </a:r>
            <a:endParaRPr lang="uk-UA" sz="3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414" y="1028700"/>
            <a:ext cx="11046942" cy="281178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0070C0"/>
                </a:solidFill>
              </a:rPr>
              <a:t>ДФРР 2015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uk-UA" sz="2400" b="1" dirty="0"/>
              <a:t>Із 136 проектних заявок була подана одна, яка не була підтримана: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uk-UA" sz="2400" b="1" dirty="0"/>
              <a:t>«Влаштування віконних блоків у приміщеннях бібліотеки для дорослих та дітей </a:t>
            </a:r>
            <a:r>
              <a:rPr lang="uk-UA" sz="2400" b="1" dirty="0" smtClean="0"/>
              <a:t>м</a:t>
            </a:r>
            <a:r>
              <a:rPr lang="uk-UA" sz="2400" b="1" dirty="0"/>
              <a:t>. Новий </a:t>
            </a:r>
            <a:r>
              <a:rPr lang="uk-UA" sz="2400" b="1" dirty="0" smtClean="0"/>
              <a:t>Розділ»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uk-UA" sz="2400" b="1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0070C0"/>
                </a:solidFill>
              </a:rPr>
              <a:t>ДФРР 2016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uk-UA" sz="2400" b="1" dirty="0"/>
              <a:t>Із 244 проектних заявок була подана одна, </a:t>
            </a:r>
            <a:r>
              <a:rPr lang="uk-UA" sz="2400" b="1" dirty="0" smtClean="0"/>
              <a:t>яка </a:t>
            </a:r>
            <a:r>
              <a:rPr lang="uk-UA" sz="2400" b="1" dirty="0"/>
              <a:t>була підтримана: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uk-UA" sz="2400" b="1" dirty="0"/>
              <a:t>«Перша УРБАН-бібліотека в Трускавці» </a:t>
            </a:r>
            <a:endParaRPr lang="uk-UA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uk-UA" sz="24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None/>
            </a:pPr>
            <a:endParaRPr lang="uk-UA" sz="28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56493" y="3966140"/>
            <a:ext cx="10921218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uk-UA" sz="4000" b="1" dirty="0" smtClean="0">
                <a:solidFill>
                  <a:srgbClr val="FF0000"/>
                </a:solidFill>
              </a:rPr>
              <a:t>Із </a:t>
            </a:r>
            <a:r>
              <a:rPr lang="uk-UA" sz="4000" b="1" dirty="0">
                <a:solidFill>
                  <a:srgbClr val="FF0000"/>
                </a:solidFill>
              </a:rPr>
              <a:t>1429 заявок було подано 14 (!), 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pPr algn="ctr">
              <a:buClr>
                <a:srgbClr val="002060"/>
              </a:buClr>
            </a:pPr>
            <a:r>
              <a:rPr lang="uk-UA" sz="4000" b="1" dirty="0" smtClean="0">
                <a:solidFill>
                  <a:srgbClr val="FF0000"/>
                </a:solidFill>
              </a:rPr>
              <a:t>з </a:t>
            </a:r>
            <a:r>
              <a:rPr lang="uk-UA" sz="4000" b="1" dirty="0">
                <a:solidFill>
                  <a:srgbClr val="FF0000"/>
                </a:solidFill>
              </a:rPr>
              <a:t>яких 4 - підтримано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uk-UA" sz="4000" b="1" dirty="0" smtClean="0">
                <a:solidFill>
                  <a:srgbClr val="002060"/>
                </a:solidFill>
              </a:rPr>
              <a:t>Обласний конкурс ініціатив громад 2016</a:t>
            </a:r>
            <a:endParaRPr lang="uk-U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78" y="3200718"/>
            <a:ext cx="10733649" cy="653831"/>
          </a:xfrm>
        </p:spPr>
        <p:txBody>
          <a:bodyPr>
            <a:noAutofit/>
          </a:bodyPr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Стратегічні напрямки роботи </a:t>
            </a:r>
            <a:r>
              <a:rPr lang="uk-UA" sz="4400" dirty="0" smtClean="0">
                <a:solidFill>
                  <a:srgbClr val="002060"/>
                </a:solidFill>
              </a:rPr>
              <a:t/>
            </a:r>
            <a:br>
              <a:rPr lang="uk-UA" sz="4400" dirty="0" smtClean="0">
                <a:solidFill>
                  <a:srgbClr val="002060"/>
                </a:solidFill>
              </a:rPr>
            </a:br>
            <a:r>
              <a:rPr lang="uk-UA" sz="4400" dirty="0" smtClean="0">
                <a:solidFill>
                  <a:srgbClr val="002060"/>
                </a:solidFill>
              </a:rPr>
              <a:t>на </a:t>
            </a:r>
            <a:r>
              <a:rPr lang="uk-UA" sz="4400" dirty="0">
                <a:solidFill>
                  <a:srgbClr val="002060"/>
                </a:solidFill>
              </a:rPr>
              <a:t>2016 </a:t>
            </a:r>
            <a:r>
              <a:rPr lang="uk-UA" sz="4400" dirty="0" smtClean="0">
                <a:solidFill>
                  <a:srgbClr val="002060"/>
                </a:solidFill>
              </a:rPr>
              <a:t>рік</a:t>
            </a:r>
            <a:br>
              <a:rPr lang="uk-UA" sz="4400" dirty="0" smtClean="0">
                <a:solidFill>
                  <a:srgbClr val="002060"/>
                </a:solidFill>
              </a:rPr>
            </a:br>
            <a:r>
              <a:rPr lang="uk-UA" sz="4400" dirty="0" smtClean="0">
                <a:solidFill>
                  <a:srgbClr val="002060"/>
                </a:solidFill>
              </a:rPr>
              <a:t>Бібліотечна система</a:t>
            </a:r>
            <a:endParaRPr lang="uk-UA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4" y="349772"/>
            <a:ext cx="10474412" cy="5743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 smtClean="0">
                <a:solidFill>
                  <a:srgbClr val="002060"/>
                </a:solidFill>
              </a:rPr>
              <a:t>Допомога на </a:t>
            </a:r>
            <a:r>
              <a:rPr lang="ru-RU" sz="3600" dirty="0">
                <a:solidFill>
                  <a:srgbClr val="002060"/>
                </a:solidFill>
              </a:rPr>
              <a:t>державному </a:t>
            </a:r>
            <a:r>
              <a:rPr lang="ru-RU" sz="3600" dirty="0" err="1" smtClean="0">
                <a:solidFill>
                  <a:srgbClr val="002060"/>
                </a:solidFill>
              </a:rPr>
              <a:t>рівні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7955" y="3699803"/>
            <a:ext cx="11046942" cy="21945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D15A3E"/>
              </a:buClr>
              <a:buNone/>
            </a:pPr>
            <a:r>
              <a:rPr lang="uk-UA" sz="3200" b="1" dirty="0" smtClean="0">
                <a:solidFill>
                  <a:srgbClr val="0070C0"/>
                </a:solidFill>
              </a:rPr>
              <a:t>Стратегія розвитку </a:t>
            </a:r>
            <a:r>
              <a:rPr lang="uk-UA" sz="3200" b="1" dirty="0">
                <a:solidFill>
                  <a:srgbClr val="0070C0"/>
                </a:solidFill>
              </a:rPr>
              <a:t>бібліотечної справи в Україні до 2025 </a:t>
            </a:r>
            <a:r>
              <a:rPr lang="uk-UA" sz="3200" b="1" dirty="0" smtClean="0">
                <a:solidFill>
                  <a:srgbClr val="0070C0"/>
                </a:solidFill>
              </a:rPr>
              <a:t>року</a:t>
            </a:r>
            <a:r>
              <a:rPr lang="uk-UA" sz="3200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uk-UA" sz="2600" b="1" dirty="0" smtClean="0"/>
              <a:t>Розрахунок на розробку державних цільових програм </a:t>
            </a:r>
            <a:r>
              <a:rPr lang="uk-UA" sz="2600" b="1" dirty="0" smtClean="0"/>
              <a:t>підтримки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uk-UA" sz="2600" b="1" dirty="0" err="1" smtClean="0">
                <a:solidFill>
                  <a:srgbClr val="FF0000"/>
                </a:solidFill>
              </a:rPr>
              <a:t>Малооптимістичний</a:t>
            </a:r>
            <a:r>
              <a:rPr lang="uk-UA" sz="2600" b="1" dirty="0" smtClean="0">
                <a:solidFill>
                  <a:srgbClr val="FF0000"/>
                </a:solidFill>
              </a:rPr>
              <a:t> варіант</a:t>
            </a:r>
            <a:r>
              <a:rPr lang="uk-UA" sz="2600" b="1" dirty="0" smtClean="0"/>
              <a:t> </a:t>
            </a:r>
            <a:endParaRPr lang="uk-UA" sz="2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D15A3E"/>
              </a:buClr>
              <a:buNone/>
            </a:pPr>
            <a:endParaRPr lang="uk-UA" sz="24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7955" y="1326364"/>
            <a:ext cx="10791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 2015 </a:t>
            </a:r>
            <a:r>
              <a:rPr lang="ru-RU" sz="2400" b="1" dirty="0" err="1"/>
              <a:t>році</a:t>
            </a:r>
            <a:r>
              <a:rPr lang="ru-RU" sz="2400" b="1" dirty="0"/>
              <a:t> на </a:t>
            </a:r>
            <a:r>
              <a:rPr lang="ru-RU" sz="2400" b="1" dirty="0" err="1"/>
              <a:t>закупівлю</a:t>
            </a:r>
            <a:r>
              <a:rPr lang="ru-RU" sz="2400" b="1" dirty="0"/>
              <a:t> </a:t>
            </a:r>
            <a:r>
              <a:rPr lang="ru-RU" sz="2400" b="1" dirty="0" err="1"/>
              <a:t>україномовних</a:t>
            </a:r>
            <a:r>
              <a:rPr lang="ru-RU" sz="2400" b="1" dirty="0"/>
              <a:t> книг для </a:t>
            </a:r>
            <a:r>
              <a:rPr lang="ru-RU" sz="2400" b="1" dirty="0" err="1"/>
              <a:t>бібліотек</a:t>
            </a:r>
            <a:r>
              <a:rPr lang="ru-RU" sz="2400" b="1" dirty="0"/>
              <a:t> в Україні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виділено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0070C0"/>
                </a:solidFill>
              </a:rPr>
              <a:t>9 млн. </a:t>
            </a:r>
            <a:r>
              <a:rPr lang="uk-UA" sz="2400" b="1" dirty="0" smtClean="0">
                <a:solidFill>
                  <a:srgbClr val="0070C0"/>
                </a:solidFill>
              </a:rPr>
              <a:t>грн.</a:t>
            </a:r>
          </a:p>
          <a:p>
            <a:endParaRPr lang="uk-UA" sz="2400" b="1" dirty="0" smtClean="0"/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У </a:t>
            </a:r>
            <a:r>
              <a:rPr lang="uk-UA" sz="3600" b="1" dirty="0">
                <a:solidFill>
                  <a:srgbClr val="FF0000"/>
                </a:solidFill>
              </a:rPr>
              <a:t>2016 році </a:t>
            </a:r>
            <a:r>
              <a:rPr lang="uk-UA" sz="3600" b="1" dirty="0" smtClean="0">
                <a:solidFill>
                  <a:srgbClr val="FF0000"/>
                </a:solidFill>
              </a:rPr>
              <a:t>- 51 </a:t>
            </a:r>
            <a:r>
              <a:rPr lang="uk-UA" sz="3600" b="1" dirty="0">
                <a:solidFill>
                  <a:srgbClr val="FF0000"/>
                </a:solidFill>
              </a:rPr>
              <a:t>млн. грн. </a:t>
            </a:r>
            <a:endParaRPr lang="en-A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285861"/>
            <a:ext cx="8229600" cy="48403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200" b="1" dirty="0">
                <a:solidFill>
                  <a:srgbClr val="002060"/>
                </a:solidFill>
              </a:rPr>
              <a:t>Промоція читання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Поповнення бібліотечних фондів</a:t>
            </a:r>
          </a:p>
          <a:p>
            <a:r>
              <a:rPr lang="uk-UA" sz="2400" b="1" dirty="0" smtClean="0"/>
              <a:t>Проект </a:t>
            </a:r>
            <a:r>
              <a:rPr lang="uk-UA" sz="2400" b="1" dirty="0" err="1" smtClean="0"/>
              <a:t>“Книгоманія”</a:t>
            </a:r>
            <a:endParaRPr lang="uk-UA" sz="2400" b="1" dirty="0" smtClean="0"/>
          </a:p>
          <a:p>
            <a:r>
              <a:rPr lang="uk-UA" sz="2400" b="1" dirty="0" smtClean="0"/>
              <a:t>Проект </a:t>
            </a:r>
            <a:r>
              <a:rPr lang="uk-UA" sz="2400" b="1" dirty="0" err="1" smtClean="0"/>
              <a:t>“Бібліофорум”</a:t>
            </a:r>
            <a:endParaRPr lang="uk-UA" sz="2400" b="1" dirty="0" smtClean="0"/>
          </a:p>
          <a:p>
            <a:r>
              <a:rPr lang="uk-UA" sz="2400" b="1" dirty="0" smtClean="0"/>
              <a:t>Семінари-навчання для бібліотекарів</a:t>
            </a:r>
          </a:p>
          <a:p>
            <a:r>
              <a:rPr lang="uk-UA" sz="2400" b="1" dirty="0" smtClean="0"/>
              <a:t>Конкурс </a:t>
            </a:r>
            <a:r>
              <a:rPr lang="uk-UA" sz="2400" b="1" dirty="0" err="1" smtClean="0"/>
              <a:t>“Краща</a:t>
            </a:r>
            <a:r>
              <a:rPr lang="uk-UA" sz="2400" b="1" dirty="0" smtClean="0"/>
              <a:t> бібліотека </a:t>
            </a:r>
            <a:r>
              <a:rPr lang="uk-UA" sz="2400" b="1" dirty="0" err="1" smtClean="0"/>
              <a:t>року”</a:t>
            </a:r>
            <a:endParaRPr lang="uk-UA" sz="2400" b="1" dirty="0" smtClean="0"/>
          </a:p>
          <a:p>
            <a:r>
              <a:rPr lang="uk-UA" sz="2400" b="1" dirty="0" smtClean="0"/>
              <a:t>Співпраця з </a:t>
            </a:r>
            <a:r>
              <a:rPr lang="uk-UA" sz="2400" b="1" dirty="0" err="1" smtClean="0"/>
              <a:t>“Форумом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видавців”</a:t>
            </a:r>
            <a:endParaRPr lang="uk-UA" sz="2400" b="1" dirty="0" smtClean="0"/>
          </a:p>
          <a:p>
            <a:r>
              <a:rPr lang="uk-UA" sz="2400" b="1" dirty="0" smtClean="0"/>
              <a:t>Інтерактивна бібліотека</a:t>
            </a:r>
          </a:p>
          <a:p>
            <a:r>
              <a:rPr lang="uk-UA" sz="2400" b="1" dirty="0" smtClean="0"/>
              <a:t>Мандруючий автобус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274637"/>
            <a:ext cx="9959926" cy="653831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002060"/>
                </a:solidFill>
              </a:rPr>
              <a:t>Львівька</a:t>
            </a:r>
            <a:r>
              <a:rPr lang="uk-UA" sz="3600" dirty="0" smtClean="0">
                <a:solidFill>
                  <a:srgbClr val="002060"/>
                </a:solidFill>
              </a:rPr>
              <a:t> обласна державна адміністрація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274637"/>
            <a:ext cx="9959926" cy="653831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002060"/>
                </a:solidFill>
              </a:rPr>
              <a:t>Львівька</a:t>
            </a:r>
            <a:r>
              <a:rPr lang="uk-UA" sz="3600" dirty="0" smtClean="0">
                <a:solidFill>
                  <a:srgbClr val="002060"/>
                </a:solidFill>
              </a:rPr>
              <a:t> обласна державна адміністрація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4" y="920768"/>
            <a:ext cx="7614098" cy="5937232"/>
          </a:xfrm>
        </p:spPr>
      </p:pic>
    </p:spTree>
    <p:extLst>
      <p:ext uri="{BB962C8B-B14F-4D97-AF65-F5344CB8AC3E}">
        <p14:creationId xmlns:p14="http://schemas.microsoft.com/office/powerpoint/2010/main" val="804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274637"/>
            <a:ext cx="9959926" cy="653831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002060"/>
                </a:solidFill>
              </a:rPr>
              <a:t>Львівька</a:t>
            </a:r>
            <a:r>
              <a:rPr lang="uk-UA" sz="3600" dirty="0" smtClean="0">
                <a:solidFill>
                  <a:srgbClr val="002060"/>
                </a:solidFill>
              </a:rPr>
              <a:t> обласна державна адміністрація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90" y="864556"/>
            <a:ext cx="7822232" cy="5993444"/>
          </a:xfrm>
        </p:spPr>
      </p:pic>
      <p:sp>
        <p:nvSpPr>
          <p:cNvPr id="6" name="Овал 5"/>
          <p:cNvSpPr/>
          <p:nvPr/>
        </p:nvSpPr>
        <p:spPr>
          <a:xfrm>
            <a:off x="2138290" y="3967089"/>
            <a:ext cx="7822232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274637"/>
            <a:ext cx="9959926" cy="653831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002060"/>
                </a:solidFill>
              </a:rPr>
              <a:t>Львівька</a:t>
            </a:r>
            <a:r>
              <a:rPr lang="uk-UA" sz="3600" dirty="0" smtClean="0">
                <a:solidFill>
                  <a:srgbClr val="002060"/>
                </a:solidFill>
              </a:rPr>
              <a:t> обласна державна адміністрація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878773"/>
            <a:ext cx="8004517" cy="5342015"/>
          </a:xfrm>
        </p:spPr>
      </p:pic>
    </p:spTree>
    <p:extLst>
      <p:ext uri="{BB962C8B-B14F-4D97-AF65-F5344CB8AC3E}">
        <p14:creationId xmlns:p14="http://schemas.microsoft.com/office/powerpoint/2010/main" val="35530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58766" y="285728"/>
            <a:ext cx="86949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Допомога на </a:t>
            </a:r>
            <a:r>
              <a:rPr lang="ru-RU" sz="3600" b="1" dirty="0" err="1">
                <a:solidFill>
                  <a:srgbClr val="002060"/>
                </a:solidFill>
              </a:rPr>
              <a:t>місцевому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рівні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94821" y="1200134"/>
            <a:ext cx="3571900" cy="4472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поповнення бібліотечних фондів </a:t>
            </a:r>
          </a:p>
          <a:p>
            <a:pPr algn="ctr">
              <a:lnSpc>
                <a:spcPct val="115000"/>
              </a:lnSpc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  </a:t>
            </a:r>
          </a:p>
          <a:p>
            <a:pPr algn="ctr">
              <a:lnSpc>
                <a:spcPct val="11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 тис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грн.</a:t>
            </a:r>
            <a:endParaRPr lang="uk-UA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7719" y="1200134"/>
            <a:ext cx="6507343" cy="4472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поповнення бібліотечних фондів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бібліотечних проектів </a:t>
            </a:r>
          </a:p>
          <a:p>
            <a:pPr algn="ctr">
              <a:lnSpc>
                <a:spcPct val="115000"/>
              </a:lnSpc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2016 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 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поповнення фондів -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 тис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грн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на кращі бібліотеки та закупівлю комп'ютерів –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uk-U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uk-UA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6313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05" y="274637"/>
            <a:ext cx="10902461" cy="653831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Виконання програм ЛОДА за І півріччя 2016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22" y="928468"/>
            <a:ext cx="7344162" cy="5632309"/>
          </a:xfrm>
        </p:spPr>
      </p:pic>
    </p:spTree>
    <p:extLst>
      <p:ext uri="{BB962C8B-B14F-4D97-AF65-F5344CB8AC3E}">
        <p14:creationId xmlns:p14="http://schemas.microsoft.com/office/powerpoint/2010/main" val="33467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18019"/>
            <a:ext cx="10887075" cy="53472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Допомога на </a:t>
            </a:r>
            <a:r>
              <a:rPr lang="ru-R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місцевому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рівні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(ОТГ)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08919" y="721537"/>
          <a:ext cx="10769299" cy="626212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10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</a:rPr>
                        <a:t>Бабинська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</a:rPr>
                        <a:t> сільська рада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Сума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uk-UA" sz="1600" b="1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Культура і мистецтво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617 100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 b="1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14 191 500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 b="1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</a:rPr>
                        <a:t>Вільшаницька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</a:rPr>
                        <a:t> сільська рада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Культура і мистецтво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235 000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 b="1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7 481 700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</a:rPr>
                        <a:t>Бісковицька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</a:rPr>
                        <a:t> сільська рада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Бібліотеки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300 000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1,8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</a:rPr>
                        <a:t>16 987 100</a:t>
                      </a:r>
                      <a:endParaRPr lang="uk-UA" sz="1600" b="1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</a:rPr>
                        <a:t>Воле-</a:t>
                      </a: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</a:rPr>
                        <a:t>Баранецька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</a:rPr>
                        <a:t> сільська рада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Бібліотеки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471 900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3,6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13 159 000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</a:rPr>
                        <a:t>Дублянська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</a:rPr>
                        <a:t> селищна рада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Бібліотеки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261 600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4,0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</a:rPr>
                        <a:t>6 547 000</a:t>
                      </a:r>
                      <a:endParaRPr lang="uk-UA" sz="1600" b="1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</a:rPr>
                        <a:t>Луківська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</a:rPr>
                        <a:t> сільська рада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Бібліотеки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265 100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2,6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</a:rPr>
                        <a:t>10 038 700</a:t>
                      </a:r>
                      <a:endParaRPr lang="uk-UA" sz="1600" b="1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</a:rPr>
                        <a:t>Новокалинівська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</a:rPr>
                        <a:t> міська рада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Бібліотеки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600 000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2,9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20 855 500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</a:rPr>
                        <a:t>Чукв’янська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</a:rPr>
                        <a:t> сільська рада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Бібліотеки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221 900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2,3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</a:rPr>
                        <a:t>9 747 200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55861" marR="5586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0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4" y="349772"/>
            <a:ext cx="10474412" cy="87531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бібліотечній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endParaRPr lang="uk-UA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414" y="1463040"/>
            <a:ext cx="11046942" cy="248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Діяльність бібліотек в Україні регулюється </a:t>
            </a:r>
            <a:r>
              <a:rPr lang="uk-UA" sz="2400" b="1" dirty="0">
                <a:solidFill>
                  <a:srgbClr val="002060"/>
                </a:solidFill>
              </a:rPr>
              <a:t>Законом України “Про бібліотеки та бібліотечну справу”</a:t>
            </a:r>
            <a:r>
              <a:rPr lang="uk-UA" sz="2400" b="1" dirty="0"/>
              <a:t>, введеним в дію у 1995 році. Останні зміни до цього Закону були </a:t>
            </a:r>
            <a:r>
              <a:rPr lang="uk-UA" sz="2400" b="1" dirty="0" smtClean="0"/>
              <a:t>внесені:</a:t>
            </a:r>
            <a:endParaRPr lang="uk-UA" sz="2400" b="1" dirty="0"/>
          </a:p>
          <a:p>
            <a:pPr lvl="0"/>
            <a:r>
              <a:rPr lang="uk-UA" sz="2400" b="1" dirty="0"/>
              <a:t>№ 911-VIII від 24.12.2015, ВВР, 2016, № 5, </a:t>
            </a:r>
            <a:r>
              <a:rPr lang="uk-UA" sz="2400" b="1" dirty="0" smtClean="0"/>
              <a:t>ст.50</a:t>
            </a:r>
            <a:endParaRPr lang="uk-UA" sz="2400" b="1" dirty="0"/>
          </a:p>
          <a:p>
            <a:pPr lvl="0"/>
            <a:r>
              <a:rPr lang="uk-UA" sz="2400" b="1" dirty="0"/>
              <a:t>№ 927-VIII від 25.12.2015, ВВР, 2016, № 6, </a:t>
            </a:r>
            <a:r>
              <a:rPr lang="uk-UA" sz="2400" b="1" dirty="0" smtClean="0"/>
              <a:t>ст.61</a:t>
            </a:r>
          </a:p>
          <a:p>
            <a:pPr lvl="0"/>
            <a:endParaRPr lang="uk-UA" sz="2400" b="1" dirty="0"/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None/>
            </a:pP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262" y="4377422"/>
            <a:ext cx="106931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bg1"/>
                </a:solidFill>
              </a:rPr>
              <a:t>№ 954-VIII від 28.01.2016, ВВР, 2016, № 10, ст.102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bg1"/>
                </a:solidFill>
              </a:rPr>
              <a:t>№ 955-VIII від 28.01.2016, ВВР, 2016, № 10, ст.103}</a:t>
            </a:r>
          </a:p>
        </p:txBody>
      </p:sp>
    </p:spTree>
    <p:extLst>
      <p:ext uri="{BB962C8B-B14F-4D97-AF65-F5344CB8AC3E}">
        <p14:creationId xmlns:p14="http://schemas.microsoft.com/office/powerpoint/2010/main" val="9253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414" y="1097281"/>
            <a:ext cx="11046942" cy="53463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None/>
            </a:pPr>
            <a:r>
              <a:rPr lang="ru-RU" sz="2600" b="1" dirty="0" err="1" smtClean="0">
                <a:solidFill>
                  <a:srgbClr val="002060"/>
                </a:solidFill>
              </a:rPr>
              <a:t>Стратегічна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ціль</a:t>
            </a:r>
            <a:r>
              <a:rPr lang="ru-RU" sz="2600" b="1" dirty="0">
                <a:solidFill>
                  <a:srgbClr val="002060"/>
                </a:solidFill>
              </a:rPr>
              <a:t> 2: ЯКІСТЬ ЖИТТЯ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None/>
            </a:pPr>
            <a:r>
              <a:rPr lang="ru-RU" sz="2600" b="1" i="1" dirty="0" err="1">
                <a:solidFill>
                  <a:srgbClr val="002060"/>
                </a:solidFill>
              </a:rPr>
              <a:t>Операційна</a:t>
            </a:r>
            <a:r>
              <a:rPr lang="ru-RU" sz="2600" b="1" i="1" dirty="0">
                <a:solidFill>
                  <a:srgbClr val="002060"/>
                </a:solidFill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</a:rPr>
              <a:t>ціль</a:t>
            </a:r>
            <a:r>
              <a:rPr lang="ru-RU" sz="2600" b="1" i="1" dirty="0">
                <a:solidFill>
                  <a:srgbClr val="002060"/>
                </a:solidFill>
              </a:rPr>
              <a:t> 2.2: </a:t>
            </a:r>
            <a:r>
              <a:rPr lang="ru-RU" sz="2600" b="1" i="1" dirty="0" err="1">
                <a:solidFill>
                  <a:srgbClr val="002060"/>
                </a:solidFill>
              </a:rPr>
              <a:t>Комфортне</a:t>
            </a:r>
            <a:r>
              <a:rPr lang="ru-RU" sz="2600" b="1" i="1" dirty="0">
                <a:solidFill>
                  <a:srgbClr val="002060"/>
                </a:solidFill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</a:rPr>
              <a:t>середовище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None/>
            </a:pPr>
            <a:r>
              <a:rPr lang="ru-RU" sz="2600" b="1" u="sng" dirty="0" err="1"/>
              <a:t>Завдання</a:t>
            </a:r>
            <a:r>
              <a:rPr lang="ru-RU" sz="2600" b="1" u="sng" dirty="0"/>
              <a:t> 2.2.4. </a:t>
            </a:r>
            <a:r>
              <a:rPr lang="ru-RU" sz="2600" b="1" u="sng" dirty="0" err="1"/>
              <a:t>Відповідність</a:t>
            </a:r>
            <a:r>
              <a:rPr lang="ru-RU" sz="2600" b="1" u="sng" dirty="0"/>
              <a:t> </a:t>
            </a:r>
            <a:r>
              <a:rPr lang="ru-RU" sz="2600" b="1" u="sng" dirty="0" err="1"/>
              <a:t>соціальної</a:t>
            </a:r>
            <a:r>
              <a:rPr lang="ru-RU" sz="2600" b="1" u="sng" dirty="0"/>
              <a:t> </a:t>
            </a:r>
            <a:r>
              <a:rPr lang="ru-RU" sz="2600" b="1" u="sng" dirty="0" err="1"/>
              <a:t>інфраструктури</a:t>
            </a:r>
            <a:r>
              <a:rPr lang="ru-RU" sz="2600" b="1" u="sng" dirty="0"/>
              <a:t> потребам </a:t>
            </a:r>
            <a:r>
              <a:rPr lang="ru-RU" sz="2600" b="1" u="sng" dirty="0" err="1"/>
              <a:t>населення</a:t>
            </a:r>
            <a:endParaRPr lang="ru-RU" sz="2600" b="1" u="sng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Font typeface="Wingdings" panose="05000000000000000000" pitchFamily="2" charset="2"/>
              <a:buChar char="§"/>
            </a:pPr>
            <a:r>
              <a:rPr lang="ru-RU" sz="2600" b="1" dirty="0" err="1" smtClean="0"/>
              <a:t>Забезпечення</a:t>
            </a:r>
            <a:r>
              <a:rPr lang="ru-RU" sz="2600" b="1" dirty="0" smtClean="0"/>
              <a:t>  </a:t>
            </a:r>
            <a:r>
              <a:rPr lang="ru-RU" sz="2600" b="1" dirty="0" err="1"/>
              <a:t>реалізації</a:t>
            </a:r>
            <a:r>
              <a:rPr lang="ru-RU" sz="2600" b="1" dirty="0"/>
              <a:t>  </a:t>
            </a:r>
            <a:r>
              <a:rPr lang="ru-RU" sz="2600" b="1" dirty="0" err="1"/>
              <a:t>проектів</a:t>
            </a:r>
            <a:r>
              <a:rPr lang="ru-RU" sz="2600" b="1" dirty="0"/>
              <a:t>  </a:t>
            </a:r>
            <a:r>
              <a:rPr lang="ru-RU" sz="2600" b="1" dirty="0" err="1"/>
              <a:t>капітального</a:t>
            </a:r>
            <a:r>
              <a:rPr lang="ru-RU" sz="2600" b="1" dirty="0"/>
              <a:t>  </a:t>
            </a:r>
            <a:r>
              <a:rPr lang="ru-RU" sz="2600" b="1" dirty="0" err="1"/>
              <a:t>будівництва</a:t>
            </a:r>
            <a:r>
              <a:rPr lang="ru-RU" sz="2600" b="1" dirty="0"/>
              <a:t> </a:t>
            </a:r>
            <a:r>
              <a:rPr lang="ru-RU" sz="2600" b="1" dirty="0" err="1"/>
              <a:t>інфраструктури</a:t>
            </a:r>
            <a:r>
              <a:rPr lang="ru-RU" sz="2600" b="1" dirty="0"/>
              <a:t> потребам </a:t>
            </a:r>
            <a:r>
              <a:rPr lang="ru-RU" sz="2600" b="1" dirty="0" err="1"/>
              <a:t>об’єктів</a:t>
            </a:r>
            <a:r>
              <a:rPr lang="ru-RU" sz="2600" b="1" dirty="0"/>
              <a:t> </a:t>
            </a:r>
            <a:r>
              <a:rPr lang="ru-RU" sz="2600" b="1" dirty="0" err="1"/>
              <a:t>соціальної</a:t>
            </a:r>
            <a:r>
              <a:rPr lang="ru-RU" sz="2600" b="1" dirty="0"/>
              <a:t>  </a:t>
            </a:r>
            <a:r>
              <a:rPr lang="ru-RU" sz="2600" b="1" dirty="0" err="1"/>
              <a:t>інфраструктури</a:t>
            </a:r>
            <a:r>
              <a:rPr lang="ru-RU" sz="2600" b="1" dirty="0"/>
              <a:t>,  в  тому  </a:t>
            </a:r>
            <a:r>
              <a:rPr lang="ru-RU" sz="2600" b="1" dirty="0" err="1"/>
              <a:t>числі</a:t>
            </a:r>
            <a:r>
              <a:rPr lang="ru-RU" sz="2600" b="1" dirty="0"/>
              <a:t>  за  </a:t>
            </a:r>
            <a:r>
              <a:rPr lang="ru-RU" sz="2600" b="1" dirty="0" err="1"/>
              <a:t>рахунок</a:t>
            </a:r>
            <a:r>
              <a:rPr lang="ru-RU" sz="2600" b="1" dirty="0"/>
              <a:t>  </a:t>
            </a:r>
            <a:r>
              <a:rPr lang="ru-RU" sz="2600" b="1" dirty="0" err="1"/>
              <a:t>коштів</a:t>
            </a:r>
            <a:r>
              <a:rPr lang="ru-RU" sz="2600" b="1" dirty="0"/>
              <a:t> Державного фонду </a:t>
            </a:r>
            <a:r>
              <a:rPr lang="ru-RU" sz="2600" b="1" dirty="0" err="1"/>
              <a:t>регіонального</a:t>
            </a:r>
            <a:r>
              <a:rPr lang="ru-RU" sz="2600" b="1" dirty="0"/>
              <a:t> </a:t>
            </a:r>
            <a:r>
              <a:rPr lang="ru-RU" sz="2600" b="1" dirty="0" err="1"/>
              <a:t>розвитку</a:t>
            </a:r>
            <a:r>
              <a:rPr lang="ru-RU" sz="2600" b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None/>
            </a:pPr>
            <a:r>
              <a:rPr lang="ru-RU" sz="2600" b="1" i="1" dirty="0" err="1">
                <a:solidFill>
                  <a:srgbClr val="002060"/>
                </a:solidFill>
              </a:rPr>
              <a:t>Операційна</a:t>
            </a:r>
            <a:r>
              <a:rPr lang="ru-RU" sz="2600" b="1" i="1" dirty="0">
                <a:solidFill>
                  <a:srgbClr val="002060"/>
                </a:solidFill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</a:rPr>
              <a:t>ціль</a:t>
            </a:r>
            <a:r>
              <a:rPr lang="ru-RU" sz="2600" b="1" i="1" dirty="0">
                <a:solidFill>
                  <a:srgbClr val="002060"/>
                </a:solidFill>
              </a:rPr>
              <a:t> 2.3: </a:t>
            </a:r>
            <a:r>
              <a:rPr lang="ru-RU" sz="2600" b="1" i="1" dirty="0" err="1">
                <a:solidFill>
                  <a:srgbClr val="002060"/>
                </a:solidFill>
              </a:rPr>
              <a:t>Розвиток</a:t>
            </a:r>
            <a:r>
              <a:rPr lang="ru-RU" sz="2600" b="1" i="1" dirty="0">
                <a:solidFill>
                  <a:srgbClr val="002060"/>
                </a:solidFill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</a:rPr>
              <a:t>особистості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None/>
            </a:pPr>
            <a:r>
              <a:rPr lang="ru-RU" sz="2600" b="1" u="sng" dirty="0" err="1"/>
              <a:t>Завдання</a:t>
            </a:r>
            <a:r>
              <a:rPr lang="ru-RU" sz="2600" b="1" u="sng" dirty="0"/>
              <a:t> 2.3.3. </a:t>
            </a:r>
            <a:r>
              <a:rPr lang="ru-RU" sz="2600" b="1" u="sng" dirty="0" err="1"/>
              <a:t>Розвиток</a:t>
            </a:r>
            <a:r>
              <a:rPr lang="ru-RU" sz="2600" b="1" u="sng" dirty="0"/>
              <a:t> </a:t>
            </a:r>
            <a:r>
              <a:rPr lang="ru-RU" sz="2600" b="1" u="sng" dirty="0" err="1"/>
              <a:t>культури</a:t>
            </a:r>
            <a:r>
              <a:rPr lang="ru-RU" sz="2600" b="1" u="sng" dirty="0"/>
              <a:t> і </a:t>
            </a:r>
            <a:r>
              <a:rPr lang="ru-RU" sz="2600" b="1" u="sng" dirty="0" err="1"/>
              <a:t>народних</a:t>
            </a:r>
            <a:r>
              <a:rPr lang="ru-RU" sz="2600" b="1" u="sng" dirty="0"/>
              <a:t> </a:t>
            </a:r>
            <a:r>
              <a:rPr lang="ru-RU" sz="2600" b="1" u="sng" dirty="0" err="1"/>
              <a:t>традицій</a:t>
            </a:r>
            <a:endParaRPr lang="ru-RU" sz="2600" b="1" u="sng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Font typeface="Wingdings" panose="05000000000000000000" pitchFamily="2" charset="2"/>
              <a:buChar char="§"/>
            </a:pPr>
            <a:r>
              <a:rPr lang="ru-RU" sz="2600" b="1" dirty="0" err="1" smtClean="0"/>
              <a:t>Впровадження</a:t>
            </a:r>
            <a:r>
              <a:rPr lang="ru-RU" sz="2600" b="1" dirty="0" smtClean="0"/>
              <a:t> </a:t>
            </a:r>
            <a:r>
              <a:rPr lang="ru-RU" sz="2600" b="1" dirty="0" err="1"/>
              <a:t>сучасних</a:t>
            </a:r>
            <a:r>
              <a:rPr lang="ru-RU" sz="2600" b="1" dirty="0"/>
              <a:t> </a:t>
            </a:r>
            <a:r>
              <a:rPr lang="ru-RU" sz="2600" b="1" dirty="0" err="1"/>
              <a:t>інформаційних</a:t>
            </a:r>
            <a:r>
              <a:rPr lang="ru-RU" sz="2600" b="1" dirty="0"/>
              <a:t> систем в музейно-</a:t>
            </a:r>
            <a:r>
              <a:rPr lang="ru-RU" sz="2600" b="1" dirty="0" err="1"/>
              <a:t>культурну</a:t>
            </a:r>
            <a:r>
              <a:rPr lang="ru-RU" sz="2600" b="1" dirty="0"/>
              <a:t> сферу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6837" y="216366"/>
            <a:ext cx="10369763" cy="6093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D15A3E"/>
              </a:buClr>
            </a:pPr>
            <a:r>
              <a:rPr lang="ru-RU" sz="2800" b="1" dirty="0">
                <a:solidFill>
                  <a:schemeClr val="bg1"/>
                </a:solidFill>
              </a:rPr>
              <a:t>Стратегія </a:t>
            </a:r>
            <a:r>
              <a:rPr lang="ru-RU" sz="2800" b="1" dirty="0" err="1">
                <a:solidFill>
                  <a:schemeClr val="bg1"/>
                </a:solidFill>
              </a:rPr>
              <a:t>розвитку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Львівщини</a:t>
            </a:r>
            <a:r>
              <a:rPr lang="ru-RU" sz="2800" b="1" dirty="0" smtClean="0">
                <a:solidFill>
                  <a:schemeClr val="bg1"/>
                </a:solidFill>
              </a:rPr>
              <a:t> до 2020 року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4" y="349772"/>
            <a:ext cx="10474412" cy="5743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 err="1" smtClean="0">
                <a:solidFill>
                  <a:srgbClr val="002060"/>
                </a:solidFill>
              </a:rPr>
              <a:t>Практичні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результати</a:t>
            </a:r>
            <a:r>
              <a:rPr lang="ru-RU" sz="3600" dirty="0" smtClean="0">
                <a:solidFill>
                  <a:srgbClr val="002060"/>
                </a:solidFill>
              </a:rPr>
              <a:t> 2015</a:t>
            </a:r>
            <a:endParaRPr lang="uk-UA" sz="3600" b="1" i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4351" y="1813441"/>
            <a:ext cx="11046942" cy="434797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None/>
            </a:pPr>
            <a:r>
              <a:rPr lang="ru-RU" sz="3100" b="1" dirty="0" err="1" smtClean="0">
                <a:solidFill>
                  <a:srgbClr val="002060"/>
                </a:solidFill>
              </a:rPr>
              <a:t>Стратегічна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>
                <a:solidFill>
                  <a:srgbClr val="002060"/>
                </a:solidFill>
              </a:rPr>
              <a:t>ціль</a:t>
            </a:r>
            <a:r>
              <a:rPr lang="ru-RU" sz="3100" b="1" dirty="0">
                <a:solidFill>
                  <a:srgbClr val="002060"/>
                </a:solidFill>
              </a:rPr>
              <a:t> 4: РОЗВИНУТЕ СЕЛО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None/>
            </a:pPr>
            <a:r>
              <a:rPr lang="ru-RU" sz="3100" b="1" i="1" dirty="0" err="1">
                <a:solidFill>
                  <a:srgbClr val="002060"/>
                </a:solidFill>
              </a:rPr>
              <a:t>Операційна</a:t>
            </a:r>
            <a:r>
              <a:rPr lang="ru-RU" sz="3100" b="1" i="1" dirty="0">
                <a:solidFill>
                  <a:srgbClr val="002060"/>
                </a:solidFill>
              </a:rPr>
              <a:t> </a:t>
            </a:r>
            <a:r>
              <a:rPr lang="ru-RU" sz="3100" b="1" i="1" dirty="0" err="1">
                <a:solidFill>
                  <a:srgbClr val="002060"/>
                </a:solidFill>
              </a:rPr>
              <a:t>ціль</a:t>
            </a:r>
            <a:r>
              <a:rPr lang="ru-RU" sz="3100" b="1" i="1" dirty="0">
                <a:solidFill>
                  <a:srgbClr val="002060"/>
                </a:solidFill>
              </a:rPr>
              <a:t> 4.2. </a:t>
            </a:r>
            <a:r>
              <a:rPr lang="ru-RU" sz="3100" b="1" i="1" dirty="0" err="1">
                <a:solidFill>
                  <a:srgbClr val="002060"/>
                </a:solidFill>
              </a:rPr>
              <a:t>Соціальні</a:t>
            </a:r>
            <a:r>
              <a:rPr lang="ru-RU" sz="3100" b="1" i="1" dirty="0">
                <a:solidFill>
                  <a:srgbClr val="002060"/>
                </a:solidFill>
              </a:rPr>
              <a:t> </a:t>
            </a:r>
            <a:r>
              <a:rPr lang="ru-RU" sz="3100" b="1" i="1" dirty="0" err="1">
                <a:solidFill>
                  <a:srgbClr val="002060"/>
                </a:solidFill>
              </a:rPr>
              <a:t>стандарти</a:t>
            </a:r>
            <a:endParaRPr lang="ru-RU" sz="3100" b="1" i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D15A3E"/>
              </a:buClr>
              <a:buNone/>
            </a:pPr>
            <a:r>
              <a:rPr lang="ru-RU" sz="3100" b="1" u="sng" dirty="0" err="1"/>
              <a:t>Завдання</a:t>
            </a:r>
            <a:r>
              <a:rPr lang="ru-RU" sz="3100" b="1" u="sng" dirty="0"/>
              <a:t> 4.2.2. </a:t>
            </a:r>
            <a:r>
              <a:rPr lang="ru-RU" sz="3100" b="1" u="sng" dirty="0" err="1"/>
              <a:t>Оптимізація</a:t>
            </a:r>
            <a:r>
              <a:rPr lang="ru-RU" sz="3100" b="1" u="sng" dirty="0"/>
              <a:t> і </a:t>
            </a:r>
            <a:r>
              <a:rPr lang="ru-RU" sz="3100" b="1" u="sng" dirty="0" err="1"/>
              <a:t>розвиток</a:t>
            </a:r>
            <a:r>
              <a:rPr lang="ru-RU" sz="3100" b="1" u="sng" dirty="0"/>
              <a:t> </a:t>
            </a:r>
            <a:r>
              <a:rPr lang="ru-RU" sz="3100" b="1" u="sng" dirty="0" err="1"/>
              <a:t>соціальної</a:t>
            </a:r>
            <a:r>
              <a:rPr lang="ru-RU" sz="3100" b="1" u="sng" dirty="0"/>
              <a:t> </a:t>
            </a:r>
            <a:r>
              <a:rPr lang="ru-RU" sz="3100" b="1" u="sng" dirty="0" err="1"/>
              <a:t>інфраструктури</a:t>
            </a:r>
            <a:r>
              <a:rPr lang="ru-RU" sz="3100" b="1" u="sng" dirty="0"/>
              <a:t> у </a:t>
            </a:r>
            <a:r>
              <a:rPr lang="ru-RU" sz="3100" b="1" u="sng" dirty="0" err="1"/>
              <a:t>сільській</a:t>
            </a:r>
            <a:r>
              <a:rPr lang="ru-RU" sz="3100" b="1" u="sng" dirty="0"/>
              <a:t> </a:t>
            </a:r>
            <a:r>
              <a:rPr lang="ru-RU" sz="3100" b="1" u="sng" dirty="0" err="1"/>
              <a:t>місцевості</a:t>
            </a:r>
            <a:endParaRPr lang="ru-RU" sz="3100" b="1" u="sng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3100" b="1" dirty="0" err="1" smtClean="0"/>
              <a:t>Розвиток</a:t>
            </a:r>
            <a:r>
              <a:rPr lang="ru-RU" sz="3100" b="1" dirty="0" smtClean="0"/>
              <a:t>  </a:t>
            </a:r>
            <a:r>
              <a:rPr lang="ru-RU" sz="3100" b="1" dirty="0" err="1"/>
              <a:t>мережі</a:t>
            </a:r>
            <a:r>
              <a:rPr lang="ru-RU" sz="3100" b="1" dirty="0"/>
              <a:t> та  </a:t>
            </a:r>
            <a:r>
              <a:rPr lang="ru-RU" sz="3100" b="1" dirty="0" err="1"/>
              <a:t>належне</a:t>
            </a:r>
            <a:r>
              <a:rPr lang="ru-RU" sz="3100" b="1" dirty="0"/>
              <a:t>  </a:t>
            </a:r>
            <a:r>
              <a:rPr lang="ru-RU" sz="3100" b="1" dirty="0" err="1"/>
              <a:t>утримання</a:t>
            </a:r>
            <a:r>
              <a:rPr lang="ru-RU" sz="3100" b="1" dirty="0"/>
              <a:t>  </a:t>
            </a:r>
            <a:r>
              <a:rPr lang="ru-RU" sz="3100" b="1" dirty="0" err="1"/>
              <a:t>соціально-культурних</a:t>
            </a:r>
            <a:r>
              <a:rPr lang="ru-RU" sz="3100" b="1" dirty="0"/>
              <a:t>  </a:t>
            </a:r>
            <a:r>
              <a:rPr lang="ru-RU" sz="3100" b="1" dirty="0" err="1"/>
              <a:t>об’єктів</a:t>
            </a:r>
            <a:r>
              <a:rPr lang="ru-RU" sz="3100" b="1" dirty="0"/>
              <a:t> (</a:t>
            </a:r>
            <a:r>
              <a:rPr lang="ru-RU" sz="3100" b="1" dirty="0" err="1"/>
              <a:t>театри</a:t>
            </a:r>
            <a:r>
              <a:rPr lang="ru-RU" sz="3100" b="1" dirty="0"/>
              <a:t>, </a:t>
            </a:r>
            <a:r>
              <a:rPr lang="ru-RU" sz="3100" b="1" dirty="0" err="1"/>
              <a:t>музеї</a:t>
            </a:r>
            <a:r>
              <a:rPr lang="ru-RU" sz="3100" b="1" dirty="0"/>
              <a:t>, </a:t>
            </a:r>
            <a:r>
              <a:rPr lang="ru-RU" sz="3100" b="1" dirty="0" err="1"/>
              <a:t>будинки</a:t>
            </a:r>
            <a:r>
              <a:rPr lang="ru-RU" sz="3100" b="1" dirty="0"/>
              <a:t> </a:t>
            </a:r>
            <a:r>
              <a:rPr lang="ru-RU" sz="3100" b="1" dirty="0" err="1"/>
              <a:t>культури</a:t>
            </a:r>
            <a:r>
              <a:rPr lang="ru-RU" sz="3100" b="1" dirty="0"/>
              <a:t> </a:t>
            </a:r>
            <a:r>
              <a:rPr lang="ru-RU" sz="3100" b="1" dirty="0" err="1"/>
              <a:t>тощо</a:t>
            </a:r>
            <a:r>
              <a:rPr lang="ru-RU" sz="3100" b="1" dirty="0"/>
              <a:t>), </a:t>
            </a:r>
            <a:r>
              <a:rPr lang="ru-RU" sz="3100" b="1" dirty="0" err="1"/>
              <a:t>організація</a:t>
            </a:r>
            <a:r>
              <a:rPr lang="ru-RU" sz="3100" b="1" dirty="0"/>
              <a:t> та </a:t>
            </a:r>
            <a:r>
              <a:rPr lang="ru-RU" sz="3100" b="1" dirty="0" err="1"/>
              <a:t>розвиток</a:t>
            </a:r>
            <a:r>
              <a:rPr lang="ru-RU" sz="3100" b="1" dirty="0"/>
              <a:t> на </a:t>
            </a:r>
            <a:r>
              <a:rPr lang="ru-RU" sz="3100" b="1" dirty="0" err="1"/>
              <a:t>їх</a:t>
            </a:r>
            <a:r>
              <a:rPr lang="ru-RU" sz="3100" b="1" dirty="0"/>
              <a:t> </a:t>
            </a:r>
            <a:r>
              <a:rPr lang="ru-RU" sz="3100" b="1" dirty="0" err="1"/>
              <a:t>базі</a:t>
            </a:r>
            <a:r>
              <a:rPr lang="ru-RU" sz="3100" b="1" dirty="0"/>
              <a:t> культурно-</a:t>
            </a:r>
            <a:r>
              <a:rPr lang="ru-RU" sz="3100" b="1" dirty="0" err="1"/>
              <a:t>мистецького</a:t>
            </a:r>
            <a:r>
              <a:rPr lang="ru-RU" sz="3100" b="1" dirty="0"/>
              <a:t> </a:t>
            </a:r>
            <a:r>
              <a:rPr lang="ru-RU" sz="3100" b="1" dirty="0" err="1"/>
              <a:t>життя</a:t>
            </a:r>
            <a:r>
              <a:rPr lang="ru-RU" sz="3100" b="1" dirty="0"/>
              <a:t> громад.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3100" b="1" dirty="0" err="1" smtClean="0"/>
              <a:t>Інтеграція</a:t>
            </a:r>
            <a:r>
              <a:rPr lang="ru-RU" sz="3100" b="1" dirty="0" smtClean="0"/>
              <a:t> </a:t>
            </a:r>
            <a:r>
              <a:rPr lang="ru-RU" sz="3100" b="1" dirty="0"/>
              <a:t>культурно-</a:t>
            </a:r>
            <a:r>
              <a:rPr lang="ru-RU" sz="3100" b="1" dirty="0" err="1"/>
              <a:t>мистецьких</a:t>
            </a:r>
            <a:r>
              <a:rPr lang="ru-RU" sz="3100" b="1" dirty="0"/>
              <a:t> </a:t>
            </a:r>
            <a:r>
              <a:rPr lang="ru-RU" sz="3100" b="1" dirty="0" err="1"/>
              <a:t>заходів</a:t>
            </a:r>
            <a:r>
              <a:rPr lang="ru-RU" sz="3100" b="1" dirty="0"/>
              <a:t> «</a:t>
            </a:r>
            <a:r>
              <a:rPr lang="ru-RU" sz="3100" b="1" dirty="0" err="1"/>
              <a:t>місто</a:t>
            </a:r>
            <a:r>
              <a:rPr lang="ru-RU" sz="3100" b="1" dirty="0"/>
              <a:t>-село».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3100" b="1" dirty="0" err="1" smtClean="0"/>
              <a:t>Створення</a:t>
            </a:r>
            <a:r>
              <a:rPr lang="ru-RU" sz="3100" b="1" dirty="0" smtClean="0"/>
              <a:t> </a:t>
            </a:r>
            <a:r>
              <a:rPr lang="ru-RU" sz="3100" b="1" dirty="0"/>
              <a:t>умов для </a:t>
            </a:r>
            <a:r>
              <a:rPr lang="ru-RU" sz="3100" b="1" dirty="0" err="1"/>
              <a:t>надання</a:t>
            </a:r>
            <a:r>
              <a:rPr lang="ru-RU" sz="3100" b="1" dirty="0"/>
              <a:t> </a:t>
            </a:r>
            <a:r>
              <a:rPr lang="ru-RU" sz="3100" b="1" dirty="0" err="1"/>
              <a:t>інших</a:t>
            </a:r>
            <a:r>
              <a:rPr lang="ru-RU" sz="3100" b="1" dirty="0"/>
              <a:t> </a:t>
            </a:r>
            <a:r>
              <a:rPr lang="ru-RU" sz="3100" b="1" dirty="0" err="1"/>
              <a:t>соціальних</a:t>
            </a:r>
            <a:r>
              <a:rPr lang="ru-RU" sz="3100" b="1" dirty="0"/>
              <a:t> </a:t>
            </a:r>
            <a:r>
              <a:rPr lang="ru-RU" sz="3100" b="1" dirty="0" err="1"/>
              <a:t>послуг</a:t>
            </a:r>
            <a:r>
              <a:rPr lang="ru-RU" sz="3100" b="1" dirty="0"/>
              <a:t> </a:t>
            </a:r>
            <a:r>
              <a:rPr lang="ru-RU" sz="3100" b="1" dirty="0" err="1"/>
              <a:t>населенню</a:t>
            </a:r>
            <a:r>
              <a:rPr lang="ru-RU" sz="3100" b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ru-RU" sz="3100" b="1" u="sng" dirty="0" err="1"/>
              <a:t>Завдання</a:t>
            </a:r>
            <a:r>
              <a:rPr lang="ru-RU" sz="3100" b="1" u="sng" dirty="0"/>
              <a:t> 4.2.4. </a:t>
            </a:r>
            <a:r>
              <a:rPr lang="ru-RU" sz="3100" b="1" u="sng" dirty="0" err="1"/>
              <a:t>Надання</a:t>
            </a:r>
            <a:r>
              <a:rPr lang="ru-RU" sz="3100" b="1" u="sng" dirty="0"/>
              <a:t> </a:t>
            </a:r>
            <a:r>
              <a:rPr lang="ru-RU" sz="3100" b="1" u="sng" dirty="0" err="1"/>
              <a:t>якісних</a:t>
            </a:r>
            <a:r>
              <a:rPr lang="ru-RU" sz="3100" b="1" u="sng" dirty="0"/>
              <a:t> і </a:t>
            </a:r>
            <a:r>
              <a:rPr lang="ru-RU" sz="3100" b="1" u="sng" dirty="0" err="1"/>
              <a:t>доступних</a:t>
            </a:r>
            <a:r>
              <a:rPr lang="ru-RU" sz="3100" b="1" u="sng" dirty="0"/>
              <a:t> </a:t>
            </a:r>
            <a:r>
              <a:rPr lang="ru-RU" sz="3100" b="1" u="sng" dirty="0" err="1"/>
              <a:t>адміністративних</a:t>
            </a:r>
            <a:r>
              <a:rPr lang="ru-RU" sz="3100" b="1" u="sng" dirty="0"/>
              <a:t> </a:t>
            </a:r>
            <a:r>
              <a:rPr lang="ru-RU" sz="3100" b="1" u="sng" dirty="0" err="1"/>
              <a:t>послуг</a:t>
            </a:r>
            <a:endParaRPr lang="ru-RU" sz="3100" b="1" u="sng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3100" b="1" dirty="0" err="1" smtClean="0"/>
              <a:t>Запровадження</a:t>
            </a:r>
            <a:r>
              <a:rPr lang="ru-RU" sz="3100" b="1" dirty="0" smtClean="0"/>
              <a:t> </a:t>
            </a:r>
            <a:r>
              <a:rPr lang="ru-RU" sz="3100" b="1" dirty="0" err="1"/>
              <a:t>електронного</a:t>
            </a:r>
            <a:r>
              <a:rPr lang="ru-RU" sz="3100" b="1" dirty="0"/>
              <a:t> </a:t>
            </a:r>
            <a:r>
              <a:rPr lang="ru-RU" sz="3100" b="1" dirty="0" err="1"/>
              <a:t>врядування</a:t>
            </a:r>
            <a:endParaRPr lang="ru-RU" sz="3100" b="1" dirty="0"/>
          </a:p>
          <a:p>
            <a:pPr marL="0" indent="0">
              <a:buClr>
                <a:srgbClr val="D15A3E"/>
              </a:buClr>
              <a:buNone/>
            </a:pP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63" y="1064077"/>
            <a:ext cx="10369763" cy="6093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D15A3E"/>
              </a:buClr>
            </a:pPr>
            <a:r>
              <a:rPr lang="ru-RU" sz="2800" b="1" dirty="0">
                <a:solidFill>
                  <a:schemeClr val="bg1"/>
                </a:solidFill>
              </a:rPr>
              <a:t>Стратегія </a:t>
            </a:r>
            <a:r>
              <a:rPr lang="ru-RU" sz="2800" b="1" dirty="0" err="1">
                <a:solidFill>
                  <a:schemeClr val="bg1"/>
                </a:solidFill>
              </a:rPr>
              <a:t>розвитку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Львівщини</a:t>
            </a:r>
            <a:r>
              <a:rPr lang="ru-RU" sz="2800" b="1" dirty="0" smtClean="0">
                <a:solidFill>
                  <a:schemeClr val="bg1"/>
                </a:solidFill>
              </a:rPr>
              <a:t> до 2020 року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413" y="290232"/>
            <a:ext cx="10762897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bg1"/>
                </a:solidFill>
              </a:rPr>
              <a:t>План </a:t>
            </a:r>
            <a:r>
              <a:rPr lang="ru-RU" sz="2400" b="1" dirty="0" err="1">
                <a:solidFill>
                  <a:schemeClr val="bg1"/>
                </a:solidFill>
              </a:rPr>
              <a:t>реалізації</a:t>
            </a:r>
            <a:r>
              <a:rPr lang="ru-RU" sz="2400" b="1" dirty="0">
                <a:solidFill>
                  <a:schemeClr val="bg1"/>
                </a:solidFill>
              </a:rPr>
              <a:t> Стратегії </a:t>
            </a:r>
            <a:r>
              <a:rPr lang="ru-RU" sz="2400" b="1" dirty="0" err="1">
                <a:solidFill>
                  <a:schemeClr val="bg1"/>
                </a:solidFill>
              </a:rPr>
              <a:t>Львівщини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2016-2018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6" y="1400852"/>
            <a:ext cx="11282205" cy="837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3" y="2715347"/>
            <a:ext cx="11180853" cy="871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3" y="4063537"/>
            <a:ext cx="11140193" cy="6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9481" y="290232"/>
            <a:ext cx="10762897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bg1"/>
                </a:solidFill>
              </a:rPr>
              <a:t>План </a:t>
            </a:r>
            <a:r>
              <a:rPr lang="ru-RU" sz="3200" b="1" dirty="0" err="1">
                <a:solidFill>
                  <a:schemeClr val="bg1"/>
                </a:solidFill>
              </a:rPr>
              <a:t>реалізації</a:t>
            </a:r>
            <a:r>
              <a:rPr lang="ru-RU" sz="3200" b="1" dirty="0">
                <a:solidFill>
                  <a:schemeClr val="bg1"/>
                </a:solidFill>
              </a:rPr>
              <a:t> Стратегії </a:t>
            </a:r>
            <a:r>
              <a:rPr lang="ru-RU" sz="3200" b="1" dirty="0" err="1">
                <a:solidFill>
                  <a:schemeClr val="bg1"/>
                </a:solidFill>
              </a:rPr>
              <a:t>Львівщини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2016-2018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24128"/>
              </p:ext>
            </p:extLst>
          </p:nvPr>
        </p:nvGraphicFramePr>
        <p:xfrm>
          <a:off x="506438" y="1111348"/>
          <a:ext cx="10762924" cy="5568702"/>
        </p:xfrm>
        <a:graphic>
          <a:graphicData uri="http://schemas.openxmlformats.org/drawingml/2006/table">
            <a:tbl>
              <a:tblPr/>
              <a:tblGrid>
                <a:gridCol w="143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5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5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5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Завдання</a:t>
                      </a:r>
                      <a:endParaRPr lang="uk-UA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4.1.4. «Інформаційно-консалтингове забезпечення децентралізації на місцевому рівні»</a:t>
                      </a:r>
                      <a:endParaRPr lang="uk-UA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Назва</a:t>
                      </a:r>
                      <a:endParaRPr lang="uk-UA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мережі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громадських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центрів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адміністративних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послуг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базі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сільських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бібліотек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Цілі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7200" algn="l"/>
                        </a:tabLs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</a:rPr>
                        <a:t>Мета: Покращення доступу громадян до публічної інформації шляхом переформатування роботи сільських бібліотек в громадські інформаційні центри на території Львівської області. </a:t>
                      </a:r>
                      <a:endParaRPr lang="uk-UA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7200" algn="l"/>
                        </a:tabLs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</a:rPr>
                        <a:t>Завдання:</a:t>
                      </a:r>
                      <a:endParaRPr lang="uk-UA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  <a:tab pos="135890" algn="l"/>
                          <a:tab pos="2969895" algn="ctr"/>
                          <a:tab pos="5940425" algn="r"/>
                        </a:tabLs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Модернізація обладнання сільських/селищних бібліотек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  <a:tab pos="135890" algn="l"/>
                          <a:tab pos="2969895" algn="ctr"/>
                          <a:tab pos="5940425" algn="r"/>
                        </a:tabLs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Впровадження технологій обміну даними з наявними ЦНАП, органами влади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  <a:tab pos="135890" algn="l"/>
                          <a:tab pos="2969895" algn="ctr"/>
                          <a:tab pos="5940425" algn="r"/>
                        </a:tabLs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Підготовка консультантів послуг е-урядування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Терміни</a:t>
                      </a:r>
                      <a:r>
                        <a:rPr lang="ru-RU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Березень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2017 –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грудень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2018</a:t>
                      </a:r>
                      <a:endParaRPr lang="uk-UA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57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Бюджет</a:t>
                      </a:r>
                      <a:r>
                        <a:rPr lang="ru-RU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тис. грн.</a:t>
                      </a:r>
                      <a:endParaRPr lang="uk-UA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2016</a:t>
                      </a:r>
                      <a:endParaRPr lang="uk-UA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uk-UA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2018</a:t>
                      </a:r>
                      <a:endParaRPr lang="uk-UA" sz="18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66040" algn="ctr"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Разом</a:t>
                      </a:r>
                      <a:endParaRPr lang="uk-UA" sz="1800" b="1" kern="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uk-UA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  <a:endParaRPr lang="uk-UA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500</a:t>
                      </a:r>
                      <a:endParaRPr lang="uk-UA" sz="18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kern="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  <a:endParaRPr lang="uk-UA" sz="18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Інше</a:t>
                      </a:r>
                      <a:endParaRPr lang="uk-UA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Подібні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проекти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задекларовані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в Планах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Стратегій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ряду областей,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зокрема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Рівненської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Дніпропетровської</a:t>
                      </a:r>
                      <a:r>
                        <a:rPr lang="ru-RU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kern="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Вінницької</a:t>
                      </a:r>
                      <a:endParaRPr lang="uk-UA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3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413" y="290232"/>
            <a:ext cx="10762897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bg1"/>
                </a:solidFill>
              </a:rPr>
              <a:t>План </a:t>
            </a:r>
            <a:r>
              <a:rPr lang="ru-RU" sz="2400" b="1" dirty="0" err="1">
                <a:solidFill>
                  <a:schemeClr val="bg1"/>
                </a:solidFill>
              </a:rPr>
              <a:t>реалізації</a:t>
            </a:r>
            <a:r>
              <a:rPr lang="ru-RU" sz="2400" b="1" dirty="0">
                <a:solidFill>
                  <a:schemeClr val="bg1"/>
                </a:solidFill>
              </a:rPr>
              <a:t> Стратегії </a:t>
            </a:r>
            <a:r>
              <a:rPr lang="ru-RU" sz="2400" b="1" dirty="0" err="1">
                <a:solidFill>
                  <a:schemeClr val="bg1"/>
                </a:solidFill>
              </a:rPr>
              <a:t>Львівщини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2016-2018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62" y="773628"/>
            <a:ext cx="5630196" cy="608437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446584" y="3253106"/>
            <a:ext cx="2883877" cy="562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27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9" y="5301181"/>
            <a:ext cx="1177165" cy="1177165"/>
          </a:xfrm>
          <a:prstGeom prst="rect">
            <a:avLst/>
          </a:prstGeom>
        </p:spPr>
      </p:pic>
      <p:sp>
        <p:nvSpPr>
          <p:cNvPr id="2" name="AutoShape 2" descr="mailbox://C:/Users/New/AppData/Roaming/Thunderbird/Profiles/f9pox3ro.default/Mail/pop.gmail.com/Inbox?number=3438&amp;part=1.4&amp;type=image/png&amp;filename=%D0%B7%D0%B0%D0%BF%D1%80%D0%BE%D1%88%D0%B5%D0%BD%D0%BD%D1%8F%2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748133" y="2838039"/>
            <a:ext cx="5815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uk-UA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4879" y="61834"/>
            <a:ext cx="2362200" cy="10652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43725" y="6109014"/>
            <a:ext cx="3332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b="1" dirty="0">
                <a:solidFill>
                  <a:srgbClr val="002060"/>
                </a:solidFill>
              </a:rPr>
              <a:t>http://dialog.lviv.ua/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414" y="1042988"/>
            <a:ext cx="11046942" cy="49720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600" b="1" dirty="0" smtClean="0">
                <a:solidFill>
                  <a:srgbClr val="002060"/>
                </a:solidFill>
              </a:rPr>
              <a:t>Стаття </a:t>
            </a:r>
            <a:r>
              <a:rPr lang="uk-UA" sz="2600" b="1" dirty="0">
                <a:solidFill>
                  <a:srgbClr val="002060"/>
                </a:solidFill>
              </a:rPr>
              <a:t>26 </a:t>
            </a:r>
            <a:endParaRPr lang="uk-UA" sz="2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2600" b="1" dirty="0" smtClean="0"/>
              <a:t>Додаткове </a:t>
            </a:r>
            <a:r>
              <a:rPr lang="uk-UA" sz="2600" b="1" dirty="0"/>
              <a:t>фінансування публічних бібліотек може здійснюватися </a:t>
            </a:r>
            <a:endParaRPr lang="uk-UA" sz="2600" b="1" dirty="0" smtClean="0"/>
          </a:p>
          <a:p>
            <a:pPr marL="0" indent="0">
              <a:buNone/>
            </a:pPr>
            <a:r>
              <a:rPr lang="uk-UA" sz="2600" b="1" dirty="0" smtClean="0">
                <a:solidFill>
                  <a:srgbClr val="002060"/>
                </a:solidFill>
              </a:rPr>
              <a:t>Українським </a:t>
            </a:r>
            <a:r>
              <a:rPr lang="uk-UA" sz="2600" b="1" dirty="0">
                <a:solidFill>
                  <a:srgbClr val="002060"/>
                </a:solidFill>
              </a:rPr>
              <a:t>інститутом книги </a:t>
            </a:r>
            <a:endParaRPr lang="uk-UA" sz="2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600" b="1" dirty="0" smtClean="0"/>
              <a:t>за </a:t>
            </a:r>
            <a:r>
              <a:rPr lang="uk-UA" sz="2600" b="1" dirty="0"/>
              <a:t>рахунок коштів </a:t>
            </a:r>
            <a:r>
              <a:rPr lang="uk-UA" sz="2600" b="1" i="1" dirty="0">
                <a:solidFill>
                  <a:srgbClr val="002060"/>
                </a:solidFill>
              </a:rPr>
              <a:t>Державного бюджету України </a:t>
            </a:r>
            <a:r>
              <a:rPr lang="uk-UA" sz="2600" b="1" dirty="0" smtClean="0"/>
              <a:t>відповідно </a:t>
            </a:r>
            <a:r>
              <a:rPr lang="uk-UA" sz="2600" b="1" dirty="0"/>
              <a:t>до Плану розвитку культури на відповідний </a:t>
            </a:r>
            <a:r>
              <a:rPr lang="uk-UA" sz="2600" b="1" dirty="0" smtClean="0"/>
              <a:t>рік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600" b="1" dirty="0" smtClean="0"/>
              <a:t>а </a:t>
            </a:r>
            <a:r>
              <a:rPr lang="uk-UA" sz="2600" b="1" dirty="0"/>
              <a:t>також відповідно до </a:t>
            </a:r>
            <a:r>
              <a:rPr lang="uk-UA" sz="2600" b="1" i="1" dirty="0">
                <a:solidFill>
                  <a:srgbClr val="002060"/>
                </a:solidFill>
              </a:rPr>
              <a:t>державних програм</a:t>
            </a:r>
            <a:r>
              <a:rPr lang="uk-UA" sz="2600" b="1" dirty="0"/>
              <a:t>, виконання яких покладено на центральний орган виконавчої влади, що забезпечує формування державної політики у сферах культури та мистецтв, </a:t>
            </a:r>
            <a:endParaRPr lang="uk-UA" sz="2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uk-UA" sz="2600" b="1" dirty="0" smtClean="0"/>
              <a:t>та/або </a:t>
            </a:r>
            <a:r>
              <a:rPr lang="uk-UA" sz="2600" b="1" dirty="0"/>
              <a:t>за рахунок </a:t>
            </a:r>
            <a:r>
              <a:rPr lang="uk-UA" sz="2600" b="1" i="1" dirty="0">
                <a:solidFill>
                  <a:srgbClr val="002060"/>
                </a:solidFill>
              </a:rPr>
              <a:t>коштів, отриманих Українським інститутом книги як гранти, пожертви, дарунки</a:t>
            </a:r>
            <a:r>
              <a:rPr lang="uk-UA" sz="2600" b="1" dirty="0"/>
              <a:t> тощо з цільовим призначенням на фінансування публічних бібліотек.</a:t>
            </a:r>
          </a:p>
          <a:p>
            <a:pPr lvl="0"/>
            <a:endParaRPr lang="uk-UA" sz="2400" b="1" dirty="0"/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None/>
            </a:pP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414" y="118019"/>
            <a:ext cx="106931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№ 954-VIII від 28.01.2016, ВВР, 2016, № 10, </a:t>
            </a:r>
            <a:r>
              <a:rPr lang="uk-UA" sz="3200" b="1" dirty="0" smtClean="0">
                <a:solidFill>
                  <a:schemeClr val="bg1"/>
                </a:solidFill>
              </a:rPr>
              <a:t>ст.102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4" y="349772"/>
            <a:ext cx="10474412" cy="5743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 err="1" smtClean="0">
                <a:solidFill>
                  <a:srgbClr val="002060"/>
                </a:solidFill>
              </a:rPr>
              <a:t>Практичні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результати</a:t>
            </a:r>
            <a:r>
              <a:rPr lang="ru-RU" sz="3600" dirty="0" smtClean="0">
                <a:solidFill>
                  <a:srgbClr val="002060"/>
                </a:solidFill>
              </a:rPr>
              <a:t> 2015</a:t>
            </a:r>
            <a:endParaRPr lang="uk-UA" sz="3600" b="1" i="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362" y="118019"/>
            <a:ext cx="806092" cy="806092"/>
          </a:xfrm>
          <a:prstGeom prst="rect">
            <a:avLst/>
          </a:prstGeom>
        </p:spPr>
      </p:pic>
      <p:pic>
        <p:nvPicPr>
          <p:cNvPr id="4098" name="Рисунок 19" descr="http://195.78.68.75/mcu/img/publishing/245027334/image0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824098"/>
            <a:ext cx="8686800" cy="581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4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9789" y="800361"/>
            <a:ext cx="7772400" cy="437655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ЗВІТ </a:t>
            </a:r>
            <a:b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ДЕПАРТАМЕНТУ З ПИТАНЬ КУЛЬТУРИ, НАЦІОНАЛЬНОСТЕЙ ТА РЕЛІГІЙ </a:t>
            </a:r>
            <a:b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ЗА 2015 РІК</a:t>
            </a:r>
            <a:b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ТА ПРІОРИТЕТИ НА 2016 РІК</a:t>
            </a:r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uk-UA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презентації\ГЕ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1" y="202129"/>
            <a:ext cx="1691680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резентації\12195751_1510368672623967_137348712753261385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14" y="52691"/>
            <a:ext cx="1495340" cy="149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142984"/>
          <a:ext cx="847251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2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ФІНАНСУВАННЯ ЗАКЛАДІВ КУЛЬТУРИ ОБЛАСНОГО ПІДПОРЯДКУВАННЯ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09719" y="1070913"/>
            <a:ext cx="8643998" cy="53114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идатки на 2015 рік: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112 884,1 тис. </a:t>
            </a:r>
            <a:r>
              <a:rPr lang="uk-UA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придбання книг: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2 170 тис. </a:t>
            </a:r>
            <a:r>
              <a:rPr lang="uk-UA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(137 тис. примірників книг)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У тому числі обласна програма : </a:t>
            </a:r>
            <a:r>
              <a:rPr lang="uk-UA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тис. </a:t>
            </a:r>
            <a:r>
              <a:rPr lang="uk-UA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Видатки на енергоносії: 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Газ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1406 </a:t>
            </a:r>
            <a:r>
              <a:rPr lang="uk-UA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тис.грн</a:t>
            </a:r>
            <a:endPara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Світло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665, 6 </a:t>
            </a:r>
            <a:r>
              <a:rPr lang="uk-UA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тис.грн</a:t>
            </a:r>
            <a:endPara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Інше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803,2 </a:t>
            </a:r>
            <a:r>
              <a:rPr lang="uk-UA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тис.грн</a:t>
            </a:r>
            <a:endPara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6" indent="-363538"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Заробітна плата з нарахуваннями: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97 663,6 тис. </a:t>
            </a:r>
            <a:r>
              <a:rPr lang="uk-UA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К-сть працівників: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2 476 </a:t>
            </a:r>
            <a:r>
              <a:rPr lang="uk-UA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чол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К-сть комп’ютерів (на 1.06.2015):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К-сть комп’ютерів з доступом до мережі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і-нет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521</a:t>
            </a:r>
            <a:endPara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028" y="146439"/>
            <a:ext cx="7125113" cy="683556"/>
          </a:xfrm>
        </p:spPr>
        <p:txBody>
          <a:bodyPr>
            <a:normAutofit/>
          </a:bodyPr>
          <a:lstStyle/>
          <a:p>
            <a:pPr algn="ctr"/>
            <a:r>
              <a:rPr lang="uk-UA" alt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Бібліотеки. Статистика</a:t>
            </a:r>
            <a:endParaRPr lang="uk-UA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4817" name="Picture 1" descr="G:\презентації\12339389_1678903659021320_120493978550233278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47" y="384925"/>
            <a:ext cx="2143141" cy="1670258"/>
          </a:xfrm>
          <a:prstGeom prst="rect">
            <a:avLst/>
          </a:prstGeom>
          <a:noFill/>
        </p:spPr>
      </p:pic>
      <p:pic>
        <p:nvPicPr>
          <p:cNvPr id="34818" name="Picture 2" descr="G:\презентації\1297674387_chit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84" y="3143264"/>
            <a:ext cx="1071570" cy="1327022"/>
          </a:xfrm>
          <a:prstGeom prst="rect">
            <a:avLst/>
          </a:prstGeom>
          <a:noFill/>
        </p:spPr>
      </p:pic>
      <p:pic>
        <p:nvPicPr>
          <p:cNvPr id="34819" name="Picture 3" descr="G:\презентації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4597" y="3020964"/>
            <a:ext cx="1857373" cy="1571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6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0" y="214291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РЕАЛІЗАЦІЯ ОБЛАСНИХ ПРОГРАМ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62083" y="3786188"/>
            <a:ext cx="3571900" cy="17859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кінематографії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2014 рік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447,5 тис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грн.</a:t>
            </a:r>
          </a:p>
          <a:p>
            <a:pPr algn="ctr">
              <a:defRPr/>
            </a:pPr>
            <a:endParaRPr lang="uk-UA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6258" y="860621"/>
            <a:ext cx="3736783" cy="28541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української мови, української  культури та історичної свідомості громадян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2015-2017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роки 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1 315, 384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>
              <a:lnSpc>
                <a:spcPct val="115000"/>
              </a:lnSpc>
              <a:defRPr/>
            </a:pP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2498" y="860621"/>
            <a:ext cx="3854548" cy="28541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поповнення бібліотечних фондів </a:t>
            </a:r>
          </a:p>
          <a:p>
            <a:pPr algn="ctr">
              <a:lnSpc>
                <a:spcPct val="115000"/>
              </a:lnSpc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  </a:t>
            </a:r>
          </a:p>
          <a:p>
            <a:pPr algn="ctr">
              <a:lnSpc>
                <a:spcPct val="115000"/>
              </a:lnSpc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 тис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грн.</a:t>
            </a:r>
            <a:endParaRPr lang="uk-UA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52750" y="5643564"/>
            <a:ext cx="5715000" cy="928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ВСЬОГО: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2 362,9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тис. грн.</a:t>
            </a:r>
            <a:endParaRPr lang="uk-UA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uk-UA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1964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8768" y="0"/>
            <a:ext cx="4086740" cy="2757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200" dirty="0"/>
              <a:t>Бюджет </a:t>
            </a:r>
            <a:r>
              <a:rPr lang="uk-UA" sz="2200" dirty="0" smtClean="0"/>
              <a:t>ДФРР 2015 для Львівщини 136,8 </a:t>
            </a:r>
            <a:r>
              <a:rPr lang="uk-UA" sz="2200" dirty="0"/>
              <a:t>млн. грн. 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>Підтримано </a:t>
            </a:r>
            <a:r>
              <a:rPr lang="uk-UA" sz="2200" dirty="0"/>
              <a:t>52 проекти із 138 </a:t>
            </a:r>
            <a:r>
              <a:rPr lang="uk-UA" sz="2200" dirty="0" smtClean="0"/>
              <a:t>поданих. Єдина подана (не підтримана):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 smtClean="0"/>
              <a:t>«Бібліотека </a:t>
            </a:r>
            <a:r>
              <a:rPr lang="uk-UA" sz="2200" dirty="0"/>
              <a:t>для дорослих та дітей </a:t>
            </a:r>
            <a:r>
              <a:rPr lang="uk-UA" sz="2200" dirty="0" smtClean="0"/>
              <a:t>у </a:t>
            </a:r>
            <a:r>
              <a:rPr lang="uk-UA" sz="2200" dirty="0"/>
              <a:t>м. Новий </a:t>
            </a:r>
            <a:r>
              <a:rPr lang="uk-UA" sz="2200" dirty="0" smtClean="0"/>
              <a:t>Розділ»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>Б</a:t>
            </a:r>
            <a:r>
              <a:rPr lang="uk-UA" sz="2200" dirty="0" smtClean="0"/>
              <a:t>юджет 444,2 </a:t>
            </a:r>
            <a:r>
              <a:rPr lang="uk-UA" sz="2200" dirty="0"/>
              <a:t>тис. грн</a:t>
            </a:r>
            <a:endParaRPr lang="uk-UA" sz="2200" b="1" i="0" dirty="0">
              <a:latin typeface="Arial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785" y="1314450"/>
            <a:ext cx="7010253" cy="521295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47786" y="141488"/>
            <a:ext cx="6379624" cy="205307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ДФРР</a:t>
            </a:r>
            <a:endParaRPr lang="uk-UA" sz="8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898" y="118019"/>
            <a:ext cx="666556" cy="66655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2227" y="3764783"/>
            <a:ext cx="11003281" cy="23883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448768" y="3566258"/>
            <a:ext cx="4086740" cy="2785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sz="2200" dirty="0" smtClean="0"/>
              <a:t>Бюджет ДФРР 2016 для </a:t>
            </a:r>
            <a:r>
              <a:rPr lang="uk-UA" sz="2200" dirty="0"/>
              <a:t>Львівщини </a:t>
            </a:r>
            <a:r>
              <a:rPr lang="uk-UA" sz="2200" dirty="0" smtClean="0"/>
              <a:t>222,5 млн. грн. Підтримано 80 проектів із 244 </a:t>
            </a:r>
            <a:r>
              <a:rPr lang="uk-UA" sz="2200" dirty="0"/>
              <a:t>поданих. Єдина подана </a:t>
            </a:r>
            <a:r>
              <a:rPr lang="uk-UA" sz="2200" dirty="0" smtClean="0"/>
              <a:t>(</a:t>
            </a:r>
            <a:r>
              <a:rPr lang="uk-UA" sz="2200" dirty="0"/>
              <a:t>підтримана): «Перша УРБАН-бібліотека в Трускавці» </a:t>
            </a:r>
            <a:endParaRPr lang="uk-UA" sz="2200" dirty="0" smtClean="0"/>
          </a:p>
          <a:p>
            <a:pPr>
              <a:spcBef>
                <a:spcPts val="0"/>
              </a:spcBef>
            </a:pPr>
            <a:r>
              <a:rPr lang="uk-UA" sz="2200" dirty="0"/>
              <a:t>Бюджет 1090,0 тис. грн</a:t>
            </a:r>
            <a:br>
              <a:rPr lang="uk-UA" sz="2200" dirty="0"/>
            </a:br>
            <a:r>
              <a:rPr lang="uk-UA" sz="2400" dirty="0"/>
              <a:t> </a:t>
            </a:r>
            <a:endParaRPr lang="uk-UA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0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931</Words>
  <Application>Microsoft Office PowerPoint</Application>
  <PresentationFormat>Широкий екран</PresentationFormat>
  <Paragraphs>202</Paragraphs>
  <Slides>25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6" baseType="lpstr">
      <vt:lpstr>SimSun</vt:lpstr>
      <vt:lpstr>Arial</vt:lpstr>
      <vt:lpstr>Arial Black</vt:lpstr>
      <vt:lpstr>Arial Unicode MS</vt:lpstr>
      <vt:lpstr>Calibri</vt:lpstr>
      <vt:lpstr>Mangal</vt:lpstr>
      <vt:lpstr>PF Square Sans Pro</vt:lpstr>
      <vt:lpstr>Symbol</vt:lpstr>
      <vt:lpstr>Times New Roman</vt:lpstr>
      <vt:lpstr>Wingdings</vt:lpstr>
      <vt:lpstr>Diamond Grid 16x9</vt:lpstr>
      <vt:lpstr>Презентація PowerPoint</vt:lpstr>
      <vt:lpstr>Ситуація в бібліотечній сфері</vt:lpstr>
      <vt:lpstr>Презентація PowerPoint</vt:lpstr>
      <vt:lpstr>Практичні результати 2015</vt:lpstr>
      <vt:lpstr>ЗВІТ  ДЕПАРТАМЕНТУ З ПИТАНЬ КУЛЬТУРИ, НАЦІОНАЛЬНОСТЕЙ ТА РЕЛІГІЙ  ЗА 2015 РІК ТА ПРІОРИТЕТИ НА 2016 РІК </vt:lpstr>
      <vt:lpstr>ФІНАНСУВАННЯ ЗАКЛАДІВ КУЛЬТУРИ ОБЛАСНОГО ПІДПОРЯДКУВАННЯ</vt:lpstr>
      <vt:lpstr>Бібліотеки. Статистика</vt:lpstr>
      <vt:lpstr>Презентація PowerPoint</vt:lpstr>
      <vt:lpstr>Бюджет ДФРР 2015 для Львівщини 136,8 млн. грн.  Підтримано 52 проекти із 138 поданих. Єдина подана (не підтримана): «Бібліотека для дорослих та дітей у м. Новий Розділ» Бюджет 444,2 тис. грн</vt:lpstr>
      <vt:lpstr>Недостатня активність бібліотек </vt:lpstr>
      <vt:lpstr>Стратегічні напрямки роботи  на 2016 рік Бібліотечна система</vt:lpstr>
      <vt:lpstr>Допомога на державному рівні</vt:lpstr>
      <vt:lpstr>Львівька обласна державна адміністрація</vt:lpstr>
      <vt:lpstr>Львівька обласна державна адміністрація</vt:lpstr>
      <vt:lpstr>Львівька обласна державна адміністрація</vt:lpstr>
      <vt:lpstr>Львівька обласна державна адміністрація</vt:lpstr>
      <vt:lpstr>Презентація PowerPoint</vt:lpstr>
      <vt:lpstr>Виконання програм ЛОДА за І півріччя 2016</vt:lpstr>
      <vt:lpstr>Допомога на місцевому рівні (ОТГ)</vt:lpstr>
      <vt:lpstr>Презентація PowerPoint</vt:lpstr>
      <vt:lpstr>Практичні результати 2015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2016-06-17T12:26:09Z</dcterms:created>
  <dcterms:modified xsi:type="dcterms:W3CDTF">2016-09-04T10:17:42Z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