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325" r:id="rId2"/>
    <p:sldId id="516" r:id="rId3"/>
    <p:sldId id="930" r:id="rId4"/>
    <p:sldId id="931" r:id="rId5"/>
    <p:sldId id="833" r:id="rId6"/>
    <p:sldId id="517" r:id="rId7"/>
    <p:sldId id="518" r:id="rId8"/>
    <p:sldId id="523" r:id="rId9"/>
    <p:sldId id="521" r:id="rId10"/>
    <p:sldId id="729" r:id="rId11"/>
    <p:sldId id="740" r:id="rId12"/>
    <p:sldId id="770" r:id="rId13"/>
    <p:sldId id="935" r:id="rId14"/>
    <p:sldId id="777" r:id="rId15"/>
    <p:sldId id="778" r:id="rId16"/>
    <p:sldId id="779" r:id="rId17"/>
    <p:sldId id="780" r:id="rId18"/>
    <p:sldId id="781" r:id="rId19"/>
    <p:sldId id="686" r:id="rId20"/>
    <p:sldId id="782" r:id="rId21"/>
    <p:sldId id="953" r:id="rId22"/>
    <p:sldId id="791" r:id="rId23"/>
    <p:sldId id="954" r:id="rId24"/>
    <p:sldId id="938" r:id="rId25"/>
    <p:sldId id="920" r:id="rId26"/>
    <p:sldId id="785" r:id="rId27"/>
    <p:sldId id="786" r:id="rId28"/>
    <p:sldId id="787" r:id="rId29"/>
    <p:sldId id="788" r:id="rId30"/>
    <p:sldId id="789" r:id="rId31"/>
    <p:sldId id="687" r:id="rId32"/>
    <p:sldId id="765" r:id="rId33"/>
    <p:sldId id="792" r:id="rId34"/>
    <p:sldId id="793" r:id="rId35"/>
    <p:sldId id="794" r:id="rId36"/>
    <p:sldId id="890" r:id="rId37"/>
    <p:sldId id="795" r:id="rId38"/>
    <p:sldId id="940" r:id="rId39"/>
    <p:sldId id="941" r:id="rId40"/>
    <p:sldId id="942" r:id="rId41"/>
    <p:sldId id="945" r:id="rId42"/>
    <p:sldId id="955" r:id="rId43"/>
    <p:sldId id="891" r:id="rId44"/>
    <p:sldId id="946" r:id="rId45"/>
    <p:sldId id="284" r:id="rId46"/>
    <p:sldId id="798" r:id="rId47"/>
    <p:sldId id="799" r:id="rId48"/>
    <p:sldId id="858" r:id="rId49"/>
    <p:sldId id="934" r:id="rId50"/>
    <p:sldId id="800" r:id="rId51"/>
    <p:sldId id="801" r:id="rId52"/>
    <p:sldId id="818" r:id="rId53"/>
    <p:sldId id="820" r:id="rId54"/>
    <p:sldId id="813" r:id="rId55"/>
    <p:sldId id="812" r:id="rId56"/>
    <p:sldId id="802" r:id="rId57"/>
    <p:sldId id="821" r:id="rId58"/>
    <p:sldId id="814" r:id="rId59"/>
    <p:sldId id="815" r:id="rId60"/>
    <p:sldId id="803" r:id="rId61"/>
    <p:sldId id="804" r:id="rId62"/>
    <p:sldId id="805" r:id="rId63"/>
    <p:sldId id="816" r:id="rId64"/>
    <p:sldId id="817" r:id="rId65"/>
    <p:sldId id="806" r:id="rId66"/>
    <p:sldId id="919" r:id="rId67"/>
    <p:sldId id="822" r:id="rId68"/>
    <p:sldId id="823" r:id="rId69"/>
    <p:sldId id="824" r:id="rId70"/>
    <p:sldId id="921" r:id="rId71"/>
  </p:sldIdLst>
  <p:sldSz cx="9144000" cy="6858000" type="screen4x3"/>
  <p:notesSz cx="6735763" cy="9866313"/>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53" autoAdjust="0"/>
  </p:normalViewPr>
  <p:slideViewPr>
    <p:cSldViewPr>
      <p:cViewPr varScale="1">
        <p:scale>
          <a:sx n="86" d="100"/>
          <a:sy n="86" d="100"/>
        </p:scale>
        <p:origin x="90" y="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Лист1!$B$1</c:f>
              <c:strCache>
                <c:ptCount val="1"/>
                <c:pt idx="0">
                  <c:v>Ряд 1</c:v>
                </c:pt>
              </c:strCache>
            </c:strRef>
          </c:tx>
          <c:invertIfNegative val="0"/>
          <c:dPt>
            <c:idx val="0"/>
            <c:invertIfNegative val="0"/>
            <c:bubble3D val="0"/>
            <c:spPr>
              <a:solidFill>
                <a:schemeClr val="accent2">
                  <a:lumMod val="75000"/>
                </a:schemeClr>
              </a:solidFill>
            </c:spPr>
            <c:extLst>
              <c:ext xmlns:c16="http://schemas.microsoft.com/office/drawing/2014/chart" uri="{C3380CC4-5D6E-409C-BE32-E72D297353CC}">
                <c16:uniqueId val="{00000001-7AB4-4D18-8654-9DF1DF7B2D99}"/>
              </c:ext>
            </c:extLst>
          </c:dPt>
          <c:dPt>
            <c:idx val="1"/>
            <c:invertIfNegative val="0"/>
            <c:bubble3D val="0"/>
            <c:spPr>
              <a:solidFill>
                <a:schemeClr val="bg2">
                  <a:lumMod val="25000"/>
                </a:schemeClr>
              </a:solidFill>
            </c:spPr>
            <c:extLst>
              <c:ext xmlns:c16="http://schemas.microsoft.com/office/drawing/2014/chart" uri="{C3380CC4-5D6E-409C-BE32-E72D297353CC}">
                <c16:uniqueId val="{00000003-7AB4-4D18-8654-9DF1DF7B2D99}"/>
              </c:ext>
            </c:extLst>
          </c:dPt>
          <c:dLbls>
            <c:dLbl>
              <c:idx val="0"/>
              <c:layout>
                <c:manualLayout>
                  <c:x val="3.9980937790537891E-4"/>
                  <c:y val="-6.9571046553143744E-3"/>
                </c:manualLayout>
              </c:layout>
              <c:spPr/>
              <c:txPr>
                <a:bodyPr/>
                <a:lstStyle/>
                <a:p>
                  <a:pPr>
                    <a:defRPr sz="2800" b="1">
                      <a:solidFill>
                        <a:schemeClr val="bg1"/>
                      </a:solidFill>
                    </a:defRPr>
                  </a:pPr>
                  <a:endParaRPr lang="uk-UA"/>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B4-4D18-8654-9DF1DF7B2D99}"/>
                </c:ext>
              </c:extLst>
            </c:dLbl>
            <c:dLbl>
              <c:idx val="1"/>
              <c:layout>
                <c:manualLayout>
                  <c:x val="-2.0394907388457811E-3"/>
                  <c:y val="-3.850203439292751E-3"/>
                </c:manualLayout>
              </c:layout>
              <c:spPr/>
              <c:txPr>
                <a:bodyPr/>
                <a:lstStyle/>
                <a:p>
                  <a:pPr>
                    <a:defRPr sz="2800" b="1">
                      <a:solidFill>
                        <a:schemeClr val="bg1"/>
                      </a:solidFill>
                    </a:defRPr>
                  </a:pPr>
                  <a:endParaRPr lang="uk-UA"/>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B4-4D18-8654-9DF1DF7B2D99}"/>
                </c:ext>
              </c:extLst>
            </c:dLbl>
            <c:spPr>
              <a:noFill/>
              <a:ln>
                <a:noFill/>
              </a:ln>
              <a:effectLst/>
            </c:spPr>
            <c:txPr>
              <a:bodyPr/>
              <a:lstStyle/>
              <a:p>
                <a:pPr>
                  <a:defRPr b="1"/>
                </a:pPr>
                <a:endParaRPr lang="uk-UA"/>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Відібрані</c:v>
                </c:pt>
                <c:pt idx="1">
                  <c:v>Подані</c:v>
                </c:pt>
              </c:strCache>
            </c:strRef>
          </c:cat>
          <c:val>
            <c:numRef>
              <c:f>Лист1!$B$2:$B$3</c:f>
              <c:numCache>
                <c:formatCode>General</c:formatCode>
                <c:ptCount val="2"/>
                <c:pt idx="0">
                  <c:v>241</c:v>
                </c:pt>
                <c:pt idx="1">
                  <c:v>616</c:v>
                </c:pt>
              </c:numCache>
            </c:numRef>
          </c:val>
          <c:extLst>
            <c:ext xmlns:c16="http://schemas.microsoft.com/office/drawing/2014/chart" uri="{C3380CC4-5D6E-409C-BE32-E72D297353CC}">
              <c16:uniqueId val="{00000004-7AB4-4D18-8654-9DF1DF7B2D99}"/>
            </c:ext>
          </c:extLst>
        </c:ser>
        <c:dLbls>
          <c:showLegendKey val="0"/>
          <c:showVal val="0"/>
          <c:showCatName val="0"/>
          <c:showSerName val="0"/>
          <c:showPercent val="0"/>
          <c:showBubbleSize val="0"/>
        </c:dLbls>
        <c:gapWidth val="54"/>
        <c:overlap val="100"/>
        <c:axId val="27566080"/>
        <c:axId val="27567616"/>
      </c:barChart>
      <c:catAx>
        <c:axId val="27566080"/>
        <c:scaling>
          <c:orientation val="minMax"/>
        </c:scaling>
        <c:delete val="0"/>
        <c:axPos val="l"/>
        <c:numFmt formatCode="General" sourceLinked="0"/>
        <c:majorTickMark val="out"/>
        <c:minorTickMark val="none"/>
        <c:tickLblPos val="nextTo"/>
        <c:txPr>
          <a:bodyPr/>
          <a:lstStyle/>
          <a:p>
            <a:pPr>
              <a:defRPr sz="1600" b="1"/>
            </a:pPr>
            <a:endParaRPr lang="uk-UA"/>
          </a:p>
        </c:txPr>
        <c:crossAx val="27567616"/>
        <c:crosses val="autoZero"/>
        <c:auto val="1"/>
        <c:lblAlgn val="ctr"/>
        <c:lblOffset val="100"/>
        <c:noMultiLvlLbl val="0"/>
      </c:catAx>
      <c:valAx>
        <c:axId val="27567616"/>
        <c:scaling>
          <c:orientation val="minMax"/>
        </c:scaling>
        <c:delete val="1"/>
        <c:axPos val="b"/>
        <c:numFmt formatCode="General" sourceLinked="1"/>
        <c:majorTickMark val="out"/>
        <c:minorTickMark val="none"/>
        <c:tickLblPos val="nextTo"/>
        <c:crossAx val="27566080"/>
        <c:crosses val="autoZero"/>
        <c:crossBetween val="between"/>
      </c:valAx>
      <c:spPr>
        <a:noFill/>
        <a:ln w="25400">
          <a:noFill/>
        </a:ln>
      </c:spPr>
    </c:plotArea>
    <c:plotVisOnly val="1"/>
    <c:dispBlanksAs val="gap"/>
    <c:showDLblsOverMax val="0"/>
  </c:chart>
  <c:txPr>
    <a:bodyPr/>
    <a:lstStyle/>
    <a:p>
      <a:pPr>
        <a:defRPr sz="1800"/>
      </a:pPr>
      <a:endParaRPr lang="uk-UA"/>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052153366340103"/>
          <c:y val="3.4375000000000003E-2"/>
          <c:w val="0.73947846633659897"/>
          <c:h val="0.53749999999999998"/>
        </c:manualLayout>
      </c:layout>
      <c:barChart>
        <c:barDir val="bar"/>
        <c:grouping val="stacked"/>
        <c:varyColors val="0"/>
        <c:ser>
          <c:idx val="0"/>
          <c:order val="0"/>
          <c:tx>
            <c:strRef>
              <c:f>Лист1!$B$1</c:f>
              <c:strCache>
                <c:ptCount val="1"/>
                <c:pt idx="0">
                  <c:v>Конкурентоспроможна економіка</c:v>
                </c:pt>
              </c:strCache>
            </c:strRef>
          </c:tx>
          <c:invertIfNegative val="0"/>
          <c:dLbls>
            <c:spPr>
              <a:noFill/>
              <a:ln>
                <a:noFill/>
              </a:ln>
              <a:effectLst/>
            </c:spPr>
            <c:txPr>
              <a:bodyPr/>
              <a:lstStyle/>
              <a:p>
                <a:pPr>
                  <a:defRPr sz="1400" b="1"/>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Відібрані</c:v>
                </c:pt>
                <c:pt idx="1">
                  <c:v>Подані</c:v>
                </c:pt>
              </c:strCache>
            </c:strRef>
          </c:cat>
          <c:val>
            <c:numRef>
              <c:f>Лист1!$B$2:$B$3</c:f>
              <c:numCache>
                <c:formatCode>General</c:formatCode>
                <c:ptCount val="2"/>
                <c:pt idx="0">
                  <c:v>40</c:v>
                </c:pt>
                <c:pt idx="1">
                  <c:v>61</c:v>
                </c:pt>
              </c:numCache>
            </c:numRef>
          </c:val>
          <c:extLst>
            <c:ext xmlns:c16="http://schemas.microsoft.com/office/drawing/2014/chart" uri="{C3380CC4-5D6E-409C-BE32-E72D297353CC}">
              <c16:uniqueId val="{00000000-BFA4-44CC-B02F-C0F419682329}"/>
            </c:ext>
          </c:extLst>
        </c:ser>
        <c:ser>
          <c:idx val="1"/>
          <c:order val="1"/>
          <c:tx>
            <c:strRef>
              <c:f>Лист1!$C$1</c:f>
              <c:strCache>
                <c:ptCount val="1"/>
                <c:pt idx="0">
                  <c:v>Якість життя</c:v>
                </c:pt>
              </c:strCache>
            </c:strRef>
          </c:tx>
          <c:invertIfNegative val="0"/>
          <c:dLbls>
            <c:spPr>
              <a:noFill/>
              <a:ln>
                <a:noFill/>
              </a:ln>
              <a:effectLst/>
            </c:spPr>
            <c:txPr>
              <a:bodyPr/>
              <a:lstStyle/>
              <a:p>
                <a:pPr>
                  <a:defRPr sz="1400" b="1"/>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Відібрані</c:v>
                </c:pt>
                <c:pt idx="1">
                  <c:v>Подані</c:v>
                </c:pt>
              </c:strCache>
            </c:strRef>
          </c:cat>
          <c:val>
            <c:numRef>
              <c:f>Лист1!$C$2:$C$3</c:f>
              <c:numCache>
                <c:formatCode>General</c:formatCode>
                <c:ptCount val="2"/>
                <c:pt idx="0">
                  <c:v>102</c:v>
                </c:pt>
                <c:pt idx="1">
                  <c:v>309</c:v>
                </c:pt>
              </c:numCache>
            </c:numRef>
          </c:val>
          <c:extLst>
            <c:ext xmlns:c16="http://schemas.microsoft.com/office/drawing/2014/chart" uri="{C3380CC4-5D6E-409C-BE32-E72D297353CC}">
              <c16:uniqueId val="{00000001-BFA4-44CC-B02F-C0F419682329}"/>
            </c:ext>
          </c:extLst>
        </c:ser>
        <c:ser>
          <c:idx val="2"/>
          <c:order val="2"/>
          <c:tx>
            <c:strRef>
              <c:f>Лист1!$D$1</c:f>
              <c:strCache>
                <c:ptCount val="1"/>
                <c:pt idx="0">
                  <c:v>Відкриті кордони</c:v>
                </c:pt>
              </c:strCache>
            </c:strRef>
          </c:tx>
          <c:invertIfNegative val="0"/>
          <c:dLbls>
            <c:spPr>
              <a:noFill/>
              <a:ln>
                <a:noFill/>
              </a:ln>
              <a:effectLst/>
            </c:spPr>
            <c:txPr>
              <a:bodyPr/>
              <a:lstStyle/>
              <a:p>
                <a:pPr>
                  <a:defRPr sz="1400" b="1"/>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Відібрані</c:v>
                </c:pt>
                <c:pt idx="1">
                  <c:v>Подані</c:v>
                </c:pt>
              </c:strCache>
            </c:strRef>
          </c:cat>
          <c:val>
            <c:numRef>
              <c:f>Лист1!$D$2:$D$3</c:f>
              <c:numCache>
                <c:formatCode>General</c:formatCode>
                <c:ptCount val="2"/>
                <c:pt idx="0">
                  <c:v>40</c:v>
                </c:pt>
                <c:pt idx="1">
                  <c:v>20</c:v>
                </c:pt>
              </c:numCache>
            </c:numRef>
          </c:val>
          <c:extLst>
            <c:ext xmlns:c16="http://schemas.microsoft.com/office/drawing/2014/chart" uri="{C3380CC4-5D6E-409C-BE32-E72D297353CC}">
              <c16:uniqueId val="{00000002-BFA4-44CC-B02F-C0F419682329}"/>
            </c:ext>
          </c:extLst>
        </c:ser>
        <c:ser>
          <c:idx val="3"/>
          <c:order val="3"/>
          <c:tx>
            <c:strRef>
              <c:f>Лист1!$E$1</c:f>
              <c:strCache>
                <c:ptCount val="1"/>
                <c:pt idx="0">
                  <c:v>Розвинуте село</c:v>
                </c:pt>
              </c:strCache>
            </c:strRef>
          </c:tx>
          <c:invertIfNegative val="0"/>
          <c:dLbls>
            <c:dLbl>
              <c:idx val="0"/>
              <c:layout>
                <c:manualLayout>
                  <c:x val="2.200750835341867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A4-44CC-B02F-C0F419682329}"/>
                </c:ext>
              </c:extLst>
            </c:dLbl>
            <c:spPr>
              <a:noFill/>
              <a:ln>
                <a:noFill/>
              </a:ln>
              <a:effectLst/>
            </c:spPr>
            <c:txPr>
              <a:bodyPr/>
              <a:lstStyle/>
              <a:p>
                <a:pPr>
                  <a:defRPr sz="1400" b="1"/>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Відібрані</c:v>
                </c:pt>
                <c:pt idx="1">
                  <c:v>Подані</c:v>
                </c:pt>
              </c:strCache>
            </c:strRef>
          </c:cat>
          <c:val>
            <c:numRef>
              <c:f>Лист1!$E$2:$E$3</c:f>
              <c:numCache>
                <c:formatCode>General</c:formatCode>
                <c:ptCount val="2"/>
                <c:pt idx="0">
                  <c:v>21</c:v>
                </c:pt>
                <c:pt idx="1">
                  <c:v>148</c:v>
                </c:pt>
              </c:numCache>
            </c:numRef>
          </c:val>
          <c:extLst>
            <c:ext xmlns:c16="http://schemas.microsoft.com/office/drawing/2014/chart" uri="{C3380CC4-5D6E-409C-BE32-E72D297353CC}">
              <c16:uniqueId val="{00000004-BFA4-44CC-B02F-C0F419682329}"/>
            </c:ext>
          </c:extLst>
        </c:ser>
        <c:ser>
          <c:idx val="4"/>
          <c:order val="4"/>
          <c:tx>
            <c:strRef>
              <c:f>Лист1!$F$1</c:f>
              <c:strCache>
                <c:ptCount val="1"/>
                <c:pt idx="0">
                  <c:v>Туристична привабливість</c:v>
                </c:pt>
              </c:strCache>
            </c:strRef>
          </c:tx>
          <c:invertIfNegative val="0"/>
          <c:dLbls>
            <c:dLbl>
              <c:idx val="0"/>
              <c:layout>
                <c:manualLayout>
                  <c:x val="4.890538157707768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A4-44CC-B02F-C0F419682329}"/>
                </c:ext>
              </c:extLst>
            </c:dLbl>
            <c:spPr>
              <a:noFill/>
              <a:ln>
                <a:noFill/>
              </a:ln>
              <a:effectLst/>
            </c:spPr>
            <c:txPr>
              <a:bodyPr/>
              <a:lstStyle/>
              <a:p>
                <a:pPr>
                  <a:defRPr sz="1400" b="1"/>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Відібрані</c:v>
                </c:pt>
                <c:pt idx="1">
                  <c:v>Подані</c:v>
                </c:pt>
              </c:strCache>
            </c:strRef>
          </c:cat>
          <c:val>
            <c:numRef>
              <c:f>Лист1!$F$2:$F$3</c:f>
              <c:numCache>
                <c:formatCode>General</c:formatCode>
                <c:ptCount val="2"/>
                <c:pt idx="0">
                  <c:v>38</c:v>
                </c:pt>
                <c:pt idx="1">
                  <c:v>78</c:v>
                </c:pt>
              </c:numCache>
            </c:numRef>
          </c:val>
          <c:extLst>
            <c:ext xmlns:c16="http://schemas.microsoft.com/office/drawing/2014/chart" uri="{C3380CC4-5D6E-409C-BE32-E72D297353CC}">
              <c16:uniqueId val="{00000006-BFA4-44CC-B02F-C0F419682329}"/>
            </c:ext>
          </c:extLst>
        </c:ser>
        <c:dLbls>
          <c:showLegendKey val="0"/>
          <c:showVal val="0"/>
          <c:showCatName val="0"/>
          <c:showSerName val="0"/>
          <c:showPercent val="0"/>
          <c:showBubbleSize val="0"/>
        </c:dLbls>
        <c:gapWidth val="36"/>
        <c:overlap val="100"/>
        <c:axId val="27871104"/>
        <c:axId val="27872640"/>
      </c:barChart>
      <c:catAx>
        <c:axId val="27871104"/>
        <c:scaling>
          <c:orientation val="minMax"/>
        </c:scaling>
        <c:delete val="0"/>
        <c:axPos val="l"/>
        <c:numFmt formatCode="General" sourceLinked="0"/>
        <c:majorTickMark val="out"/>
        <c:minorTickMark val="none"/>
        <c:tickLblPos val="nextTo"/>
        <c:txPr>
          <a:bodyPr/>
          <a:lstStyle/>
          <a:p>
            <a:pPr>
              <a:defRPr sz="1600" b="1"/>
            </a:pPr>
            <a:endParaRPr lang="uk-UA"/>
          </a:p>
        </c:txPr>
        <c:crossAx val="27872640"/>
        <c:crosses val="autoZero"/>
        <c:auto val="1"/>
        <c:lblAlgn val="ctr"/>
        <c:lblOffset val="100"/>
        <c:noMultiLvlLbl val="0"/>
      </c:catAx>
      <c:valAx>
        <c:axId val="27872640"/>
        <c:scaling>
          <c:orientation val="minMax"/>
        </c:scaling>
        <c:delete val="1"/>
        <c:axPos val="b"/>
        <c:numFmt formatCode="General" sourceLinked="1"/>
        <c:majorTickMark val="out"/>
        <c:minorTickMark val="none"/>
        <c:tickLblPos val="nextTo"/>
        <c:crossAx val="27871104"/>
        <c:crosses val="autoZero"/>
        <c:crossBetween val="between"/>
      </c:valAx>
      <c:spPr>
        <a:noFill/>
        <a:ln w="25400">
          <a:noFill/>
        </a:ln>
      </c:spPr>
    </c:plotArea>
    <c:legend>
      <c:legendPos val="r"/>
      <c:layout>
        <c:manualLayout>
          <c:xMode val="edge"/>
          <c:yMode val="edge"/>
          <c:x val="6.866515893733964E-2"/>
          <c:y val="0.5649739399162399"/>
          <c:w val="0.72276970365147486"/>
          <c:h val="0.23954617113704244"/>
        </c:manualLayout>
      </c:layout>
      <c:overlay val="0"/>
      <c:txPr>
        <a:bodyPr/>
        <a:lstStyle/>
        <a:p>
          <a:pPr>
            <a:defRPr sz="1200" b="1"/>
          </a:pPr>
          <a:endParaRPr lang="uk-UA"/>
        </a:p>
      </c:txPr>
    </c:legend>
    <c:plotVisOnly val="1"/>
    <c:dispBlanksAs val="gap"/>
    <c:showDLblsOverMax val="0"/>
  </c:chart>
  <c:txPr>
    <a:bodyPr/>
    <a:lstStyle/>
    <a:p>
      <a:pPr>
        <a:defRPr sz="1800"/>
      </a:pPr>
      <a:endParaRPr lang="uk-UA"/>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5713335092397142"/>
          <c:y val="0.24725673863670081"/>
          <c:w val="0.3335329639299337"/>
          <c:h val="0.55167572234031659"/>
        </c:manualLayout>
      </c:layout>
      <c:pieChart>
        <c:varyColors val="1"/>
        <c:ser>
          <c:idx val="0"/>
          <c:order val="0"/>
          <c:tx>
            <c:strRef>
              <c:f>Аркуш1!$B$1</c:f>
              <c:strCache>
                <c:ptCount val="1"/>
                <c:pt idx="0">
                  <c:v>Продаж</c:v>
                </c:pt>
              </c:strCache>
            </c:strRef>
          </c:tx>
          <c:dPt>
            <c:idx val="0"/>
            <c:bubble3D val="0"/>
            <c:explosion val="2"/>
            <c:extLst>
              <c:ext xmlns:c16="http://schemas.microsoft.com/office/drawing/2014/chart" uri="{C3380CC4-5D6E-409C-BE32-E72D297353CC}">
                <c16:uniqueId val="{00000000-C6B5-4F33-9281-7AB73CE68AD1}"/>
              </c:ext>
            </c:extLst>
          </c:dPt>
          <c:dPt>
            <c:idx val="1"/>
            <c:bubble3D val="0"/>
            <c:explosion val="4"/>
            <c:extLst>
              <c:ext xmlns:c16="http://schemas.microsoft.com/office/drawing/2014/chart" uri="{C3380CC4-5D6E-409C-BE32-E72D297353CC}">
                <c16:uniqueId val="{00000001-C6B5-4F33-9281-7AB73CE68AD1}"/>
              </c:ext>
            </c:extLst>
          </c:dPt>
          <c:dPt>
            <c:idx val="3"/>
            <c:bubble3D val="0"/>
            <c:explosion val="2"/>
            <c:extLst>
              <c:ext xmlns:c16="http://schemas.microsoft.com/office/drawing/2014/chart" uri="{C3380CC4-5D6E-409C-BE32-E72D297353CC}">
                <c16:uniqueId val="{00000002-C6B5-4F33-9281-7AB73CE68AD1}"/>
              </c:ext>
            </c:extLst>
          </c:dPt>
          <c:dPt>
            <c:idx val="4"/>
            <c:bubble3D val="0"/>
            <c:explosion val="4"/>
            <c:extLst>
              <c:ext xmlns:c16="http://schemas.microsoft.com/office/drawing/2014/chart" uri="{C3380CC4-5D6E-409C-BE32-E72D297353CC}">
                <c16:uniqueId val="{00000003-C6B5-4F33-9281-7AB73CE68AD1}"/>
              </c:ext>
            </c:extLst>
          </c:dPt>
          <c:dLbls>
            <c:dLbl>
              <c:idx val="0"/>
              <c:layout>
                <c:manualLayout>
                  <c:x val="0.20401886482939632"/>
                  <c:y val="4.0428853223433793E-2"/>
                </c:manualLayout>
              </c:layout>
              <c:showLegendKey val="1"/>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0-C6B5-4F33-9281-7AB73CE68AD1}"/>
                </c:ext>
              </c:extLst>
            </c:dLbl>
            <c:dLbl>
              <c:idx val="1"/>
              <c:layout>
                <c:manualLayout>
                  <c:x val="2.6717027559055119E-2"/>
                  <c:y val="1.8831334768331397E-2"/>
                </c:manualLayout>
              </c:layout>
              <c:showLegendKey val="1"/>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C6B5-4F33-9281-7AB73CE68AD1}"/>
                </c:ext>
              </c:extLst>
            </c:dLbl>
            <c:dLbl>
              <c:idx val="2"/>
              <c:layout>
                <c:manualLayout>
                  <c:x val="-6.9343339895013123E-2"/>
                  <c:y val="0.15817398569915"/>
                </c:manualLayout>
              </c:layout>
              <c:showLegendKey val="1"/>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C6B5-4F33-9281-7AB73CE68AD1}"/>
                </c:ext>
              </c:extLst>
            </c:dLbl>
            <c:dLbl>
              <c:idx val="3"/>
              <c:layout>
                <c:manualLayout>
                  <c:x val="-0.13324458661417321"/>
                  <c:y val="3.1135502037167664E-2"/>
                </c:manualLayout>
              </c:layout>
              <c:showLegendKey val="1"/>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C6B5-4F33-9281-7AB73CE68AD1}"/>
                </c:ext>
              </c:extLst>
            </c:dLbl>
            <c:dLbl>
              <c:idx val="4"/>
              <c:layout>
                <c:manualLayout>
                  <c:x val="-6.7824475065616882E-2"/>
                  <c:y val="2.4013598345381467E-2"/>
                </c:manualLayout>
              </c:layout>
              <c:showLegendKey val="1"/>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C6B5-4F33-9281-7AB73CE68AD1}"/>
                </c:ext>
              </c:extLst>
            </c:dLbl>
            <c:spPr>
              <a:noFill/>
              <a:ln>
                <a:noFill/>
              </a:ln>
              <a:effectLst/>
            </c:spPr>
            <c:txPr>
              <a:bodyPr/>
              <a:lstStyle/>
              <a:p>
                <a:pPr>
                  <a:defRPr sz="1600" b="1">
                    <a:latin typeface="Century Gothic" panose="020B0502020202020204" pitchFamily="34" charset="0"/>
                  </a:defRPr>
                </a:pPr>
                <a:endParaRPr lang="uk-UA"/>
              </a:p>
            </c:txPr>
            <c:showLegendKey val="1"/>
            <c:showVal val="1"/>
            <c:showCatName val="1"/>
            <c:showSerName val="0"/>
            <c:showPercent val="1"/>
            <c:showBubbleSize val="0"/>
            <c:separator>
</c:separator>
            <c:showLeaderLines val="1"/>
            <c:extLst>
              <c:ext xmlns:c15="http://schemas.microsoft.com/office/drawing/2012/chart" uri="{CE6537A1-D6FC-4f65-9D91-7224C49458BB}"/>
            </c:extLst>
          </c:dLbls>
          <c:cat>
            <c:strRef>
              <c:f>Аркуш1!$A$2:$A$6</c:f>
              <c:strCache>
                <c:ptCount val="5"/>
                <c:pt idx="0">
                  <c:v>Конкурентоспроможна економіка</c:v>
                </c:pt>
                <c:pt idx="1">
                  <c:v>Якість життя</c:v>
                </c:pt>
                <c:pt idx="2">
                  <c:v>Відкриті кордони</c:v>
                </c:pt>
                <c:pt idx="3">
                  <c:v>Розвинуте село</c:v>
                </c:pt>
                <c:pt idx="4">
                  <c:v>Туристична привабливість </c:v>
                </c:pt>
              </c:strCache>
            </c:strRef>
          </c:cat>
          <c:val>
            <c:numRef>
              <c:f>Аркуш1!$B$2:$B$6</c:f>
              <c:numCache>
                <c:formatCode>General</c:formatCode>
                <c:ptCount val="5"/>
                <c:pt idx="0">
                  <c:v>126.6</c:v>
                </c:pt>
                <c:pt idx="1">
                  <c:v>1887.8</c:v>
                </c:pt>
                <c:pt idx="2">
                  <c:v>109.5</c:v>
                </c:pt>
                <c:pt idx="3">
                  <c:v>535.70000000000005</c:v>
                </c:pt>
                <c:pt idx="4">
                  <c:v>1.7</c:v>
                </c:pt>
              </c:numCache>
            </c:numRef>
          </c:val>
          <c:extLst>
            <c:ext xmlns:c16="http://schemas.microsoft.com/office/drawing/2014/chart" uri="{C3380CC4-5D6E-409C-BE32-E72D297353CC}">
              <c16:uniqueId val="{00000005-C6B5-4F33-9281-7AB73CE68AD1}"/>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uk-UA"/>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2ADA0-D307-461C-93E0-1E75FEB27934}" type="doc">
      <dgm:prSet loTypeId="urn:microsoft.com/office/officeart/2008/layout/PictureLineup" loCatId="picture" qsTypeId="urn:microsoft.com/office/officeart/2005/8/quickstyle/simple4" qsCatId="simple" csTypeId="urn:microsoft.com/office/officeart/2005/8/colors/colorful4" csCatId="colorful" phldr="1"/>
      <dgm:spPr/>
      <dgm:t>
        <a:bodyPr/>
        <a:lstStyle/>
        <a:p>
          <a:endParaRPr lang="uk-UA"/>
        </a:p>
      </dgm:t>
    </dgm:pt>
    <dgm:pt modelId="{218FFFD6-E134-4FD6-8DC9-BDF885343FC2}">
      <dgm:prSet phldrT="[Текст]" custT="1"/>
      <dgm:spPr/>
      <dgm:t>
        <a:bodyPr anchor="ctr"/>
        <a:lstStyle/>
        <a:p>
          <a:pPr algn="ctr"/>
          <a:r>
            <a:rPr lang="uk-UA" sz="1800" b="1" dirty="0" smtClean="0">
              <a:latin typeface="Century Gothic" pitchFamily="34" charset="0"/>
            </a:rPr>
            <a:t>Інноваційна економіка та інвестиції</a:t>
          </a:r>
          <a:endParaRPr lang="uk-UA" sz="1800" b="1" dirty="0">
            <a:latin typeface="Century Gothic" pitchFamily="34" charset="0"/>
          </a:endParaRPr>
        </a:p>
      </dgm:t>
    </dgm:pt>
    <dgm:pt modelId="{2DC8B843-E520-4F21-9155-22A4401CDA6A}" type="parTrans" cxnId="{2B1BF202-0F18-4E8F-A3F9-47B62640A55C}">
      <dgm:prSet/>
      <dgm:spPr/>
      <dgm:t>
        <a:bodyPr/>
        <a:lstStyle/>
        <a:p>
          <a:pPr algn="ctr"/>
          <a:endParaRPr lang="uk-UA" sz="3200" b="1">
            <a:latin typeface="Century Gothic" pitchFamily="34" charset="0"/>
          </a:endParaRPr>
        </a:p>
      </dgm:t>
    </dgm:pt>
    <dgm:pt modelId="{18F6BD39-A198-49F0-A6A9-57D1E8DFCC15}" type="sibTrans" cxnId="{2B1BF202-0F18-4E8F-A3F9-47B62640A55C}">
      <dgm:prSet/>
      <dgm:spPr/>
      <dgm:t>
        <a:bodyPr/>
        <a:lstStyle/>
        <a:p>
          <a:pPr algn="ctr"/>
          <a:endParaRPr lang="uk-UA" sz="3200" b="1">
            <a:latin typeface="Century Gothic" pitchFamily="34" charset="0"/>
          </a:endParaRPr>
        </a:p>
      </dgm:t>
    </dgm:pt>
    <dgm:pt modelId="{871BEFCB-CD7B-4F89-8F0B-F674AF4C2E97}">
      <dgm:prSet custT="1"/>
      <dgm:spPr/>
      <dgm:t>
        <a:bodyPr anchor="ctr"/>
        <a:lstStyle/>
        <a:p>
          <a:pPr algn="ctr"/>
          <a:r>
            <a:rPr lang="uk-UA" sz="1800" b="1" dirty="0" smtClean="0">
              <a:latin typeface="Century Gothic" pitchFamily="34" charset="0"/>
            </a:rPr>
            <a:t>Сільський розвиток</a:t>
          </a:r>
        </a:p>
      </dgm:t>
    </dgm:pt>
    <dgm:pt modelId="{0A29DE81-DAB5-4B2C-B7B4-48F373BBB342}" type="parTrans" cxnId="{1900E39B-E2C1-43C3-9B1C-EDAE3A67CCA2}">
      <dgm:prSet/>
      <dgm:spPr/>
      <dgm:t>
        <a:bodyPr/>
        <a:lstStyle/>
        <a:p>
          <a:pPr algn="ctr"/>
          <a:endParaRPr lang="uk-UA" sz="3200" b="1">
            <a:latin typeface="Century Gothic" pitchFamily="34" charset="0"/>
          </a:endParaRPr>
        </a:p>
      </dgm:t>
    </dgm:pt>
    <dgm:pt modelId="{2FEE9D6C-A25E-481A-85C5-C378E65AC985}" type="sibTrans" cxnId="{1900E39B-E2C1-43C3-9B1C-EDAE3A67CCA2}">
      <dgm:prSet/>
      <dgm:spPr/>
      <dgm:t>
        <a:bodyPr/>
        <a:lstStyle/>
        <a:p>
          <a:pPr algn="ctr"/>
          <a:endParaRPr lang="uk-UA" sz="3200" b="1">
            <a:latin typeface="Century Gothic" pitchFamily="34" charset="0"/>
          </a:endParaRPr>
        </a:p>
      </dgm:t>
    </dgm:pt>
    <dgm:pt modelId="{1BBB1BF2-85EB-472C-96E6-B0E0FD6B7990}">
      <dgm:prSet custT="1"/>
      <dgm:spPr/>
      <dgm:t>
        <a:bodyPr anchor="ctr"/>
        <a:lstStyle/>
        <a:p>
          <a:pPr algn="ctr"/>
          <a:r>
            <a:rPr lang="uk-UA" sz="1800" b="1" dirty="0" smtClean="0">
              <a:latin typeface="Century Gothic" pitchFamily="34" charset="0"/>
            </a:rPr>
            <a:t>Розвиток людського потенціалу</a:t>
          </a:r>
          <a:endParaRPr lang="uk-UA" sz="1800" b="1" dirty="0">
            <a:latin typeface="Century Gothic" pitchFamily="34" charset="0"/>
          </a:endParaRPr>
        </a:p>
      </dgm:t>
    </dgm:pt>
    <dgm:pt modelId="{DEDA2E86-8183-4B51-AE57-56A25C877BEC}" type="parTrans" cxnId="{93CE1A5C-5350-41E5-A60D-684870FCBA6E}">
      <dgm:prSet/>
      <dgm:spPr/>
      <dgm:t>
        <a:bodyPr/>
        <a:lstStyle/>
        <a:p>
          <a:pPr algn="ctr"/>
          <a:endParaRPr lang="uk-UA" sz="3200" b="1">
            <a:latin typeface="Century Gothic" pitchFamily="34" charset="0"/>
          </a:endParaRPr>
        </a:p>
      </dgm:t>
    </dgm:pt>
    <dgm:pt modelId="{987539EB-5D22-4EFF-82AC-3C5A7C25C50F}" type="sibTrans" cxnId="{93CE1A5C-5350-41E5-A60D-684870FCBA6E}">
      <dgm:prSet/>
      <dgm:spPr/>
      <dgm:t>
        <a:bodyPr/>
        <a:lstStyle/>
        <a:p>
          <a:pPr algn="ctr"/>
          <a:endParaRPr lang="uk-UA" sz="3200" b="1">
            <a:latin typeface="Century Gothic" pitchFamily="34" charset="0"/>
          </a:endParaRPr>
        </a:p>
      </dgm:t>
    </dgm:pt>
    <dgm:pt modelId="{EFBA1F47-DC48-4C70-8528-5D5B4FB0931F}">
      <dgm:prSet custT="1"/>
      <dgm:spPr/>
      <dgm:t>
        <a:bodyPr anchor="ctr"/>
        <a:lstStyle/>
        <a:p>
          <a:pPr algn="ctr"/>
          <a:r>
            <a:rPr lang="uk-UA" sz="1800" b="1" dirty="0" smtClean="0">
              <a:latin typeface="Century Gothic" pitchFamily="34" charset="0"/>
            </a:rPr>
            <a:t>Розвиток туризму</a:t>
          </a:r>
          <a:endParaRPr lang="uk-UA" sz="1800" b="1" dirty="0">
            <a:latin typeface="Century Gothic" pitchFamily="34" charset="0"/>
          </a:endParaRPr>
        </a:p>
      </dgm:t>
    </dgm:pt>
    <dgm:pt modelId="{33930C8D-7E00-4124-9C04-8D62EBB0ED79}" type="parTrans" cxnId="{2878AB2A-23B5-40FF-8D0E-A47D30DD0EEB}">
      <dgm:prSet/>
      <dgm:spPr/>
      <dgm:t>
        <a:bodyPr/>
        <a:lstStyle/>
        <a:p>
          <a:pPr algn="ctr"/>
          <a:endParaRPr lang="uk-UA" sz="3200" b="1">
            <a:latin typeface="Century Gothic" pitchFamily="34" charset="0"/>
          </a:endParaRPr>
        </a:p>
      </dgm:t>
    </dgm:pt>
    <dgm:pt modelId="{10B58296-56D4-4706-A42A-9E784904A18E}" type="sibTrans" cxnId="{2878AB2A-23B5-40FF-8D0E-A47D30DD0EEB}">
      <dgm:prSet/>
      <dgm:spPr/>
      <dgm:t>
        <a:bodyPr/>
        <a:lstStyle/>
        <a:p>
          <a:pPr algn="ctr"/>
          <a:endParaRPr lang="uk-UA" sz="3200" b="1">
            <a:latin typeface="Century Gothic" pitchFamily="34" charset="0"/>
          </a:endParaRPr>
        </a:p>
      </dgm:t>
    </dgm:pt>
    <dgm:pt modelId="{405DFA8C-AB31-4E90-922A-34409DEC2325}">
      <dgm:prSet custT="1"/>
      <dgm:spPr/>
      <dgm:t>
        <a:bodyPr anchor="ctr"/>
        <a:lstStyle/>
        <a:p>
          <a:pPr algn="ctr"/>
          <a:r>
            <a:rPr lang="uk-UA" sz="1800" b="1" dirty="0" smtClean="0">
              <a:latin typeface="Century Gothic" pitchFamily="34" charset="0"/>
            </a:rPr>
            <a:t>Загальноукраїнська солідарність</a:t>
          </a:r>
          <a:r>
            <a:rPr lang="ru-RU" sz="1800" b="1" dirty="0" smtClean="0">
              <a:latin typeface="Century Gothic" pitchFamily="34" charset="0"/>
            </a:rPr>
            <a:t>              </a:t>
          </a:r>
          <a:endParaRPr lang="uk-UA" sz="1800" b="1" dirty="0">
            <a:latin typeface="Century Gothic" pitchFamily="34" charset="0"/>
          </a:endParaRPr>
        </a:p>
      </dgm:t>
    </dgm:pt>
    <dgm:pt modelId="{BFAE139B-CD25-4B87-8A3D-B44E607F38D0}" type="parTrans" cxnId="{26CAA397-F58C-4C97-A3D6-B7F6DEC7D678}">
      <dgm:prSet/>
      <dgm:spPr/>
      <dgm:t>
        <a:bodyPr/>
        <a:lstStyle/>
        <a:p>
          <a:pPr algn="ctr"/>
          <a:endParaRPr lang="uk-UA" sz="3200" b="1">
            <a:latin typeface="Century Gothic" pitchFamily="34" charset="0"/>
          </a:endParaRPr>
        </a:p>
      </dgm:t>
    </dgm:pt>
    <dgm:pt modelId="{F85CA844-0000-4545-BD21-215F6C568D11}" type="sibTrans" cxnId="{26CAA397-F58C-4C97-A3D6-B7F6DEC7D678}">
      <dgm:prSet/>
      <dgm:spPr/>
      <dgm:t>
        <a:bodyPr/>
        <a:lstStyle/>
        <a:p>
          <a:pPr algn="ctr"/>
          <a:endParaRPr lang="uk-UA" sz="3200" b="1">
            <a:latin typeface="Century Gothic" pitchFamily="34" charset="0"/>
          </a:endParaRPr>
        </a:p>
      </dgm:t>
    </dgm:pt>
    <dgm:pt modelId="{99EA0C6F-A945-4616-BAFD-463EC156D747}" type="pres">
      <dgm:prSet presAssocID="{B952ADA0-D307-461C-93E0-1E75FEB27934}" presName="Name0" presStyleCnt="0">
        <dgm:presLayoutVars>
          <dgm:chMax/>
          <dgm:chPref/>
          <dgm:dir/>
          <dgm:animLvl val="lvl"/>
          <dgm:resizeHandles val="exact"/>
        </dgm:presLayoutVars>
      </dgm:prSet>
      <dgm:spPr/>
      <dgm:t>
        <a:bodyPr/>
        <a:lstStyle/>
        <a:p>
          <a:endParaRPr lang="uk-UA"/>
        </a:p>
      </dgm:t>
    </dgm:pt>
    <dgm:pt modelId="{A29F7FCD-8FFB-4DC1-B55A-EB0A95CC94FE}" type="pres">
      <dgm:prSet presAssocID="{218FFFD6-E134-4FD6-8DC9-BDF885343FC2}" presName="composite" presStyleCnt="0"/>
      <dgm:spPr/>
    </dgm:pt>
    <dgm:pt modelId="{A55B158F-CF69-4D5E-8D7D-DD0A1B3D3B37}" type="pres">
      <dgm:prSet presAssocID="{218FFFD6-E134-4FD6-8DC9-BDF885343FC2}" presName="Image" presStyleLbl="alignNode1" presStyleIdx="0" presStyleCnt="5"/>
      <dgm:spPr>
        <a:blipFill rotWithShape="1">
          <a:blip xmlns:r="http://schemas.openxmlformats.org/officeDocument/2006/relationships" r:embed="rId1"/>
          <a:stretch>
            <a:fillRect/>
          </a:stretch>
        </a:blipFill>
      </dgm:spPr>
    </dgm:pt>
    <dgm:pt modelId="{98EC90CC-351C-4E86-BA6D-06D9E8A54F23}" type="pres">
      <dgm:prSet presAssocID="{218FFFD6-E134-4FD6-8DC9-BDF885343FC2}" presName="Accent" presStyleLbl="parChTrans1D1" presStyleIdx="0" presStyleCnt="5"/>
      <dgm:spPr/>
    </dgm:pt>
    <dgm:pt modelId="{37F08975-697C-4849-A70C-6923E385F4D6}" type="pres">
      <dgm:prSet presAssocID="{218FFFD6-E134-4FD6-8DC9-BDF885343FC2}" presName="Parent" presStyleLbl="revTx" presStyleIdx="0" presStyleCnt="5">
        <dgm:presLayoutVars>
          <dgm:chMax val="0"/>
          <dgm:chPref val="0"/>
          <dgm:bulletEnabled val="1"/>
        </dgm:presLayoutVars>
      </dgm:prSet>
      <dgm:spPr/>
      <dgm:t>
        <a:bodyPr/>
        <a:lstStyle/>
        <a:p>
          <a:endParaRPr lang="uk-UA"/>
        </a:p>
      </dgm:t>
    </dgm:pt>
    <dgm:pt modelId="{2F6229B9-57E8-4848-B496-8F833D7A63F6}" type="pres">
      <dgm:prSet presAssocID="{18F6BD39-A198-49F0-A6A9-57D1E8DFCC15}" presName="sibTrans" presStyleCnt="0"/>
      <dgm:spPr/>
    </dgm:pt>
    <dgm:pt modelId="{DA390375-DEAC-47C0-BBE1-C5E2035FAA78}" type="pres">
      <dgm:prSet presAssocID="{871BEFCB-CD7B-4F89-8F0B-F674AF4C2E97}" presName="composite" presStyleCnt="0"/>
      <dgm:spPr/>
    </dgm:pt>
    <dgm:pt modelId="{FD667D44-FE6E-4F3C-A424-EA2F812AEEEB}" type="pres">
      <dgm:prSet presAssocID="{871BEFCB-CD7B-4F89-8F0B-F674AF4C2E97}" presName="Image" presStyleLbl="alignNode1" presStyleIdx="1" presStyleCnt="5" custLinFactNeighborY="-20895"/>
      <dgm:spPr>
        <a:blipFill rotWithShape="1">
          <a:blip xmlns:r="http://schemas.openxmlformats.org/officeDocument/2006/relationships" r:embed="rId2"/>
          <a:stretch>
            <a:fillRect/>
          </a:stretch>
        </a:blipFill>
      </dgm:spPr>
    </dgm:pt>
    <dgm:pt modelId="{349F9566-907E-47B7-AFBE-B612C299D794}" type="pres">
      <dgm:prSet presAssocID="{871BEFCB-CD7B-4F89-8F0B-F674AF4C2E97}" presName="Accent" presStyleLbl="parChTrans1D1" presStyleIdx="1" presStyleCnt="5"/>
      <dgm:spPr/>
    </dgm:pt>
    <dgm:pt modelId="{7E7D6175-EAD8-43A6-BD8D-FB208C7AC4B7}" type="pres">
      <dgm:prSet presAssocID="{871BEFCB-CD7B-4F89-8F0B-F674AF4C2E97}" presName="Parent" presStyleLbl="revTx" presStyleIdx="1" presStyleCnt="5">
        <dgm:presLayoutVars>
          <dgm:chMax val="0"/>
          <dgm:chPref val="0"/>
          <dgm:bulletEnabled val="1"/>
        </dgm:presLayoutVars>
      </dgm:prSet>
      <dgm:spPr/>
      <dgm:t>
        <a:bodyPr/>
        <a:lstStyle/>
        <a:p>
          <a:endParaRPr lang="uk-UA"/>
        </a:p>
      </dgm:t>
    </dgm:pt>
    <dgm:pt modelId="{FF70C090-FB20-4388-A803-4DF5075D36D1}" type="pres">
      <dgm:prSet presAssocID="{2FEE9D6C-A25E-481A-85C5-C378E65AC985}" presName="sibTrans" presStyleCnt="0"/>
      <dgm:spPr/>
    </dgm:pt>
    <dgm:pt modelId="{5ACAC38F-95FD-41C9-B3F4-83A44484BEBE}" type="pres">
      <dgm:prSet presAssocID="{1BBB1BF2-85EB-472C-96E6-B0E0FD6B7990}" presName="composite" presStyleCnt="0"/>
      <dgm:spPr/>
    </dgm:pt>
    <dgm:pt modelId="{EE46E3F5-BF67-43CD-81E6-504F22145F6B}" type="pres">
      <dgm:prSet presAssocID="{1BBB1BF2-85EB-472C-96E6-B0E0FD6B7990}" presName="Image" presStyleLbl="alignNode1" presStyleIdx="2" presStyleCnt="5"/>
      <dgm:spPr>
        <a:blipFill rotWithShape="1">
          <a:blip xmlns:r="http://schemas.openxmlformats.org/officeDocument/2006/relationships" r:embed="rId3"/>
          <a:stretch>
            <a:fillRect/>
          </a:stretch>
        </a:blipFill>
      </dgm:spPr>
    </dgm:pt>
    <dgm:pt modelId="{F1147BA8-FBF6-4746-8D0D-A07D4CA2AFF8}" type="pres">
      <dgm:prSet presAssocID="{1BBB1BF2-85EB-472C-96E6-B0E0FD6B7990}" presName="Accent" presStyleLbl="parChTrans1D1" presStyleIdx="2" presStyleCnt="5"/>
      <dgm:spPr/>
    </dgm:pt>
    <dgm:pt modelId="{6B1C10A9-FA6F-4018-9C2C-F147B255088A}" type="pres">
      <dgm:prSet presAssocID="{1BBB1BF2-85EB-472C-96E6-B0E0FD6B7990}" presName="Parent" presStyleLbl="revTx" presStyleIdx="2" presStyleCnt="5">
        <dgm:presLayoutVars>
          <dgm:chMax val="0"/>
          <dgm:chPref val="0"/>
          <dgm:bulletEnabled val="1"/>
        </dgm:presLayoutVars>
      </dgm:prSet>
      <dgm:spPr/>
      <dgm:t>
        <a:bodyPr/>
        <a:lstStyle/>
        <a:p>
          <a:endParaRPr lang="uk-UA"/>
        </a:p>
      </dgm:t>
    </dgm:pt>
    <dgm:pt modelId="{A3BFADD4-8068-470F-B302-2FB1AAAB2392}" type="pres">
      <dgm:prSet presAssocID="{987539EB-5D22-4EFF-82AC-3C5A7C25C50F}" presName="sibTrans" presStyleCnt="0"/>
      <dgm:spPr/>
    </dgm:pt>
    <dgm:pt modelId="{C65F9E19-C7E3-46BA-87D1-FF0D32C81ED7}" type="pres">
      <dgm:prSet presAssocID="{EFBA1F47-DC48-4C70-8528-5D5B4FB0931F}" presName="composite" presStyleCnt="0"/>
      <dgm:spPr/>
    </dgm:pt>
    <dgm:pt modelId="{7520C0C6-8C1E-435C-B3C9-0833D7A85723}" type="pres">
      <dgm:prSet presAssocID="{EFBA1F47-DC48-4C70-8528-5D5B4FB0931F}" presName="Image" presStyleLbl="alignNode1" presStyleIdx="3" presStyleCnt="5" custLinFactNeighborY="-20895"/>
      <dgm:spPr>
        <a:blipFill rotWithShape="1">
          <a:blip xmlns:r="http://schemas.openxmlformats.org/officeDocument/2006/relationships" r:embed="rId4"/>
          <a:stretch>
            <a:fillRect/>
          </a:stretch>
        </a:blipFill>
      </dgm:spPr>
    </dgm:pt>
    <dgm:pt modelId="{F9270445-C6E4-4438-BFBF-269213E40D04}" type="pres">
      <dgm:prSet presAssocID="{EFBA1F47-DC48-4C70-8528-5D5B4FB0931F}" presName="Accent" presStyleLbl="parChTrans1D1" presStyleIdx="3" presStyleCnt="5"/>
      <dgm:spPr/>
    </dgm:pt>
    <dgm:pt modelId="{1DC4D873-8CD2-4444-A10E-BD610531D5DC}" type="pres">
      <dgm:prSet presAssocID="{EFBA1F47-DC48-4C70-8528-5D5B4FB0931F}" presName="Parent" presStyleLbl="revTx" presStyleIdx="3" presStyleCnt="5">
        <dgm:presLayoutVars>
          <dgm:chMax val="0"/>
          <dgm:chPref val="0"/>
          <dgm:bulletEnabled val="1"/>
        </dgm:presLayoutVars>
      </dgm:prSet>
      <dgm:spPr/>
      <dgm:t>
        <a:bodyPr/>
        <a:lstStyle/>
        <a:p>
          <a:endParaRPr lang="uk-UA"/>
        </a:p>
      </dgm:t>
    </dgm:pt>
    <dgm:pt modelId="{2D06F1A0-1B9D-4B6C-A741-521EFF585DC0}" type="pres">
      <dgm:prSet presAssocID="{10B58296-56D4-4706-A42A-9E784904A18E}" presName="sibTrans" presStyleCnt="0"/>
      <dgm:spPr/>
    </dgm:pt>
    <dgm:pt modelId="{26626841-ACC3-4649-9545-BDAA8E60BBA5}" type="pres">
      <dgm:prSet presAssocID="{405DFA8C-AB31-4E90-922A-34409DEC2325}" presName="composite" presStyleCnt="0"/>
      <dgm:spPr/>
    </dgm:pt>
    <dgm:pt modelId="{F587A034-1DBF-49F5-BB2A-B5B810A9942C}" type="pres">
      <dgm:prSet presAssocID="{405DFA8C-AB31-4E90-922A-34409DEC2325}" presName="Image" presStyleLbl="alignNode1" presStyleIdx="4" presStyleCnt="5"/>
      <dgm:spPr>
        <a:blipFill rotWithShape="1">
          <a:blip xmlns:r="http://schemas.openxmlformats.org/officeDocument/2006/relationships" r:embed="rId5"/>
          <a:stretch>
            <a:fillRect/>
          </a:stretch>
        </a:blipFill>
      </dgm:spPr>
    </dgm:pt>
    <dgm:pt modelId="{93F8773F-CEAA-4BF0-930A-FCC2B7711F68}" type="pres">
      <dgm:prSet presAssocID="{405DFA8C-AB31-4E90-922A-34409DEC2325}" presName="Accent" presStyleLbl="parChTrans1D1" presStyleIdx="4" presStyleCnt="5"/>
      <dgm:spPr/>
    </dgm:pt>
    <dgm:pt modelId="{C19043AA-5E4E-48BB-AAA2-3838A0BA2EB1}" type="pres">
      <dgm:prSet presAssocID="{405DFA8C-AB31-4E90-922A-34409DEC2325}" presName="Parent" presStyleLbl="revTx" presStyleIdx="4" presStyleCnt="5">
        <dgm:presLayoutVars>
          <dgm:chMax val="0"/>
          <dgm:chPref val="0"/>
          <dgm:bulletEnabled val="1"/>
        </dgm:presLayoutVars>
      </dgm:prSet>
      <dgm:spPr/>
      <dgm:t>
        <a:bodyPr/>
        <a:lstStyle/>
        <a:p>
          <a:endParaRPr lang="uk-UA"/>
        </a:p>
      </dgm:t>
    </dgm:pt>
  </dgm:ptLst>
  <dgm:cxnLst>
    <dgm:cxn modelId="{B690F0A7-F529-4B40-9BDE-AC6EC190067B}" type="presOf" srcId="{1BBB1BF2-85EB-472C-96E6-B0E0FD6B7990}" destId="{6B1C10A9-FA6F-4018-9C2C-F147B255088A}" srcOrd="0" destOrd="0" presId="urn:microsoft.com/office/officeart/2008/layout/PictureLineup"/>
    <dgm:cxn modelId="{26CAA397-F58C-4C97-A3D6-B7F6DEC7D678}" srcId="{B952ADA0-D307-461C-93E0-1E75FEB27934}" destId="{405DFA8C-AB31-4E90-922A-34409DEC2325}" srcOrd="4" destOrd="0" parTransId="{BFAE139B-CD25-4B87-8A3D-B44E607F38D0}" sibTransId="{F85CA844-0000-4545-BD21-215F6C568D11}"/>
    <dgm:cxn modelId="{93CE1A5C-5350-41E5-A60D-684870FCBA6E}" srcId="{B952ADA0-D307-461C-93E0-1E75FEB27934}" destId="{1BBB1BF2-85EB-472C-96E6-B0E0FD6B7990}" srcOrd="2" destOrd="0" parTransId="{DEDA2E86-8183-4B51-AE57-56A25C877BEC}" sibTransId="{987539EB-5D22-4EFF-82AC-3C5A7C25C50F}"/>
    <dgm:cxn modelId="{1900E39B-E2C1-43C3-9B1C-EDAE3A67CCA2}" srcId="{B952ADA0-D307-461C-93E0-1E75FEB27934}" destId="{871BEFCB-CD7B-4F89-8F0B-F674AF4C2E97}" srcOrd="1" destOrd="0" parTransId="{0A29DE81-DAB5-4B2C-B7B4-48F373BBB342}" sibTransId="{2FEE9D6C-A25E-481A-85C5-C378E65AC985}"/>
    <dgm:cxn modelId="{1F8DBEFD-BCC6-4369-AB6C-38F65C04BC03}" type="presOf" srcId="{EFBA1F47-DC48-4C70-8528-5D5B4FB0931F}" destId="{1DC4D873-8CD2-4444-A10E-BD610531D5DC}" srcOrd="0" destOrd="0" presId="urn:microsoft.com/office/officeart/2008/layout/PictureLineup"/>
    <dgm:cxn modelId="{5C1668A9-0259-4960-A30F-7ECD9AD7E93B}" type="presOf" srcId="{B952ADA0-D307-461C-93E0-1E75FEB27934}" destId="{99EA0C6F-A945-4616-BAFD-463EC156D747}" srcOrd="0" destOrd="0" presId="urn:microsoft.com/office/officeart/2008/layout/PictureLineup"/>
    <dgm:cxn modelId="{2B1BF202-0F18-4E8F-A3F9-47B62640A55C}" srcId="{B952ADA0-D307-461C-93E0-1E75FEB27934}" destId="{218FFFD6-E134-4FD6-8DC9-BDF885343FC2}" srcOrd="0" destOrd="0" parTransId="{2DC8B843-E520-4F21-9155-22A4401CDA6A}" sibTransId="{18F6BD39-A198-49F0-A6A9-57D1E8DFCC15}"/>
    <dgm:cxn modelId="{B45B4755-45EB-4DEC-B178-5F79E3F6DE44}" type="presOf" srcId="{218FFFD6-E134-4FD6-8DC9-BDF885343FC2}" destId="{37F08975-697C-4849-A70C-6923E385F4D6}" srcOrd="0" destOrd="0" presId="urn:microsoft.com/office/officeart/2008/layout/PictureLineup"/>
    <dgm:cxn modelId="{15E0E1BF-B154-4CFE-871E-DEDD26862561}" type="presOf" srcId="{871BEFCB-CD7B-4F89-8F0B-F674AF4C2E97}" destId="{7E7D6175-EAD8-43A6-BD8D-FB208C7AC4B7}" srcOrd="0" destOrd="0" presId="urn:microsoft.com/office/officeart/2008/layout/PictureLineup"/>
    <dgm:cxn modelId="{2878AB2A-23B5-40FF-8D0E-A47D30DD0EEB}" srcId="{B952ADA0-D307-461C-93E0-1E75FEB27934}" destId="{EFBA1F47-DC48-4C70-8528-5D5B4FB0931F}" srcOrd="3" destOrd="0" parTransId="{33930C8D-7E00-4124-9C04-8D62EBB0ED79}" sibTransId="{10B58296-56D4-4706-A42A-9E784904A18E}"/>
    <dgm:cxn modelId="{66D05B1B-06EF-49B1-8A3D-502BA23FBB8D}" type="presOf" srcId="{405DFA8C-AB31-4E90-922A-34409DEC2325}" destId="{C19043AA-5E4E-48BB-AAA2-3838A0BA2EB1}" srcOrd="0" destOrd="0" presId="urn:microsoft.com/office/officeart/2008/layout/PictureLineup"/>
    <dgm:cxn modelId="{83486782-432C-4E99-96FC-55E379AFE68B}" type="presParOf" srcId="{99EA0C6F-A945-4616-BAFD-463EC156D747}" destId="{A29F7FCD-8FFB-4DC1-B55A-EB0A95CC94FE}" srcOrd="0" destOrd="0" presId="urn:microsoft.com/office/officeart/2008/layout/PictureLineup"/>
    <dgm:cxn modelId="{E338038A-01F7-429B-A8B4-D15D3CB7C70D}" type="presParOf" srcId="{A29F7FCD-8FFB-4DC1-B55A-EB0A95CC94FE}" destId="{A55B158F-CF69-4D5E-8D7D-DD0A1B3D3B37}" srcOrd="0" destOrd="0" presId="urn:microsoft.com/office/officeart/2008/layout/PictureLineup"/>
    <dgm:cxn modelId="{3515F90D-E00C-4ABD-9872-628DFBABC828}" type="presParOf" srcId="{A29F7FCD-8FFB-4DC1-B55A-EB0A95CC94FE}" destId="{98EC90CC-351C-4E86-BA6D-06D9E8A54F23}" srcOrd="1" destOrd="0" presId="urn:microsoft.com/office/officeart/2008/layout/PictureLineup"/>
    <dgm:cxn modelId="{0E6919B4-47F1-4FB7-9E86-FAD09C1D15DF}" type="presParOf" srcId="{A29F7FCD-8FFB-4DC1-B55A-EB0A95CC94FE}" destId="{37F08975-697C-4849-A70C-6923E385F4D6}" srcOrd="2" destOrd="0" presId="urn:microsoft.com/office/officeart/2008/layout/PictureLineup"/>
    <dgm:cxn modelId="{FFFC2198-FB38-4C19-AA5F-3B320760ED90}" type="presParOf" srcId="{99EA0C6F-A945-4616-BAFD-463EC156D747}" destId="{2F6229B9-57E8-4848-B496-8F833D7A63F6}" srcOrd="1" destOrd="0" presId="urn:microsoft.com/office/officeart/2008/layout/PictureLineup"/>
    <dgm:cxn modelId="{8166191C-DF05-480A-B67D-C7B1B47BF228}" type="presParOf" srcId="{99EA0C6F-A945-4616-BAFD-463EC156D747}" destId="{DA390375-DEAC-47C0-BBE1-C5E2035FAA78}" srcOrd="2" destOrd="0" presId="urn:microsoft.com/office/officeart/2008/layout/PictureLineup"/>
    <dgm:cxn modelId="{16DD7587-15DB-496C-8A36-CCA05EA59182}" type="presParOf" srcId="{DA390375-DEAC-47C0-BBE1-C5E2035FAA78}" destId="{FD667D44-FE6E-4F3C-A424-EA2F812AEEEB}" srcOrd="0" destOrd="0" presId="urn:microsoft.com/office/officeart/2008/layout/PictureLineup"/>
    <dgm:cxn modelId="{D158B9B3-4793-4B90-8ACD-4CFF6690B92B}" type="presParOf" srcId="{DA390375-DEAC-47C0-BBE1-C5E2035FAA78}" destId="{349F9566-907E-47B7-AFBE-B612C299D794}" srcOrd="1" destOrd="0" presId="urn:microsoft.com/office/officeart/2008/layout/PictureLineup"/>
    <dgm:cxn modelId="{C47162E9-3C24-4739-8962-0C3ACF539435}" type="presParOf" srcId="{DA390375-DEAC-47C0-BBE1-C5E2035FAA78}" destId="{7E7D6175-EAD8-43A6-BD8D-FB208C7AC4B7}" srcOrd="2" destOrd="0" presId="urn:microsoft.com/office/officeart/2008/layout/PictureLineup"/>
    <dgm:cxn modelId="{062C817D-F41C-445A-B231-850FC8665E04}" type="presParOf" srcId="{99EA0C6F-A945-4616-BAFD-463EC156D747}" destId="{FF70C090-FB20-4388-A803-4DF5075D36D1}" srcOrd="3" destOrd="0" presId="urn:microsoft.com/office/officeart/2008/layout/PictureLineup"/>
    <dgm:cxn modelId="{048D13D4-F028-4104-AD36-3E1A84EFFFD0}" type="presParOf" srcId="{99EA0C6F-A945-4616-BAFD-463EC156D747}" destId="{5ACAC38F-95FD-41C9-B3F4-83A44484BEBE}" srcOrd="4" destOrd="0" presId="urn:microsoft.com/office/officeart/2008/layout/PictureLineup"/>
    <dgm:cxn modelId="{7608675C-10CB-4878-BAE7-D52A3FC70EAA}" type="presParOf" srcId="{5ACAC38F-95FD-41C9-B3F4-83A44484BEBE}" destId="{EE46E3F5-BF67-43CD-81E6-504F22145F6B}" srcOrd="0" destOrd="0" presId="urn:microsoft.com/office/officeart/2008/layout/PictureLineup"/>
    <dgm:cxn modelId="{8D06C535-271F-4BEB-9833-4494B8F54919}" type="presParOf" srcId="{5ACAC38F-95FD-41C9-B3F4-83A44484BEBE}" destId="{F1147BA8-FBF6-4746-8D0D-A07D4CA2AFF8}" srcOrd="1" destOrd="0" presId="urn:microsoft.com/office/officeart/2008/layout/PictureLineup"/>
    <dgm:cxn modelId="{77CD9536-542E-4C75-9396-022C1FE893E4}" type="presParOf" srcId="{5ACAC38F-95FD-41C9-B3F4-83A44484BEBE}" destId="{6B1C10A9-FA6F-4018-9C2C-F147B255088A}" srcOrd="2" destOrd="0" presId="urn:microsoft.com/office/officeart/2008/layout/PictureLineup"/>
    <dgm:cxn modelId="{46374912-DC10-4308-B3C3-C6ABD21A45CA}" type="presParOf" srcId="{99EA0C6F-A945-4616-BAFD-463EC156D747}" destId="{A3BFADD4-8068-470F-B302-2FB1AAAB2392}" srcOrd="5" destOrd="0" presId="urn:microsoft.com/office/officeart/2008/layout/PictureLineup"/>
    <dgm:cxn modelId="{0EDE740F-5437-4DDA-9256-D6972CDB1F09}" type="presParOf" srcId="{99EA0C6F-A945-4616-BAFD-463EC156D747}" destId="{C65F9E19-C7E3-46BA-87D1-FF0D32C81ED7}" srcOrd="6" destOrd="0" presId="urn:microsoft.com/office/officeart/2008/layout/PictureLineup"/>
    <dgm:cxn modelId="{9F05E7E3-18DB-4FA4-B8BE-819ABDE8E972}" type="presParOf" srcId="{C65F9E19-C7E3-46BA-87D1-FF0D32C81ED7}" destId="{7520C0C6-8C1E-435C-B3C9-0833D7A85723}" srcOrd="0" destOrd="0" presId="urn:microsoft.com/office/officeart/2008/layout/PictureLineup"/>
    <dgm:cxn modelId="{B20E96F1-BCDC-46E7-BBF7-72E37BF391C5}" type="presParOf" srcId="{C65F9E19-C7E3-46BA-87D1-FF0D32C81ED7}" destId="{F9270445-C6E4-4438-BFBF-269213E40D04}" srcOrd="1" destOrd="0" presId="urn:microsoft.com/office/officeart/2008/layout/PictureLineup"/>
    <dgm:cxn modelId="{F0FBDE25-BA15-4D4D-9386-263DFCEAA78E}" type="presParOf" srcId="{C65F9E19-C7E3-46BA-87D1-FF0D32C81ED7}" destId="{1DC4D873-8CD2-4444-A10E-BD610531D5DC}" srcOrd="2" destOrd="0" presId="urn:microsoft.com/office/officeart/2008/layout/PictureLineup"/>
    <dgm:cxn modelId="{4D3BA4DF-00F2-4A62-A873-6DFF492B9A30}" type="presParOf" srcId="{99EA0C6F-A945-4616-BAFD-463EC156D747}" destId="{2D06F1A0-1B9D-4B6C-A741-521EFF585DC0}" srcOrd="7" destOrd="0" presId="urn:microsoft.com/office/officeart/2008/layout/PictureLineup"/>
    <dgm:cxn modelId="{2CC74DC2-2FB1-4652-B595-772A09BEBF78}" type="presParOf" srcId="{99EA0C6F-A945-4616-BAFD-463EC156D747}" destId="{26626841-ACC3-4649-9545-BDAA8E60BBA5}" srcOrd="8" destOrd="0" presId="urn:microsoft.com/office/officeart/2008/layout/PictureLineup"/>
    <dgm:cxn modelId="{EB6B4011-4F6C-4D75-9F56-CC39E4DFC8FD}" type="presParOf" srcId="{26626841-ACC3-4649-9545-BDAA8E60BBA5}" destId="{F587A034-1DBF-49F5-BB2A-B5B810A9942C}" srcOrd="0" destOrd="0" presId="urn:microsoft.com/office/officeart/2008/layout/PictureLineup"/>
    <dgm:cxn modelId="{6531B55B-6190-4963-A3B7-52FAD7BB96E7}" type="presParOf" srcId="{26626841-ACC3-4649-9545-BDAA8E60BBA5}" destId="{93F8773F-CEAA-4BF0-930A-FCC2B7711F68}" srcOrd="1" destOrd="0" presId="urn:microsoft.com/office/officeart/2008/layout/PictureLineup"/>
    <dgm:cxn modelId="{75D2D48D-AA65-48D1-9B0A-E56438E80020}" type="presParOf" srcId="{26626841-ACC3-4649-9545-BDAA8E60BBA5}" destId="{C19043AA-5E4E-48BB-AAA2-3838A0BA2EB1}"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52ADA0-D307-461C-93E0-1E75FEB27934}" type="doc">
      <dgm:prSet loTypeId="urn:microsoft.com/office/officeart/2008/layout/PictureLineup" loCatId="picture" qsTypeId="urn:microsoft.com/office/officeart/2005/8/quickstyle/simple4" qsCatId="simple" csTypeId="urn:microsoft.com/office/officeart/2005/8/colors/colorful4" csCatId="colorful" phldr="1"/>
      <dgm:spPr/>
      <dgm:t>
        <a:bodyPr/>
        <a:lstStyle/>
        <a:p>
          <a:endParaRPr lang="uk-UA"/>
        </a:p>
      </dgm:t>
    </dgm:pt>
    <dgm:pt modelId="{218FFFD6-E134-4FD6-8DC9-BDF885343FC2}">
      <dgm:prSet phldrT="[Текст]" custT="1"/>
      <dgm:spPr/>
      <dgm:t>
        <a:bodyPr anchor="ctr"/>
        <a:lstStyle/>
        <a:p>
          <a:pPr algn="ctr"/>
          <a:r>
            <a:rPr lang="uk-UA" sz="1800" b="1" dirty="0" smtClean="0">
              <a:latin typeface="Century Gothic" pitchFamily="34" charset="0"/>
            </a:rPr>
            <a:t>Інноваційна економіка та інвестиції</a:t>
          </a:r>
          <a:endParaRPr lang="uk-UA" sz="1800" b="1" dirty="0">
            <a:latin typeface="Century Gothic" pitchFamily="34" charset="0"/>
          </a:endParaRPr>
        </a:p>
      </dgm:t>
    </dgm:pt>
    <dgm:pt modelId="{2DC8B843-E520-4F21-9155-22A4401CDA6A}" type="parTrans" cxnId="{2B1BF202-0F18-4E8F-A3F9-47B62640A55C}">
      <dgm:prSet/>
      <dgm:spPr/>
      <dgm:t>
        <a:bodyPr/>
        <a:lstStyle/>
        <a:p>
          <a:pPr algn="ctr"/>
          <a:endParaRPr lang="uk-UA" sz="3200" b="1">
            <a:latin typeface="Century Gothic" pitchFamily="34" charset="0"/>
          </a:endParaRPr>
        </a:p>
      </dgm:t>
    </dgm:pt>
    <dgm:pt modelId="{18F6BD39-A198-49F0-A6A9-57D1E8DFCC15}" type="sibTrans" cxnId="{2B1BF202-0F18-4E8F-A3F9-47B62640A55C}">
      <dgm:prSet/>
      <dgm:spPr/>
      <dgm:t>
        <a:bodyPr/>
        <a:lstStyle/>
        <a:p>
          <a:pPr algn="ctr"/>
          <a:endParaRPr lang="uk-UA" sz="3200" b="1">
            <a:latin typeface="Century Gothic" pitchFamily="34" charset="0"/>
          </a:endParaRPr>
        </a:p>
      </dgm:t>
    </dgm:pt>
    <dgm:pt modelId="{871BEFCB-CD7B-4F89-8F0B-F674AF4C2E97}">
      <dgm:prSet custT="1"/>
      <dgm:spPr/>
      <dgm:t>
        <a:bodyPr anchor="ctr"/>
        <a:lstStyle/>
        <a:p>
          <a:pPr algn="ctr"/>
          <a:r>
            <a:rPr lang="uk-UA" sz="1800" b="1" dirty="0" smtClean="0">
              <a:latin typeface="Century Gothic" pitchFamily="34" charset="0"/>
            </a:rPr>
            <a:t>Сільський розвиток</a:t>
          </a:r>
        </a:p>
      </dgm:t>
    </dgm:pt>
    <dgm:pt modelId="{0A29DE81-DAB5-4B2C-B7B4-48F373BBB342}" type="parTrans" cxnId="{1900E39B-E2C1-43C3-9B1C-EDAE3A67CCA2}">
      <dgm:prSet/>
      <dgm:spPr/>
      <dgm:t>
        <a:bodyPr/>
        <a:lstStyle/>
        <a:p>
          <a:pPr algn="ctr"/>
          <a:endParaRPr lang="uk-UA" sz="3200" b="1">
            <a:latin typeface="Century Gothic" pitchFamily="34" charset="0"/>
          </a:endParaRPr>
        </a:p>
      </dgm:t>
    </dgm:pt>
    <dgm:pt modelId="{2FEE9D6C-A25E-481A-85C5-C378E65AC985}" type="sibTrans" cxnId="{1900E39B-E2C1-43C3-9B1C-EDAE3A67CCA2}">
      <dgm:prSet/>
      <dgm:spPr/>
      <dgm:t>
        <a:bodyPr/>
        <a:lstStyle/>
        <a:p>
          <a:pPr algn="ctr"/>
          <a:endParaRPr lang="uk-UA" sz="3200" b="1">
            <a:latin typeface="Century Gothic" pitchFamily="34" charset="0"/>
          </a:endParaRPr>
        </a:p>
      </dgm:t>
    </dgm:pt>
    <dgm:pt modelId="{1BBB1BF2-85EB-472C-96E6-B0E0FD6B7990}">
      <dgm:prSet custT="1"/>
      <dgm:spPr/>
      <dgm:t>
        <a:bodyPr anchor="ctr"/>
        <a:lstStyle/>
        <a:p>
          <a:pPr algn="ctr"/>
          <a:r>
            <a:rPr lang="uk-UA" sz="1800" b="1" dirty="0" smtClean="0">
              <a:latin typeface="Century Gothic" pitchFamily="34" charset="0"/>
            </a:rPr>
            <a:t>Розвиток людського потенціалу</a:t>
          </a:r>
          <a:endParaRPr lang="uk-UA" sz="1800" b="1" dirty="0">
            <a:latin typeface="Century Gothic" pitchFamily="34" charset="0"/>
          </a:endParaRPr>
        </a:p>
      </dgm:t>
    </dgm:pt>
    <dgm:pt modelId="{DEDA2E86-8183-4B51-AE57-56A25C877BEC}" type="parTrans" cxnId="{93CE1A5C-5350-41E5-A60D-684870FCBA6E}">
      <dgm:prSet/>
      <dgm:spPr/>
      <dgm:t>
        <a:bodyPr/>
        <a:lstStyle/>
        <a:p>
          <a:pPr algn="ctr"/>
          <a:endParaRPr lang="uk-UA" sz="3200" b="1">
            <a:latin typeface="Century Gothic" pitchFamily="34" charset="0"/>
          </a:endParaRPr>
        </a:p>
      </dgm:t>
    </dgm:pt>
    <dgm:pt modelId="{987539EB-5D22-4EFF-82AC-3C5A7C25C50F}" type="sibTrans" cxnId="{93CE1A5C-5350-41E5-A60D-684870FCBA6E}">
      <dgm:prSet/>
      <dgm:spPr/>
      <dgm:t>
        <a:bodyPr/>
        <a:lstStyle/>
        <a:p>
          <a:pPr algn="ctr"/>
          <a:endParaRPr lang="uk-UA" sz="3200" b="1">
            <a:latin typeface="Century Gothic" pitchFamily="34" charset="0"/>
          </a:endParaRPr>
        </a:p>
      </dgm:t>
    </dgm:pt>
    <dgm:pt modelId="{EFBA1F47-DC48-4C70-8528-5D5B4FB0931F}">
      <dgm:prSet custT="1"/>
      <dgm:spPr/>
      <dgm:t>
        <a:bodyPr anchor="ctr"/>
        <a:lstStyle/>
        <a:p>
          <a:pPr algn="ctr"/>
          <a:r>
            <a:rPr lang="uk-UA" sz="1800" b="1" dirty="0" smtClean="0">
              <a:latin typeface="Century Gothic" pitchFamily="34" charset="0"/>
            </a:rPr>
            <a:t>Розвиток туризму</a:t>
          </a:r>
          <a:endParaRPr lang="uk-UA" sz="1800" b="1" dirty="0">
            <a:latin typeface="Century Gothic" pitchFamily="34" charset="0"/>
          </a:endParaRPr>
        </a:p>
      </dgm:t>
    </dgm:pt>
    <dgm:pt modelId="{33930C8D-7E00-4124-9C04-8D62EBB0ED79}" type="parTrans" cxnId="{2878AB2A-23B5-40FF-8D0E-A47D30DD0EEB}">
      <dgm:prSet/>
      <dgm:spPr/>
      <dgm:t>
        <a:bodyPr/>
        <a:lstStyle/>
        <a:p>
          <a:pPr algn="ctr"/>
          <a:endParaRPr lang="uk-UA" sz="3200" b="1">
            <a:latin typeface="Century Gothic" pitchFamily="34" charset="0"/>
          </a:endParaRPr>
        </a:p>
      </dgm:t>
    </dgm:pt>
    <dgm:pt modelId="{10B58296-56D4-4706-A42A-9E784904A18E}" type="sibTrans" cxnId="{2878AB2A-23B5-40FF-8D0E-A47D30DD0EEB}">
      <dgm:prSet/>
      <dgm:spPr/>
      <dgm:t>
        <a:bodyPr/>
        <a:lstStyle/>
        <a:p>
          <a:pPr algn="ctr"/>
          <a:endParaRPr lang="uk-UA" sz="3200" b="1">
            <a:latin typeface="Century Gothic" pitchFamily="34" charset="0"/>
          </a:endParaRPr>
        </a:p>
      </dgm:t>
    </dgm:pt>
    <dgm:pt modelId="{405DFA8C-AB31-4E90-922A-34409DEC2325}">
      <dgm:prSet custT="1"/>
      <dgm:spPr/>
      <dgm:t>
        <a:bodyPr anchor="ctr"/>
        <a:lstStyle/>
        <a:p>
          <a:pPr algn="ctr"/>
          <a:r>
            <a:rPr lang="uk-UA" sz="1800" b="1" dirty="0" smtClean="0">
              <a:latin typeface="Century Gothic" pitchFamily="34" charset="0"/>
            </a:rPr>
            <a:t>Загальноукраїнська солідарність</a:t>
          </a:r>
          <a:r>
            <a:rPr lang="ru-RU" sz="1800" b="1" dirty="0" smtClean="0">
              <a:latin typeface="Century Gothic" pitchFamily="34" charset="0"/>
            </a:rPr>
            <a:t>              </a:t>
          </a:r>
          <a:endParaRPr lang="uk-UA" sz="1800" b="1" dirty="0">
            <a:latin typeface="Century Gothic" pitchFamily="34" charset="0"/>
          </a:endParaRPr>
        </a:p>
      </dgm:t>
    </dgm:pt>
    <dgm:pt modelId="{BFAE139B-CD25-4B87-8A3D-B44E607F38D0}" type="parTrans" cxnId="{26CAA397-F58C-4C97-A3D6-B7F6DEC7D678}">
      <dgm:prSet/>
      <dgm:spPr/>
      <dgm:t>
        <a:bodyPr/>
        <a:lstStyle/>
        <a:p>
          <a:pPr algn="ctr"/>
          <a:endParaRPr lang="uk-UA" sz="3200" b="1">
            <a:latin typeface="Century Gothic" pitchFamily="34" charset="0"/>
          </a:endParaRPr>
        </a:p>
      </dgm:t>
    </dgm:pt>
    <dgm:pt modelId="{F85CA844-0000-4545-BD21-215F6C568D11}" type="sibTrans" cxnId="{26CAA397-F58C-4C97-A3D6-B7F6DEC7D678}">
      <dgm:prSet/>
      <dgm:spPr/>
      <dgm:t>
        <a:bodyPr/>
        <a:lstStyle/>
        <a:p>
          <a:pPr algn="ctr"/>
          <a:endParaRPr lang="uk-UA" sz="3200" b="1">
            <a:latin typeface="Century Gothic" pitchFamily="34" charset="0"/>
          </a:endParaRPr>
        </a:p>
      </dgm:t>
    </dgm:pt>
    <dgm:pt modelId="{99EA0C6F-A945-4616-BAFD-463EC156D747}" type="pres">
      <dgm:prSet presAssocID="{B952ADA0-D307-461C-93E0-1E75FEB27934}" presName="Name0" presStyleCnt="0">
        <dgm:presLayoutVars>
          <dgm:chMax/>
          <dgm:chPref/>
          <dgm:dir/>
          <dgm:animLvl val="lvl"/>
          <dgm:resizeHandles val="exact"/>
        </dgm:presLayoutVars>
      </dgm:prSet>
      <dgm:spPr/>
      <dgm:t>
        <a:bodyPr/>
        <a:lstStyle/>
        <a:p>
          <a:endParaRPr lang="uk-UA"/>
        </a:p>
      </dgm:t>
    </dgm:pt>
    <dgm:pt modelId="{A29F7FCD-8FFB-4DC1-B55A-EB0A95CC94FE}" type="pres">
      <dgm:prSet presAssocID="{218FFFD6-E134-4FD6-8DC9-BDF885343FC2}" presName="composite" presStyleCnt="0"/>
      <dgm:spPr/>
    </dgm:pt>
    <dgm:pt modelId="{A55B158F-CF69-4D5E-8D7D-DD0A1B3D3B37}" type="pres">
      <dgm:prSet presAssocID="{218FFFD6-E134-4FD6-8DC9-BDF885343FC2}" presName="Image" presStyleLbl="alignNode1" presStyleIdx="0" presStyleCnt="5"/>
      <dgm:spPr>
        <a:blipFill rotWithShape="1">
          <a:blip xmlns:r="http://schemas.openxmlformats.org/officeDocument/2006/relationships" r:embed="rId1"/>
          <a:stretch>
            <a:fillRect/>
          </a:stretch>
        </a:blipFill>
      </dgm:spPr>
    </dgm:pt>
    <dgm:pt modelId="{98EC90CC-351C-4E86-BA6D-06D9E8A54F23}" type="pres">
      <dgm:prSet presAssocID="{218FFFD6-E134-4FD6-8DC9-BDF885343FC2}" presName="Accent" presStyleLbl="parChTrans1D1" presStyleIdx="0" presStyleCnt="5"/>
      <dgm:spPr/>
    </dgm:pt>
    <dgm:pt modelId="{37F08975-697C-4849-A70C-6923E385F4D6}" type="pres">
      <dgm:prSet presAssocID="{218FFFD6-E134-4FD6-8DC9-BDF885343FC2}" presName="Parent" presStyleLbl="revTx" presStyleIdx="0" presStyleCnt="5">
        <dgm:presLayoutVars>
          <dgm:chMax val="0"/>
          <dgm:chPref val="0"/>
          <dgm:bulletEnabled val="1"/>
        </dgm:presLayoutVars>
      </dgm:prSet>
      <dgm:spPr/>
      <dgm:t>
        <a:bodyPr/>
        <a:lstStyle/>
        <a:p>
          <a:endParaRPr lang="uk-UA"/>
        </a:p>
      </dgm:t>
    </dgm:pt>
    <dgm:pt modelId="{2F6229B9-57E8-4848-B496-8F833D7A63F6}" type="pres">
      <dgm:prSet presAssocID="{18F6BD39-A198-49F0-A6A9-57D1E8DFCC15}" presName="sibTrans" presStyleCnt="0"/>
      <dgm:spPr/>
    </dgm:pt>
    <dgm:pt modelId="{DA390375-DEAC-47C0-BBE1-C5E2035FAA78}" type="pres">
      <dgm:prSet presAssocID="{871BEFCB-CD7B-4F89-8F0B-F674AF4C2E97}" presName="composite" presStyleCnt="0"/>
      <dgm:spPr/>
    </dgm:pt>
    <dgm:pt modelId="{FD667D44-FE6E-4F3C-A424-EA2F812AEEEB}" type="pres">
      <dgm:prSet presAssocID="{871BEFCB-CD7B-4F89-8F0B-F674AF4C2E97}" presName="Image" presStyleLbl="alignNode1" presStyleIdx="1" presStyleCnt="5" custLinFactNeighborY="-20895"/>
      <dgm:spPr>
        <a:blipFill rotWithShape="1">
          <a:blip xmlns:r="http://schemas.openxmlformats.org/officeDocument/2006/relationships" r:embed="rId2"/>
          <a:stretch>
            <a:fillRect/>
          </a:stretch>
        </a:blipFill>
      </dgm:spPr>
    </dgm:pt>
    <dgm:pt modelId="{349F9566-907E-47B7-AFBE-B612C299D794}" type="pres">
      <dgm:prSet presAssocID="{871BEFCB-CD7B-4F89-8F0B-F674AF4C2E97}" presName="Accent" presStyleLbl="parChTrans1D1" presStyleIdx="1" presStyleCnt="5"/>
      <dgm:spPr/>
    </dgm:pt>
    <dgm:pt modelId="{7E7D6175-EAD8-43A6-BD8D-FB208C7AC4B7}" type="pres">
      <dgm:prSet presAssocID="{871BEFCB-CD7B-4F89-8F0B-F674AF4C2E97}" presName="Parent" presStyleLbl="revTx" presStyleIdx="1" presStyleCnt="5">
        <dgm:presLayoutVars>
          <dgm:chMax val="0"/>
          <dgm:chPref val="0"/>
          <dgm:bulletEnabled val="1"/>
        </dgm:presLayoutVars>
      </dgm:prSet>
      <dgm:spPr/>
      <dgm:t>
        <a:bodyPr/>
        <a:lstStyle/>
        <a:p>
          <a:endParaRPr lang="uk-UA"/>
        </a:p>
      </dgm:t>
    </dgm:pt>
    <dgm:pt modelId="{FF70C090-FB20-4388-A803-4DF5075D36D1}" type="pres">
      <dgm:prSet presAssocID="{2FEE9D6C-A25E-481A-85C5-C378E65AC985}" presName="sibTrans" presStyleCnt="0"/>
      <dgm:spPr/>
    </dgm:pt>
    <dgm:pt modelId="{5ACAC38F-95FD-41C9-B3F4-83A44484BEBE}" type="pres">
      <dgm:prSet presAssocID="{1BBB1BF2-85EB-472C-96E6-B0E0FD6B7990}" presName="composite" presStyleCnt="0"/>
      <dgm:spPr/>
    </dgm:pt>
    <dgm:pt modelId="{EE46E3F5-BF67-43CD-81E6-504F22145F6B}" type="pres">
      <dgm:prSet presAssocID="{1BBB1BF2-85EB-472C-96E6-B0E0FD6B7990}" presName="Image" presStyleLbl="alignNode1" presStyleIdx="2" presStyleCnt="5" custScaleX="101103" custScaleY="101961" custLinFactNeighborX="2106" custLinFactNeighborY="5707"/>
      <dgm:spPr>
        <a:blipFill rotWithShape="1">
          <a:blip xmlns:r="http://schemas.openxmlformats.org/officeDocument/2006/relationships" r:embed="rId3"/>
          <a:stretch>
            <a:fillRect/>
          </a:stretch>
        </a:blipFill>
      </dgm:spPr>
    </dgm:pt>
    <dgm:pt modelId="{F1147BA8-FBF6-4746-8D0D-A07D4CA2AFF8}" type="pres">
      <dgm:prSet presAssocID="{1BBB1BF2-85EB-472C-96E6-B0E0FD6B7990}" presName="Accent" presStyleLbl="parChTrans1D1" presStyleIdx="2" presStyleCnt="5"/>
      <dgm:spPr/>
    </dgm:pt>
    <dgm:pt modelId="{6B1C10A9-FA6F-4018-9C2C-F147B255088A}" type="pres">
      <dgm:prSet presAssocID="{1BBB1BF2-85EB-472C-96E6-B0E0FD6B7990}" presName="Parent" presStyleLbl="revTx" presStyleIdx="2" presStyleCnt="5">
        <dgm:presLayoutVars>
          <dgm:chMax val="0"/>
          <dgm:chPref val="0"/>
          <dgm:bulletEnabled val="1"/>
        </dgm:presLayoutVars>
      </dgm:prSet>
      <dgm:spPr/>
      <dgm:t>
        <a:bodyPr/>
        <a:lstStyle/>
        <a:p>
          <a:endParaRPr lang="uk-UA"/>
        </a:p>
      </dgm:t>
    </dgm:pt>
    <dgm:pt modelId="{A3BFADD4-8068-470F-B302-2FB1AAAB2392}" type="pres">
      <dgm:prSet presAssocID="{987539EB-5D22-4EFF-82AC-3C5A7C25C50F}" presName="sibTrans" presStyleCnt="0"/>
      <dgm:spPr/>
    </dgm:pt>
    <dgm:pt modelId="{C65F9E19-C7E3-46BA-87D1-FF0D32C81ED7}" type="pres">
      <dgm:prSet presAssocID="{EFBA1F47-DC48-4C70-8528-5D5B4FB0931F}" presName="composite" presStyleCnt="0"/>
      <dgm:spPr/>
    </dgm:pt>
    <dgm:pt modelId="{7520C0C6-8C1E-435C-B3C9-0833D7A85723}" type="pres">
      <dgm:prSet presAssocID="{EFBA1F47-DC48-4C70-8528-5D5B4FB0931F}" presName="Image" presStyleLbl="alignNode1" presStyleIdx="3" presStyleCnt="5" custLinFactNeighborY="-20895"/>
      <dgm:spPr>
        <a:blipFill rotWithShape="1">
          <a:blip xmlns:r="http://schemas.openxmlformats.org/officeDocument/2006/relationships" r:embed="rId4"/>
          <a:stretch>
            <a:fillRect/>
          </a:stretch>
        </a:blipFill>
      </dgm:spPr>
    </dgm:pt>
    <dgm:pt modelId="{F9270445-C6E4-4438-BFBF-269213E40D04}" type="pres">
      <dgm:prSet presAssocID="{EFBA1F47-DC48-4C70-8528-5D5B4FB0931F}" presName="Accent" presStyleLbl="parChTrans1D1" presStyleIdx="3" presStyleCnt="5"/>
      <dgm:spPr/>
    </dgm:pt>
    <dgm:pt modelId="{1DC4D873-8CD2-4444-A10E-BD610531D5DC}" type="pres">
      <dgm:prSet presAssocID="{EFBA1F47-DC48-4C70-8528-5D5B4FB0931F}" presName="Parent" presStyleLbl="revTx" presStyleIdx="3" presStyleCnt="5">
        <dgm:presLayoutVars>
          <dgm:chMax val="0"/>
          <dgm:chPref val="0"/>
          <dgm:bulletEnabled val="1"/>
        </dgm:presLayoutVars>
      </dgm:prSet>
      <dgm:spPr/>
      <dgm:t>
        <a:bodyPr/>
        <a:lstStyle/>
        <a:p>
          <a:endParaRPr lang="uk-UA"/>
        </a:p>
      </dgm:t>
    </dgm:pt>
    <dgm:pt modelId="{2D06F1A0-1B9D-4B6C-A741-521EFF585DC0}" type="pres">
      <dgm:prSet presAssocID="{10B58296-56D4-4706-A42A-9E784904A18E}" presName="sibTrans" presStyleCnt="0"/>
      <dgm:spPr/>
    </dgm:pt>
    <dgm:pt modelId="{26626841-ACC3-4649-9545-BDAA8E60BBA5}" type="pres">
      <dgm:prSet presAssocID="{405DFA8C-AB31-4E90-922A-34409DEC2325}" presName="composite" presStyleCnt="0"/>
      <dgm:spPr/>
    </dgm:pt>
    <dgm:pt modelId="{F587A034-1DBF-49F5-BB2A-B5B810A9942C}" type="pres">
      <dgm:prSet presAssocID="{405DFA8C-AB31-4E90-922A-34409DEC2325}" presName="Image" presStyleLbl="alignNode1" presStyleIdx="4" presStyleCnt="5"/>
      <dgm:spPr>
        <a:blipFill rotWithShape="1">
          <a:blip xmlns:r="http://schemas.openxmlformats.org/officeDocument/2006/relationships" r:embed="rId5"/>
          <a:stretch>
            <a:fillRect/>
          </a:stretch>
        </a:blipFill>
      </dgm:spPr>
    </dgm:pt>
    <dgm:pt modelId="{93F8773F-CEAA-4BF0-930A-FCC2B7711F68}" type="pres">
      <dgm:prSet presAssocID="{405DFA8C-AB31-4E90-922A-34409DEC2325}" presName="Accent" presStyleLbl="parChTrans1D1" presStyleIdx="4" presStyleCnt="5"/>
      <dgm:spPr/>
    </dgm:pt>
    <dgm:pt modelId="{C19043AA-5E4E-48BB-AAA2-3838A0BA2EB1}" type="pres">
      <dgm:prSet presAssocID="{405DFA8C-AB31-4E90-922A-34409DEC2325}" presName="Parent" presStyleLbl="revTx" presStyleIdx="4" presStyleCnt="5">
        <dgm:presLayoutVars>
          <dgm:chMax val="0"/>
          <dgm:chPref val="0"/>
          <dgm:bulletEnabled val="1"/>
        </dgm:presLayoutVars>
      </dgm:prSet>
      <dgm:spPr/>
      <dgm:t>
        <a:bodyPr/>
        <a:lstStyle/>
        <a:p>
          <a:endParaRPr lang="uk-UA"/>
        </a:p>
      </dgm:t>
    </dgm:pt>
  </dgm:ptLst>
  <dgm:cxnLst>
    <dgm:cxn modelId="{5C1668A9-0259-4960-A30F-7ECD9AD7E93B}" type="presOf" srcId="{B952ADA0-D307-461C-93E0-1E75FEB27934}" destId="{99EA0C6F-A945-4616-BAFD-463EC156D747}" srcOrd="0" destOrd="0" presId="urn:microsoft.com/office/officeart/2008/layout/PictureLineup"/>
    <dgm:cxn modelId="{B690F0A7-F529-4B40-9BDE-AC6EC190067B}" type="presOf" srcId="{1BBB1BF2-85EB-472C-96E6-B0E0FD6B7990}" destId="{6B1C10A9-FA6F-4018-9C2C-F147B255088A}" srcOrd="0" destOrd="0" presId="urn:microsoft.com/office/officeart/2008/layout/PictureLineup"/>
    <dgm:cxn modelId="{2B1BF202-0F18-4E8F-A3F9-47B62640A55C}" srcId="{B952ADA0-D307-461C-93E0-1E75FEB27934}" destId="{218FFFD6-E134-4FD6-8DC9-BDF885343FC2}" srcOrd="0" destOrd="0" parTransId="{2DC8B843-E520-4F21-9155-22A4401CDA6A}" sibTransId="{18F6BD39-A198-49F0-A6A9-57D1E8DFCC15}"/>
    <dgm:cxn modelId="{1900E39B-E2C1-43C3-9B1C-EDAE3A67CCA2}" srcId="{B952ADA0-D307-461C-93E0-1E75FEB27934}" destId="{871BEFCB-CD7B-4F89-8F0B-F674AF4C2E97}" srcOrd="1" destOrd="0" parTransId="{0A29DE81-DAB5-4B2C-B7B4-48F373BBB342}" sibTransId="{2FEE9D6C-A25E-481A-85C5-C378E65AC985}"/>
    <dgm:cxn modelId="{1F8DBEFD-BCC6-4369-AB6C-38F65C04BC03}" type="presOf" srcId="{EFBA1F47-DC48-4C70-8528-5D5B4FB0931F}" destId="{1DC4D873-8CD2-4444-A10E-BD610531D5DC}" srcOrd="0" destOrd="0" presId="urn:microsoft.com/office/officeart/2008/layout/PictureLineup"/>
    <dgm:cxn modelId="{B45B4755-45EB-4DEC-B178-5F79E3F6DE44}" type="presOf" srcId="{218FFFD6-E134-4FD6-8DC9-BDF885343FC2}" destId="{37F08975-697C-4849-A70C-6923E385F4D6}" srcOrd="0" destOrd="0" presId="urn:microsoft.com/office/officeart/2008/layout/PictureLineup"/>
    <dgm:cxn modelId="{26CAA397-F58C-4C97-A3D6-B7F6DEC7D678}" srcId="{B952ADA0-D307-461C-93E0-1E75FEB27934}" destId="{405DFA8C-AB31-4E90-922A-34409DEC2325}" srcOrd="4" destOrd="0" parTransId="{BFAE139B-CD25-4B87-8A3D-B44E607F38D0}" sibTransId="{F85CA844-0000-4545-BD21-215F6C568D11}"/>
    <dgm:cxn modelId="{2878AB2A-23B5-40FF-8D0E-A47D30DD0EEB}" srcId="{B952ADA0-D307-461C-93E0-1E75FEB27934}" destId="{EFBA1F47-DC48-4C70-8528-5D5B4FB0931F}" srcOrd="3" destOrd="0" parTransId="{33930C8D-7E00-4124-9C04-8D62EBB0ED79}" sibTransId="{10B58296-56D4-4706-A42A-9E784904A18E}"/>
    <dgm:cxn modelId="{93CE1A5C-5350-41E5-A60D-684870FCBA6E}" srcId="{B952ADA0-D307-461C-93E0-1E75FEB27934}" destId="{1BBB1BF2-85EB-472C-96E6-B0E0FD6B7990}" srcOrd="2" destOrd="0" parTransId="{DEDA2E86-8183-4B51-AE57-56A25C877BEC}" sibTransId="{987539EB-5D22-4EFF-82AC-3C5A7C25C50F}"/>
    <dgm:cxn modelId="{66D05B1B-06EF-49B1-8A3D-502BA23FBB8D}" type="presOf" srcId="{405DFA8C-AB31-4E90-922A-34409DEC2325}" destId="{C19043AA-5E4E-48BB-AAA2-3838A0BA2EB1}" srcOrd="0" destOrd="0" presId="urn:microsoft.com/office/officeart/2008/layout/PictureLineup"/>
    <dgm:cxn modelId="{15E0E1BF-B154-4CFE-871E-DEDD26862561}" type="presOf" srcId="{871BEFCB-CD7B-4F89-8F0B-F674AF4C2E97}" destId="{7E7D6175-EAD8-43A6-BD8D-FB208C7AC4B7}" srcOrd="0" destOrd="0" presId="urn:microsoft.com/office/officeart/2008/layout/PictureLineup"/>
    <dgm:cxn modelId="{83486782-432C-4E99-96FC-55E379AFE68B}" type="presParOf" srcId="{99EA0C6F-A945-4616-BAFD-463EC156D747}" destId="{A29F7FCD-8FFB-4DC1-B55A-EB0A95CC94FE}" srcOrd="0" destOrd="0" presId="urn:microsoft.com/office/officeart/2008/layout/PictureLineup"/>
    <dgm:cxn modelId="{E338038A-01F7-429B-A8B4-D15D3CB7C70D}" type="presParOf" srcId="{A29F7FCD-8FFB-4DC1-B55A-EB0A95CC94FE}" destId="{A55B158F-CF69-4D5E-8D7D-DD0A1B3D3B37}" srcOrd="0" destOrd="0" presId="urn:microsoft.com/office/officeart/2008/layout/PictureLineup"/>
    <dgm:cxn modelId="{3515F90D-E00C-4ABD-9872-628DFBABC828}" type="presParOf" srcId="{A29F7FCD-8FFB-4DC1-B55A-EB0A95CC94FE}" destId="{98EC90CC-351C-4E86-BA6D-06D9E8A54F23}" srcOrd="1" destOrd="0" presId="urn:microsoft.com/office/officeart/2008/layout/PictureLineup"/>
    <dgm:cxn modelId="{0E6919B4-47F1-4FB7-9E86-FAD09C1D15DF}" type="presParOf" srcId="{A29F7FCD-8FFB-4DC1-B55A-EB0A95CC94FE}" destId="{37F08975-697C-4849-A70C-6923E385F4D6}" srcOrd="2" destOrd="0" presId="urn:microsoft.com/office/officeart/2008/layout/PictureLineup"/>
    <dgm:cxn modelId="{FFFC2198-FB38-4C19-AA5F-3B320760ED90}" type="presParOf" srcId="{99EA0C6F-A945-4616-BAFD-463EC156D747}" destId="{2F6229B9-57E8-4848-B496-8F833D7A63F6}" srcOrd="1" destOrd="0" presId="urn:microsoft.com/office/officeart/2008/layout/PictureLineup"/>
    <dgm:cxn modelId="{8166191C-DF05-480A-B67D-C7B1B47BF228}" type="presParOf" srcId="{99EA0C6F-A945-4616-BAFD-463EC156D747}" destId="{DA390375-DEAC-47C0-BBE1-C5E2035FAA78}" srcOrd="2" destOrd="0" presId="urn:microsoft.com/office/officeart/2008/layout/PictureLineup"/>
    <dgm:cxn modelId="{16DD7587-15DB-496C-8A36-CCA05EA59182}" type="presParOf" srcId="{DA390375-DEAC-47C0-BBE1-C5E2035FAA78}" destId="{FD667D44-FE6E-4F3C-A424-EA2F812AEEEB}" srcOrd="0" destOrd="0" presId="urn:microsoft.com/office/officeart/2008/layout/PictureLineup"/>
    <dgm:cxn modelId="{D158B9B3-4793-4B90-8ACD-4CFF6690B92B}" type="presParOf" srcId="{DA390375-DEAC-47C0-BBE1-C5E2035FAA78}" destId="{349F9566-907E-47B7-AFBE-B612C299D794}" srcOrd="1" destOrd="0" presId="urn:microsoft.com/office/officeart/2008/layout/PictureLineup"/>
    <dgm:cxn modelId="{C47162E9-3C24-4739-8962-0C3ACF539435}" type="presParOf" srcId="{DA390375-DEAC-47C0-BBE1-C5E2035FAA78}" destId="{7E7D6175-EAD8-43A6-BD8D-FB208C7AC4B7}" srcOrd="2" destOrd="0" presId="urn:microsoft.com/office/officeart/2008/layout/PictureLineup"/>
    <dgm:cxn modelId="{062C817D-F41C-445A-B231-850FC8665E04}" type="presParOf" srcId="{99EA0C6F-A945-4616-BAFD-463EC156D747}" destId="{FF70C090-FB20-4388-A803-4DF5075D36D1}" srcOrd="3" destOrd="0" presId="urn:microsoft.com/office/officeart/2008/layout/PictureLineup"/>
    <dgm:cxn modelId="{048D13D4-F028-4104-AD36-3E1A84EFFFD0}" type="presParOf" srcId="{99EA0C6F-A945-4616-BAFD-463EC156D747}" destId="{5ACAC38F-95FD-41C9-B3F4-83A44484BEBE}" srcOrd="4" destOrd="0" presId="urn:microsoft.com/office/officeart/2008/layout/PictureLineup"/>
    <dgm:cxn modelId="{7608675C-10CB-4878-BAE7-D52A3FC70EAA}" type="presParOf" srcId="{5ACAC38F-95FD-41C9-B3F4-83A44484BEBE}" destId="{EE46E3F5-BF67-43CD-81E6-504F22145F6B}" srcOrd="0" destOrd="0" presId="urn:microsoft.com/office/officeart/2008/layout/PictureLineup"/>
    <dgm:cxn modelId="{8D06C535-271F-4BEB-9833-4494B8F54919}" type="presParOf" srcId="{5ACAC38F-95FD-41C9-B3F4-83A44484BEBE}" destId="{F1147BA8-FBF6-4746-8D0D-A07D4CA2AFF8}" srcOrd="1" destOrd="0" presId="urn:microsoft.com/office/officeart/2008/layout/PictureLineup"/>
    <dgm:cxn modelId="{77CD9536-542E-4C75-9396-022C1FE893E4}" type="presParOf" srcId="{5ACAC38F-95FD-41C9-B3F4-83A44484BEBE}" destId="{6B1C10A9-FA6F-4018-9C2C-F147B255088A}" srcOrd="2" destOrd="0" presId="urn:microsoft.com/office/officeart/2008/layout/PictureLineup"/>
    <dgm:cxn modelId="{46374912-DC10-4308-B3C3-C6ABD21A45CA}" type="presParOf" srcId="{99EA0C6F-A945-4616-BAFD-463EC156D747}" destId="{A3BFADD4-8068-470F-B302-2FB1AAAB2392}" srcOrd="5" destOrd="0" presId="urn:microsoft.com/office/officeart/2008/layout/PictureLineup"/>
    <dgm:cxn modelId="{0EDE740F-5437-4DDA-9256-D6972CDB1F09}" type="presParOf" srcId="{99EA0C6F-A945-4616-BAFD-463EC156D747}" destId="{C65F9E19-C7E3-46BA-87D1-FF0D32C81ED7}" srcOrd="6" destOrd="0" presId="urn:microsoft.com/office/officeart/2008/layout/PictureLineup"/>
    <dgm:cxn modelId="{9F05E7E3-18DB-4FA4-B8BE-819ABDE8E972}" type="presParOf" srcId="{C65F9E19-C7E3-46BA-87D1-FF0D32C81ED7}" destId="{7520C0C6-8C1E-435C-B3C9-0833D7A85723}" srcOrd="0" destOrd="0" presId="urn:microsoft.com/office/officeart/2008/layout/PictureLineup"/>
    <dgm:cxn modelId="{B20E96F1-BCDC-46E7-BBF7-72E37BF391C5}" type="presParOf" srcId="{C65F9E19-C7E3-46BA-87D1-FF0D32C81ED7}" destId="{F9270445-C6E4-4438-BFBF-269213E40D04}" srcOrd="1" destOrd="0" presId="urn:microsoft.com/office/officeart/2008/layout/PictureLineup"/>
    <dgm:cxn modelId="{F0FBDE25-BA15-4D4D-9386-263DFCEAA78E}" type="presParOf" srcId="{C65F9E19-C7E3-46BA-87D1-FF0D32C81ED7}" destId="{1DC4D873-8CD2-4444-A10E-BD610531D5DC}" srcOrd="2" destOrd="0" presId="urn:microsoft.com/office/officeart/2008/layout/PictureLineup"/>
    <dgm:cxn modelId="{4D3BA4DF-00F2-4A62-A873-6DFF492B9A30}" type="presParOf" srcId="{99EA0C6F-A945-4616-BAFD-463EC156D747}" destId="{2D06F1A0-1B9D-4B6C-A741-521EFF585DC0}" srcOrd="7" destOrd="0" presId="urn:microsoft.com/office/officeart/2008/layout/PictureLineup"/>
    <dgm:cxn modelId="{2CC74DC2-2FB1-4652-B595-772A09BEBF78}" type="presParOf" srcId="{99EA0C6F-A945-4616-BAFD-463EC156D747}" destId="{26626841-ACC3-4649-9545-BDAA8E60BBA5}" srcOrd="8" destOrd="0" presId="urn:microsoft.com/office/officeart/2008/layout/PictureLineup"/>
    <dgm:cxn modelId="{EB6B4011-4F6C-4D75-9F56-CC39E4DFC8FD}" type="presParOf" srcId="{26626841-ACC3-4649-9545-BDAA8E60BBA5}" destId="{F587A034-1DBF-49F5-BB2A-B5B810A9942C}" srcOrd="0" destOrd="0" presId="urn:microsoft.com/office/officeart/2008/layout/PictureLineup"/>
    <dgm:cxn modelId="{6531B55B-6190-4963-A3B7-52FAD7BB96E7}" type="presParOf" srcId="{26626841-ACC3-4649-9545-BDAA8E60BBA5}" destId="{93F8773F-CEAA-4BF0-930A-FCC2B7711F68}" srcOrd="1" destOrd="0" presId="urn:microsoft.com/office/officeart/2008/layout/PictureLineup"/>
    <dgm:cxn modelId="{75D2D48D-AA65-48D1-9B0A-E56438E80020}" type="presParOf" srcId="{26626841-ACC3-4649-9545-BDAA8E60BBA5}" destId="{C19043AA-5E4E-48BB-AAA2-3838A0BA2EB1}"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B158F-CF69-4D5E-8D7D-DD0A1B3D3B37}">
      <dsp:nvSpPr>
        <dsp:cNvPr id="0" name=""/>
        <dsp:cNvSpPr/>
      </dsp:nvSpPr>
      <dsp:spPr>
        <a:xfrm>
          <a:off x="3512" y="858751"/>
          <a:ext cx="1697532" cy="1697532"/>
        </a:xfrm>
        <a:prstGeom prst="rect">
          <a:avLst/>
        </a:prstGeom>
        <a:blipFill rotWithShape="1">
          <a:blip xmlns:r="http://schemas.openxmlformats.org/officeDocument/2006/relationships" r:embed="rId1"/>
          <a:stretch>
            <a:fillRect/>
          </a:stretch>
        </a:blip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8EC90CC-351C-4E86-BA6D-06D9E8A54F23}">
      <dsp:nvSpPr>
        <dsp:cNvPr id="0" name=""/>
        <dsp:cNvSpPr/>
      </dsp:nvSpPr>
      <dsp:spPr>
        <a:xfrm>
          <a:off x="3512" y="858751"/>
          <a:ext cx="169" cy="3395064"/>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7F08975-697C-4849-A70C-6923E385F4D6}">
      <dsp:nvSpPr>
        <dsp:cNvPr id="0" name=""/>
        <dsp:cNvSpPr/>
      </dsp:nvSpPr>
      <dsp:spPr>
        <a:xfrm>
          <a:off x="3512" y="2556284"/>
          <a:ext cx="1697532" cy="169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Інноваційна економіка та інвестиції</a:t>
          </a:r>
          <a:endParaRPr lang="uk-UA" sz="1800" b="1" kern="1200" dirty="0">
            <a:latin typeface="Century Gothic" pitchFamily="34" charset="0"/>
          </a:endParaRPr>
        </a:p>
      </dsp:txBody>
      <dsp:txXfrm>
        <a:off x="3512" y="2556284"/>
        <a:ext cx="1697532" cy="1697532"/>
      </dsp:txXfrm>
    </dsp:sp>
    <dsp:sp modelId="{FD667D44-FE6E-4F3C-A424-EA2F812AEEEB}">
      <dsp:nvSpPr>
        <dsp:cNvPr id="0" name=""/>
        <dsp:cNvSpPr/>
      </dsp:nvSpPr>
      <dsp:spPr>
        <a:xfrm>
          <a:off x="1701609" y="504052"/>
          <a:ext cx="1697532" cy="1697532"/>
        </a:xfrm>
        <a:prstGeom prst="rect">
          <a:avLst/>
        </a:prstGeom>
        <a:blipFill rotWithShape="1">
          <a:blip xmlns:r="http://schemas.openxmlformats.org/officeDocument/2006/relationships" r:embed="rId2"/>
          <a:stretch>
            <a:fillRect/>
          </a:stretch>
        </a:blipFill>
        <a:ln w="9525" cap="flat" cmpd="sng" algn="ctr">
          <a:solidFill>
            <a:schemeClr val="accent4">
              <a:hueOff val="304509"/>
              <a:satOff val="-5268"/>
              <a:lumOff val="-112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49F9566-907E-47B7-AFBE-B612C299D794}">
      <dsp:nvSpPr>
        <dsp:cNvPr id="0" name=""/>
        <dsp:cNvSpPr/>
      </dsp:nvSpPr>
      <dsp:spPr>
        <a:xfrm>
          <a:off x="1701609" y="858751"/>
          <a:ext cx="169" cy="3395064"/>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7D6175-EAD8-43A6-BD8D-FB208C7AC4B7}">
      <dsp:nvSpPr>
        <dsp:cNvPr id="0" name=""/>
        <dsp:cNvSpPr/>
      </dsp:nvSpPr>
      <dsp:spPr>
        <a:xfrm>
          <a:off x="1701609" y="2556284"/>
          <a:ext cx="1697532" cy="169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Сільський розвиток</a:t>
          </a:r>
        </a:p>
      </dsp:txBody>
      <dsp:txXfrm>
        <a:off x="1701609" y="2556284"/>
        <a:ext cx="1697532" cy="1697532"/>
      </dsp:txXfrm>
    </dsp:sp>
    <dsp:sp modelId="{EE46E3F5-BF67-43CD-81E6-504F22145F6B}">
      <dsp:nvSpPr>
        <dsp:cNvPr id="0" name=""/>
        <dsp:cNvSpPr/>
      </dsp:nvSpPr>
      <dsp:spPr>
        <a:xfrm>
          <a:off x="3399705" y="858751"/>
          <a:ext cx="1697532" cy="1697532"/>
        </a:xfrm>
        <a:prstGeom prst="rect">
          <a:avLst/>
        </a:prstGeom>
        <a:blipFill rotWithShape="1">
          <a:blip xmlns:r="http://schemas.openxmlformats.org/officeDocument/2006/relationships" r:embed="rId3"/>
          <a:stretch>
            <a:fillRect/>
          </a:stretch>
        </a:blipFill>
        <a:ln w="9525" cap="flat" cmpd="sng" algn="ctr">
          <a:solidFill>
            <a:schemeClr val="accent4">
              <a:hueOff val="609019"/>
              <a:satOff val="-10536"/>
              <a:lumOff val="-225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1147BA8-FBF6-4746-8D0D-A07D4CA2AFF8}">
      <dsp:nvSpPr>
        <dsp:cNvPr id="0" name=""/>
        <dsp:cNvSpPr/>
      </dsp:nvSpPr>
      <dsp:spPr>
        <a:xfrm>
          <a:off x="3399705" y="858751"/>
          <a:ext cx="169" cy="3395064"/>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1C10A9-FA6F-4018-9C2C-F147B255088A}">
      <dsp:nvSpPr>
        <dsp:cNvPr id="0" name=""/>
        <dsp:cNvSpPr/>
      </dsp:nvSpPr>
      <dsp:spPr>
        <a:xfrm>
          <a:off x="3399705" y="2556284"/>
          <a:ext cx="1697532" cy="169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Розвиток людського потенціалу</a:t>
          </a:r>
          <a:endParaRPr lang="uk-UA" sz="1800" b="1" kern="1200" dirty="0">
            <a:latin typeface="Century Gothic" pitchFamily="34" charset="0"/>
          </a:endParaRPr>
        </a:p>
      </dsp:txBody>
      <dsp:txXfrm>
        <a:off x="3399705" y="2556284"/>
        <a:ext cx="1697532" cy="1697532"/>
      </dsp:txXfrm>
    </dsp:sp>
    <dsp:sp modelId="{7520C0C6-8C1E-435C-B3C9-0833D7A85723}">
      <dsp:nvSpPr>
        <dsp:cNvPr id="0" name=""/>
        <dsp:cNvSpPr/>
      </dsp:nvSpPr>
      <dsp:spPr>
        <a:xfrm>
          <a:off x="5097802" y="504052"/>
          <a:ext cx="1697532" cy="1697532"/>
        </a:xfrm>
        <a:prstGeom prst="rect">
          <a:avLst/>
        </a:prstGeom>
        <a:blipFill rotWithShape="1">
          <a:blip xmlns:r="http://schemas.openxmlformats.org/officeDocument/2006/relationships" r:embed="rId4"/>
          <a:stretch>
            <a:fillRect/>
          </a:stretch>
        </a:blipFill>
        <a:ln w="9525" cap="flat" cmpd="sng" algn="ctr">
          <a:solidFill>
            <a:schemeClr val="accent4">
              <a:hueOff val="913528"/>
              <a:satOff val="-15804"/>
              <a:lumOff val="-338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9270445-C6E4-4438-BFBF-269213E40D04}">
      <dsp:nvSpPr>
        <dsp:cNvPr id="0" name=""/>
        <dsp:cNvSpPr/>
      </dsp:nvSpPr>
      <dsp:spPr>
        <a:xfrm>
          <a:off x="5097802" y="858751"/>
          <a:ext cx="169" cy="3395064"/>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C4D873-8CD2-4444-A10E-BD610531D5DC}">
      <dsp:nvSpPr>
        <dsp:cNvPr id="0" name=""/>
        <dsp:cNvSpPr/>
      </dsp:nvSpPr>
      <dsp:spPr>
        <a:xfrm>
          <a:off x="5097802" y="2556284"/>
          <a:ext cx="1697532" cy="169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Розвиток туризму</a:t>
          </a:r>
          <a:endParaRPr lang="uk-UA" sz="1800" b="1" kern="1200" dirty="0">
            <a:latin typeface="Century Gothic" pitchFamily="34" charset="0"/>
          </a:endParaRPr>
        </a:p>
      </dsp:txBody>
      <dsp:txXfrm>
        <a:off x="5097802" y="2556284"/>
        <a:ext cx="1697532" cy="1697532"/>
      </dsp:txXfrm>
    </dsp:sp>
    <dsp:sp modelId="{F587A034-1DBF-49F5-BB2A-B5B810A9942C}">
      <dsp:nvSpPr>
        <dsp:cNvPr id="0" name=""/>
        <dsp:cNvSpPr/>
      </dsp:nvSpPr>
      <dsp:spPr>
        <a:xfrm>
          <a:off x="6795899" y="858751"/>
          <a:ext cx="1697532" cy="1697532"/>
        </a:xfrm>
        <a:prstGeom prst="rect">
          <a:avLst/>
        </a:prstGeom>
        <a:blipFill rotWithShape="1">
          <a:blip xmlns:r="http://schemas.openxmlformats.org/officeDocument/2006/relationships" r:embed="rId5"/>
          <a:stretch>
            <a:fillRect/>
          </a:stretch>
        </a:blipFill>
        <a:ln w="9525" cap="flat" cmpd="sng" algn="ctr">
          <a:solidFill>
            <a:schemeClr val="accent4">
              <a:hueOff val="1218038"/>
              <a:satOff val="-21072"/>
              <a:lumOff val="-451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3F8773F-CEAA-4BF0-930A-FCC2B7711F68}">
      <dsp:nvSpPr>
        <dsp:cNvPr id="0" name=""/>
        <dsp:cNvSpPr/>
      </dsp:nvSpPr>
      <dsp:spPr>
        <a:xfrm>
          <a:off x="6795899" y="858751"/>
          <a:ext cx="169" cy="3395064"/>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19043AA-5E4E-48BB-AAA2-3838A0BA2EB1}">
      <dsp:nvSpPr>
        <dsp:cNvPr id="0" name=""/>
        <dsp:cNvSpPr/>
      </dsp:nvSpPr>
      <dsp:spPr>
        <a:xfrm>
          <a:off x="6795899" y="2556284"/>
          <a:ext cx="1697532" cy="169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Загальноукраїнська солідарність</a:t>
          </a:r>
          <a:r>
            <a:rPr lang="ru-RU" sz="1800" b="1" kern="1200" dirty="0" smtClean="0">
              <a:latin typeface="Century Gothic" pitchFamily="34" charset="0"/>
            </a:rPr>
            <a:t>              </a:t>
          </a:r>
          <a:endParaRPr lang="uk-UA" sz="1800" b="1" kern="1200" dirty="0">
            <a:latin typeface="Century Gothic" pitchFamily="34" charset="0"/>
          </a:endParaRPr>
        </a:p>
      </dsp:txBody>
      <dsp:txXfrm>
        <a:off x="6795899" y="2556284"/>
        <a:ext cx="1697532" cy="1697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B158F-CF69-4D5E-8D7D-DD0A1B3D3B37}">
      <dsp:nvSpPr>
        <dsp:cNvPr id="0" name=""/>
        <dsp:cNvSpPr/>
      </dsp:nvSpPr>
      <dsp:spPr>
        <a:xfrm>
          <a:off x="304" y="414889"/>
          <a:ext cx="1709346" cy="1709346"/>
        </a:xfrm>
        <a:prstGeom prst="rect">
          <a:avLst/>
        </a:prstGeom>
        <a:blipFill rotWithShape="1">
          <a:blip xmlns:r="http://schemas.openxmlformats.org/officeDocument/2006/relationships" r:embed="rId1"/>
          <a:stretch>
            <a:fillRect/>
          </a:stretch>
        </a:blip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8EC90CC-351C-4E86-BA6D-06D9E8A54F23}">
      <dsp:nvSpPr>
        <dsp:cNvPr id="0" name=""/>
        <dsp:cNvSpPr/>
      </dsp:nvSpPr>
      <dsp:spPr>
        <a:xfrm>
          <a:off x="304" y="414889"/>
          <a:ext cx="170" cy="3418692"/>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7F08975-697C-4849-A70C-6923E385F4D6}">
      <dsp:nvSpPr>
        <dsp:cNvPr id="0" name=""/>
        <dsp:cNvSpPr/>
      </dsp:nvSpPr>
      <dsp:spPr>
        <a:xfrm>
          <a:off x="304" y="2124236"/>
          <a:ext cx="1709346" cy="170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Інноваційна економіка та інвестиції</a:t>
          </a:r>
          <a:endParaRPr lang="uk-UA" sz="1800" b="1" kern="1200" dirty="0">
            <a:latin typeface="Century Gothic" pitchFamily="34" charset="0"/>
          </a:endParaRPr>
        </a:p>
      </dsp:txBody>
      <dsp:txXfrm>
        <a:off x="304" y="2124236"/>
        <a:ext cx="1709346" cy="1709346"/>
      </dsp:txXfrm>
    </dsp:sp>
    <dsp:sp modelId="{FD667D44-FE6E-4F3C-A424-EA2F812AEEEB}">
      <dsp:nvSpPr>
        <dsp:cNvPr id="0" name=""/>
        <dsp:cNvSpPr/>
      </dsp:nvSpPr>
      <dsp:spPr>
        <a:xfrm>
          <a:off x="1710340" y="57721"/>
          <a:ext cx="1709346" cy="1709346"/>
        </a:xfrm>
        <a:prstGeom prst="rect">
          <a:avLst/>
        </a:prstGeom>
        <a:blipFill rotWithShape="1">
          <a:blip xmlns:r="http://schemas.openxmlformats.org/officeDocument/2006/relationships" r:embed="rId2"/>
          <a:stretch>
            <a:fillRect/>
          </a:stretch>
        </a:blipFill>
        <a:ln w="9525" cap="flat" cmpd="sng" algn="ctr">
          <a:solidFill>
            <a:schemeClr val="accent4">
              <a:hueOff val="304509"/>
              <a:satOff val="-5268"/>
              <a:lumOff val="-112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49F9566-907E-47B7-AFBE-B612C299D794}">
      <dsp:nvSpPr>
        <dsp:cNvPr id="0" name=""/>
        <dsp:cNvSpPr/>
      </dsp:nvSpPr>
      <dsp:spPr>
        <a:xfrm>
          <a:off x="1710340" y="414889"/>
          <a:ext cx="170" cy="3418692"/>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7D6175-EAD8-43A6-BD8D-FB208C7AC4B7}">
      <dsp:nvSpPr>
        <dsp:cNvPr id="0" name=""/>
        <dsp:cNvSpPr/>
      </dsp:nvSpPr>
      <dsp:spPr>
        <a:xfrm>
          <a:off x="1710340" y="2124236"/>
          <a:ext cx="1709346" cy="170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Сільський розвиток</a:t>
          </a:r>
        </a:p>
      </dsp:txBody>
      <dsp:txXfrm>
        <a:off x="1710340" y="2124236"/>
        <a:ext cx="1709346" cy="1709346"/>
      </dsp:txXfrm>
    </dsp:sp>
    <dsp:sp modelId="{EE46E3F5-BF67-43CD-81E6-504F22145F6B}">
      <dsp:nvSpPr>
        <dsp:cNvPr id="0" name=""/>
        <dsp:cNvSpPr/>
      </dsp:nvSpPr>
      <dsp:spPr>
        <a:xfrm>
          <a:off x="3456374" y="504062"/>
          <a:ext cx="1728200" cy="1742866"/>
        </a:xfrm>
        <a:prstGeom prst="rect">
          <a:avLst/>
        </a:prstGeom>
        <a:blipFill rotWithShape="1">
          <a:blip xmlns:r="http://schemas.openxmlformats.org/officeDocument/2006/relationships" r:embed="rId3"/>
          <a:stretch>
            <a:fillRect/>
          </a:stretch>
        </a:blipFill>
        <a:ln w="9525" cap="flat" cmpd="sng" algn="ctr">
          <a:solidFill>
            <a:schemeClr val="accent4">
              <a:hueOff val="609019"/>
              <a:satOff val="-10536"/>
              <a:lumOff val="-225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1147BA8-FBF6-4746-8D0D-A07D4CA2AFF8}">
      <dsp:nvSpPr>
        <dsp:cNvPr id="0" name=""/>
        <dsp:cNvSpPr/>
      </dsp:nvSpPr>
      <dsp:spPr>
        <a:xfrm>
          <a:off x="3429802" y="423269"/>
          <a:ext cx="170" cy="3418692"/>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1C10A9-FA6F-4018-9C2C-F147B255088A}">
      <dsp:nvSpPr>
        <dsp:cNvPr id="0" name=""/>
        <dsp:cNvSpPr/>
      </dsp:nvSpPr>
      <dsp:spPr>
        <a:xfrm>
          <a:off x="3429802" y="2132616"/>
          <a:ext cx="1709346" cy="170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Розвиток людського потенціалу</a:t>
          </a:r>
          <a:endParaRPr lang="uk-UA" sz="1800" b="1" kern="1200" dirty="0">
            <a:latin typeface="Century Gothic" pitchFamily="34" charset="0"/>
          </a:endParaRPr>
        </a:p>
      </dsp:txBody>
      <dsp:txXfrm>
        <a:off x="3429802" y="2132616"/>
        <a:ext cx="1709346" cy="1709346"/>
      </dsp:txXfrm>
    </dsp:sp>
    <dsp:sp modelId="{7520C0C6-8C1E-435C-B3C9-0833D7A85723}">
      <dsp:nvSpPr>
        <dsp:cNvPr id="0" name=""/>
        <dsp:cNvSpPr/>
      </dsp:nvSpPr>
      <dsp:spPr>
        <a:xfrm>
          <a:off x="5149265" y="57721"/>
          <a:ext cx="1709346" cy="1709346"/>
        </a:xfrm>
        <a:prstGeom prst="rect">
          <a:avLst/>
        </a:prstGeom>
        <a:blipFill rotWithShape="1">
          <a:blip xmlns:r="http://schemas.openxmlformats.org/officeDocument/2006/relationships" r:embed="rId4"/>
          <a:stretch>
            <a:fillRect/>
          </a:stretch>
        </a:blipFill>
        <a:ln w="9525" cap="flat" cmpd="sng" algn="ctr">
          <a:solidFill>
            <a:schemeClr val="accent4">
              <a:hueOff val="913528"/>
              <a:satOff val="-15804"/>
              <a:lumOff val="-338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9270445-C6E4-4438-BFBF-269213E40D04}">
      <dsp:nvSpPr>
        <dsp:cNvPr id="0" name=""/>
        <dsp:cNvSpPr/>
      </dsp:nvSpPr>
      <dsp:spPr>
        <a:xfrm>
          <a:off x="5149265" y="414889"/>
          <a:ext cx="170" cy="3418692"/>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C4D873-8CD2-4444-A10E-BD610531D5DC}">
      <dsp:nvSpPr>
        <dsp:cNvPr id="0" name=""/>
        <dsp:cNvSpPr/>
      </dsp:nvSpPr>
      <dsp:spPr>
        <a:xfrm>
          <a:off x="5149265" y="2124236"/>
          <a:ext cx="1709346" cy="170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Розвиток туризму</a:t>
          </a:r>
          <a:endParaRPr lang="uk-UA" sz="1800" b="1" kern="1200" dirty="0">
            <a:latin typeface="Century Gothic" pitchFamily="34" charset="0"/>
          </a:endParaRPr>
        </a:p>
      </dsp:txBody>
      <dsp:txXfrm>
        <a:off x="5149265" y="2124236"/>
        <a:ext cx="1709346" cy="1709346"/>
      </dsp:txXfrm>
    </dsp:sp>
    <dsp:sp modelId="{F587A034-1DBF-49F5-BB2A-B5B810A9942C}">
      <dsp:nvSpPr>
        <dsp:cNvPr id="0" name=""/>
        <dsp:cNvSpPr/>
      </dsp:nvSpPr>
      <dsp:spPr>
        <a:xfrm>
          <a:off x="6859301" y="414889"/>
          <a:ext cx="1709346" cy="1709346"/>
        </a:xfrm>
        <a:prstGeom prst="rect">
          <a:avLst/>
        </a:prstGeom>
        <a:blipFill rotWithShape="1">
          <a:blip xmlns:r="http://schemas.openxmlformats.org/officeDocument/2006/relationships" r:embed="rId5"/>
          <a:stretch>
            <a:fillRect/>
          </a:stretch>
        </a:blipFill>
        <a:ln w="9525" cap="flat" cmpd="sng" algn="ctr">
          <a:solidFill>
            <a:schemeClr val="accent4">
              <a:hueOff val="1218038"/>
              <a:satOff val="-21072"/>
              <a:lumOff val="-451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3F8773F-CEAA-4BF0-930A-FCC2B7711F68}">
      <dsp:nvSpPr>
        <dsp:cNvPr id="0" name=""/>
        <dsp:cNvSpPr/>
      </dsp:nvSpPr>
      <dsp:spPr>
        <a:xfrm>
          <a:off x="6859301" y="414889"/>
          <a:ext cx="170" cy="3418692"/>
        </a:xfrm>
        <a:prstGeom prst="line">
          <a:avLst/>
        </a:pr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19043AA-5E4E-48BB-AAA2-3838A0BA2EB1}">
      <dsp:nvSpPr>
        <dsp:cNvPr id="0" name=""/>
        <dsp:cNvSpPr/>
      </dsp:nvSpPr>
      <dsp:spPr>
        <a:xfrm>
          <a:off x="6859301" y="2124236"/>
          <a:ext cx="1709346" cy="170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b="1" kern="1200" dirty="0" smtClean="0">
              <a:latin typeface="Century Gothic" pitchFamily="34" charset="0"/>
            </a:rPr>
            <a:t>Загальноукраїнська солідарність</a:t>
          </a:r>
          <a:r>
            <a:rPr lang="ru-RU" sz="1800" b="1" kern="1200" dirty="0" smtClean="0">
              <a:latin typeface="Century Gothic" pitchFamily="34" charset="0"/>
            </a:rPr>
            <a:t>              </a:t>
          </a:r>
          <a:endParaRPr lang="uk-UA" sz="1800" b="1" kern="1200" dirty="0">
            <a:latin typeface="Century Gothic" pitchFamily="34" charset="0"/>
          </a:endParaRPr>
        </a:p>
      </dsp:txBody>
      <dsp:txXfrm>
        <a:off x="6859301" y="2124236"/>
        <a:ext cx="1709346" cy="1709346"/>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36AF9128-7B11-49FA-9581-02C2DCD5B8B8}" type="datetimeFigureOut">
              <a:rPr lang="uk-UA" smtClean="0"/>
              <a:t>19.02.2018</a:t>
            </a:fld>
            <a:endParaRPr lang="uk-UA"/>
          </a:p>
        </p:txBody>
      </p:sp>
      <p:sp>
        <p:nvSpPr>
          <p:cNvPr id="4" name="Місце для нижнього колонтитула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uk-UA"/>
          </a:p>
        </p:txBody>
      </p:sp>
      <p:sp>
        <p:nvSpPr>
          <p:cNvPr id="5" name="Місце для номера слайда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D4805BA6-C3FF-47E2-BCE3-F07151CF8DE6}" type="slidenum">
              <a:rPr lang="uk-UA" smtClean="0"/>
              <a:t>‹№›</a:t>
            </a:fld>
            <a:endParaRPr lang="uk-UA"/>
          </a:p>
        </p:txBody>
      </p:sp>
    </p:spTree>
    <p:extLst>
      <p:ext uri="{BB962C8B-B14F-4D97-AF65-F5344CB8AC3E}">
        <p14:creationId xmlns:p14="http://schemas.microsoft.com/office/powerpoint/2010/main" val="324006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CF631F84-A28C-40AE-B1DE-599D42AD7015}" type="datetimeFigureOut">
              <a:rPr lang="uk-UA" smtClean="0"/>
              <a:t>19.02.2018</a:t>
            </a:fld>
            <a:endParaRPr lang="uk-UA"/>
          </a:p>
        </p:txBody>
      </p:sp>
      <p:sp>
        <p:nvSpPr>
          <p:cNvPr id="4" name="Місце для зображення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нижнього колонтитула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400D661F-03D4-4C43-8D0B-BEAD5AAE64AC}" type="slidenum">
              <a:rPr lang="uk-UA" smtClean="0"/>
              <a:t>‹№›</a:t>
            </a:fld>
            <a:endParaRPr lang="uk-UA"/>
          </a:p>
        </p:txBody>
      </p:sp>
    </p:spTree>
    <p:extLst>
      <p:ext uri="{BB962C8B-B14F-4D97-AF65-F5344CB8AC3E}">
        <p14:creationId xmlns:p14="http://schemas.microsoft.com/office/powerpoint/2010/main" val="254889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E0D74F-0BD3-46DB-8020-10BEBE641EAA}" type="slidenum">
              <a:rPr lang="uk-UA" altLang="uk-UA" smtClean="0"/>
              <a:pPr>
                <a:spcBef>
                  <a:spcPct val="0"/>
                </a:spcBef>
              </a:pPr>
              <a:t>2</a:t>
            </a:fld>
            <a:endParaRPr lang="uk-UA" altLang="uk-UA"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altLang="uk-UA" smtClean="0">
              <a:latin typeface="Arial" panose="020B0604020202020204" pitchFamily="34" charset="0"/>
            </a:endParaRPr>
          </a:p>
        </p:txBody>
      </p:sp>
    </p:spTree>
    <p:extLst>
      <p:ext uri="{BB962C8B-B14F-4D97-AF65-F5344CB8AC3E}">
        <p14:creationId xmlns:p14="http://schemas.microsoft.com/office/powerpoint/2010/main" val="141569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E0D74F-0BD3-46DB-8020-10BEBE641EAA}" type="slidenum">
              <a:rPr lang="uk-UA" altLang="uk-UA" smtClean="0"/>
              <a:pPr>
                <a:spcBef>
                  <a:spcPct val="0"/>
                </a:spcBef>
              </a:pPr>
              <a:t>6</a:t>
            </a:fld>
            <a:endParaRPr lang="uk-UA" altLang="uk-UA"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altLang="uk-UA" smtClean="0">
              <a:latin typeface="Arial" panose="020B0604020202020204" pitchFamily="34" charset="0"/>
            </a:endParaRPr>
          </a:p>
        </p:txBody>
      </p:sp>
    </p:spTree>
    <p:extLst>
      <p:ext uri="{BB962C8B-B14F-4D97-AF65-F5344CB8AC3E}">
        <p14:creationId xmlns:p14="http://schemas.microsoft.com/office/powerpoint/2010/main" val="143348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400D661F-03D4-4C43-8D0B-BEAD5AAE64AC}" type="slidenum">
              <a:rPr lang="uk-UA" smtClean="0"/>
              <a:t>26</a:t>
            </a:fld>
            <a:endParaRPr lang="uk-UA"/>
          </a:p>
        </p:txBody>
      </p:sp>
    </p:spTree>
    <p:extLst>
      <p:ext uri="{BB962C8B-B14F-4D97-AF65-F5344CB8AC3E}">
        <p14:creationId xmlns:p14="http://schemas.microsoft.com/office/powerpoint/2010/main" val="71709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400D661F-03D4-4C43-8D0B-BEAD5AAE64AC}" type="slidenum">
              <a:rPr lang="uk-UA" smtClean="0"/>
              <a:t>45</a:t>
            </a:fld>
            <a:endParaRPr lang="uk-UA"/>
          </a:p>
        </p:txBody>
      </p:sp>
    </p:spTree>
    <p:extLst>
      <p:ext uri="{BB962C8B-B14F-4D97-AF65-F5344CB8AC3E}">
        <p14:creationId xmlns:p14="http://schemas.microsoft.com/office/powerpoint/2010/main" val="3282220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400D661F-03D4-4C43-8D0B-BEAD5AAE64AC}" type="slidenum">
              <a:rPr lang="uk-UA" smtClean="0"/>
              <a:t>70</a:t>
            </a:fld>
            <a:endParaRPr lang="uk-UA"/>
          </a:p>
        </p:txBody>
      </p:sp>
    </p:spTree>
    <p:extLst>
      <p:ext uri="{BB962C8B-B14F-4D97-AF65-F5344CB8AC3E}">
        <p14:creationId xmlns:p14="http://schemas.microsoft.com/office/powerpoint/2010/main" val="31725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напис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напис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8013" cy="1141412"/>
          </a:xfrm>
        </p:spPr>
        <p:txBody>
          <a:bodyPr/>
          <a:lstStyle/>
          <a:p>
            <a:r>
              <a:rPr lang="ru-RU" smtClean="0"/>
              <a:t>Образец заголовка</a:t>
            </a:r>
            <a:endParaRPr lang="uk-UA"/>
          </a:p>
        </p:txBody>
      </p:sp>
      <p:sp>
        <p:nvSpPr>
          <p:cNvPr id="3" name="Дата 2"/>
          <p:cNvSpPr>
            <a:spLocks noGrp="1"/>
          </p:cNvSpPr>
          <p:nvPr>
            <p:ph type="dt" idx="10"/>
          </p:nvPr>
        </p:nvSpPr>
        <p:spPr>
          <a:xfrm>
            <a:off x="457200" y="6245225"/>
            <a:ext cx="2132013" cy="474663"/>
          </a:xfrm>
        </p:spPr>
        <p:txBody>
          <a:bodyPr/>
          <a:lstStyle>
            <a:lvl1pPr>
              <a:defRPr/>
            </a:lvl1pPr>
          </a:lstStyle>
          <a:p>
            <a:endParaRPr lang="uk-UA"/>
          </a:p>
        </p:txBody>
      </p:sp>
      <p:sp>
        <p:nvSpPr>
          <p:cNvPr id="4" name="Нижний колонтитул 3"/>
          <p:cNvSpPr>
            <a:spLocks noGrp="1"/>
          </p:cNvSpPr>
          <p:nvPr>
            <p:ph type="ftr" idx="11"/>
          </p:nvPr>
        </p:nvSpPr>
        <p:spPr>
          <a:xfrm>
            <a:off x="3124200" y="6245225"/>
            <a:ext cx="2894013" cy="474663"/>
          </a:xfrm>
        </p:spPr>
        <p:txBody>
          <a:bodyPr/>
          <a:lstStyle>
            <a:lvl1pPr>
              <a:defRPr/>
            </a:lvl1pPr>
          </a:lstStyle>
          <a:p>
            <a:endParaRPr lang="uk-UA"/>
          </a:p>
        </p:txBody>
      </p:sp>
      <p:sp>
        <p:nvSpPr>
          <p:cNvPr id="5" name="Номер слайда 4"/>
          <p:cNvSpPr>
            <a:spLocks noGrp="1"/>
          </p:cNvSpPr>
          <p:nvPr>
            <p:ph type="sldNum" idx="12"/>
          </p:nvPr>
        </p:nvSpPr>
        <p:spPr>
          <a:xfrm>
            <a:off x="6553200" y="6245225"/>
            <a:ext cx="2132013" cy="474663"/>
          </a:xfrm>
        </p:spPr>
        <p:txBody>
          <a:bodyPr/>
          <a:lstStyle>
            <a:lvl1pPr>
              <a:defRPr/>
            </a:lvl1pPr>
          </a:lstStyle>
          <a:p>
            <a:fld id="{0CF55F93-418D-4908-8BF0-FAAF59018D18}" type="slidenum">
              <a:rPr lang="uk-UA"/>
              <a:pPr/>
              <a:t>‹№›</a:t>
            </a:fld>
            <a:endParaRPr lang="uk-UA"/>
          </a:p>
        </p:txBody>
      </p:sp>
      <p:sp>
        <p:nvSpPr>
          <p:cNvPr id="6" name="Прямоугольник 5"/>
          <p:cNvSpPr/>
          <p:nvPr userDrawn="1"/>
        </p:nvSpPr>
        <p:spPr bwMode="auto">
          <a:xfrm>
            <a:off x="8501090" y="6672738"/>
            <a:ext cx="642910" cy="214290"/>
          </a:xfrm>
          <a:prstGeom prst="rect">
            <a:avLst/>
          </a:prstGeom>
          <a:solidFill>
            <a:schemeClr val="tx1">
              <a:lumMod val="85000"/>
              <a:lumOff val="1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itchFamily="16" charset="0"/>
              <a:buNone/>
            </a:pPr>
            <a:endParaRPr lang="en-US" smtClean="0">
              <a:solidFill>
                <a:srgbClr val="FFFFFF"/>
              </a:solidFill>
            </a:endParaRPr>
          </a:p>
        </p:txBody>
      </p:sp>
    </p:spTree>
    <p:extLst>
      <p:ext uri="{BB962C8B-B14F-4D97-AF65-F5344CB8AC3E}">
        <p14:creationId xmlns:p14="http://schemas.microsoft.com/office/powerpoint/2010/main" val="416671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рисунка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0539E885-EEBD-4DA7-8D5F-7113F52ED333}" type="datetimeFigureOut">
              <a:rPr lang="uk-UA" smtClean="0"/>
              <a:pPr/>
              <a:t>19.02.2018</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9DFC877D-2E6D-4845-BDD2-62266A1A1E3A}"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39E885-EEBD-4DA7-8D5F-7113F52ED333}" type="datetimeFigureOut">
              <a:rPr lang="uk-UA" smtClean="0"/>
              <a:pPr/>
              <a:t>19.02.2018</a:t>
            </a:fld>
            <a:endParaRPr lang="uk-UA"/>
          </a:p>
        </p:txBody>
      </p:sp>
      <p:sp>
        <p:nvSpPr>
          <p:cNvPr id="5" name="Місце для нижнього колонтитула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FC877D-2E6D-4845-BDD2-62266A1A1E3A}"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Місце для номера слайда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7799C4-02C5-44EE-8E2C-01A4C1AF2F3F}" type="slidenum">
              <a:rPr lang="uk-UA" altLang="uk-UA" sz="1400" smtClean="0"/>
              <a:pPr>
                <a:spcBef>
                  <a:spcPct val="0"/>
                </a:spcBef>
                <a:buFontTx/>
                <a:buNone/>
              </a:pPr>
              <a:t>1</a:t>
            </a:fld>
            <a:endParaRPr lang="uk-UA" altLang="uk-UA" sz="1400" smtClean="0"/>
          </a:p>
        </p:txBody>
      </p:sp>
      <p:sp>
        <p:nvSpPr>
          <p:cNvPr id="4099" name="Text Box 8"/>
          <p:cNvSpPr txBox="1">
            <a:spLocks noChangeArrowheads="1"/>
          </p:cNvSpPr>
          <p:nvPr/>
        </p:nvSpPr>
        <p:spPr bwMode="auto">
          <a:xfrm>
            <a:off x="1896894" y="5781772"/>
            <a:ext cx="53276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uk-UA" altLang="uk-UA" sz="2800" b="1" dirty="0" smtClean="0">
                <a:effectLst>
                  <a:outerShdw blurRad="38100" dist="38100" dir="2700000" algn="tl">
                    <a:srgbClr val="000000">
                      <a:alpha val="43137"/>
                    </a:srgbClr>
                  </a:outerShdw>
                </a:effectLst>
                <a:latin typeface="PF Square Sans Pro" panose="02000506040000020004" pitchFamily="2" charset="0"/>
              </a:rPr>
              <a:t>Львів, 2018</a:t>
            </a:r>
          </a:p>
        </p:txBody>
      </p:sp>
      <p:sp>
        <p:nvSpPr>
          <p:cNvPr id="4100" name="Rectangle 11"/>
          <p:cNvSpPr>
            <a:spLocks noChangeArrowheads="1"/>
          </p:cNvSpPr>
          <p:nvPr/>
        </p:nvSpPr>
        <p:spPr bwMode="auto">
          <a:xfrm>
            <a:off x="414963" y="1095185"/>
            <a:ext cx="8291512" cy="278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724" tIns="38862" rIns="77724" bIns="3886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uk-UA" sz="3600" dirty="0" smtClean="0">
                <a:solidFill>
                  <a:schemeClr val="tx2"/>
                </a:solidFill>
                <a:latin typeface="Times New Roman" panose="02020603050405020304" pitchFamily="18" charset="0"/>
              </a:rPr>
              <a:t>    </a:t>
            </a:r>
            <a:r>
              <a:rPr lang="uk-UA" altLang="uk-UA" sz="4400" b="1" dirty="0" smtClean="0">
                <a:solidFill>
                  <a:srgbClr val="002060"/>
                </a:solidFill>
                <a:effectLst>
                  <a:outerShdw blurRad="38100" dist="38100" dir="2700000" algn="tl">
                    <a:srgbClr val="000000">
                      <a:alpha val="43137"/>
                    </a:srgbClr>
                  </a:outerShdw>
                </a:effectLst>
                <a:latin typeface="PF Square Sans Pro" panose="02000506040000020004" pitchFamily="2" charset="0"/>
              </a:rPr>
              <a:t>КУРС</a:t>
            </a:r>
          </a:p>
          <a:p>
            <a:pPr algn="ctr" eaLnBrk="1" hangingPunct="1">
              <a:spcBef>
                <a:spcPct val="0"/>
              </a:spcBef>
              <a:buFontTx/>
              <a:buNone/>
              <a:defRPr/>
            </a:pPr>
            <a:r>
              <a:rPr lang="ru-RU" altLang="uk-UA" sz="4400" b="1" dirty="0" smtClean="0">
                <a:solidFill>
                  <a:srgbClr val="002060"/>
                </a:solidFill>
                <a:effectLst>
                  <a:outerShdw blurRad="38100" dist="38100" dir="2700000" algn="tl">
                    <a:srgbClr val="000000">
                      <a:alpha val="43137"/>
                    </a:srgbClr>
                  </a:outerShdw>
                </a:effectLst>
                <a:latin typeface="PF Square Sans Pro" panose="02000506040000020004" pitchFamily="2" charset="0"/>
              </a:rPr>
              <a:t>«</a:t>
            </a:r>
            <a:r>
              <a:rPr lang="ru-RU" altLang="uk-UA" sz="4400" b="1" dirty="0" err="1" smtClean="0">
                <a:solidFill>
                  <a:srgbClr val="002060"/>
                </a:solidFill>
                <a:effectLst>
                  <a:outerShdw blurRad="38100" dist="38100" dir="2700000" algn="tl">
                    <a:srgbClr val="000000">
                      <a:alpha val="43137"/>
                    </a:srgbClr>
                  </a:outerShdw>
                </a:effectLst>
                <a:latin typeface="PF Square Sans Pro" panose="02000506040000020004" pitchFamily="2" charset="0"/>
              </a:rPr>
              <a:t>Підготовка</a:t>
            </a:r>
            <a:r>
              <a:rPr lang="ru-RU" altLang="uk-UA" sz="4400" b="1" dirty="0" smtClean="0">
                <a:solidFill>
                  <a:srgbClr val="002060"/>
                </a:solidFill>
                <a:effectLst>
                  <a:outerShdw blurRad="38100" dist="38100" dir="2700000" algn="tl">
                    <a:srgbClr val="000000">
                      <a:alpha val="43137"/>
                    </a:srgbClr>
                  </a:outerShdw>
                </a:effectLst>
                <a:latin typeface="PF Square Sans Pro" panose="02000506040000020004" pitchFamily="2" charset="0"/>
              </a:rPr>
              <a:t> </a:t>
            </a:r>
            <a:r>
              <a:rPr lang="ru-RU" altLang="uk-UA" sz="4400" b="1" dirty="0" err="1" smtClean="0">
                <a:solidFill>
                  <a:srgbClr val="002060"/>
                </a:solidFill>
                <a:effectLst>
                  <a:outerShdw blurRad="38100" dist="38100" dir="2700000" algn="tl">
                    <a:srgbClr val="000000">
                      <a:alpha val="43137"/>
                    </a:srgbClr>
                  </a:outerShdw>
                </a:effectLst>
                <a:latin typeface="PF Square Sans Pro" panose="02000506040000020004" pitchFamily="2" charset="0"/>
              </a:rPr>
              <a:t>проектів</a:t>
            </a:r>
            <a:r>
              <a:rPr lang="ru-RU" altLang="uk-UA" sz="4400" b="1" dirty="0" smtClean="0">
                <a:solidFill>
                  <a:srgbClr val="002060"/>
                </a:solidFill>
                <a:effectLst>
                  <a:outerShdw blurRad="38100" dist="38100" dir="2700000" algn="tl">
                    <a:srgbClr val="000000">
                      <a:alpha val="43137"/>
                    </a:srgbClr>
                  </a:outerShdw>
                </a:effectLst>
                <a:latin typeface="PF Square Sans Pro" panose="02000506040000020004" pitchFamily="2" charset="0"/>
              </a:rPr>
              <a:t> </a:t>
            </a:r>
          </a:p>
          <a:p>
            <a:pPr algn="ctr" eaLnBrk="1" hangingPunct="1">
              <a:spcBef>
                <a:spcPct val="0"/>
              </a:spcBef>
              <a:buFontTx/>
              <a:buNone/>
              <a:defRPr/>
            </a:pPr>
            <a:r>
              <a:rPr lang="ru-RU" altLang="uk-UA" sz="4400" b="1" dirty="0" smtClean="0">
                <a:solidFill>
                  <a:srgbClr val="002060"/>
                </a:solidFill>
                <a:effectLst>
                  <a:outerShdw blurRad="38100" dist="38100" dir="2700000" algn="tl">
                    <a:srgbClr val="000000">
                      <a:alpha val="43137"/>
                    </a:srgbClr>
                  </a:outerShdw>
                </a:effectLst>
                <a:latin typeface="PF Square Sans Pro" panose="02000506040000020004" pitchFamily="2" charset="0"/>
              </a:rPr>
              <a:t>до </a:t>
            </a:r>
            <a:r>
              <a:rPr lang="ru-RU" altLang="uk-UA" sz="4400" b="1" dirty="0" err="1" smtClean="0">
                <a:solidFill>
                  <a:srgbClr val="002060"/>
                </a:solidFill>
                <a:effectLst>
                  <a:outerShdw blurRad="38100" dist="38100" dir="2700000" algn="tl">
                    <a:srgbClr val="000000">
                      <a:alpha val="43137"/>
                    </a:srgbClr>
                  </a:outerShdw>
                </a:effectLst>
                <a:latin typeface="PF Square Sans Pro" panose="02000506040000020004" pitchFamily="2" charset="0"/>
              </a:rPr>
              <a:t>програм</a:t>
            </a:r>
            <a:r>
              <a:rPr lang="ru-RU" altLang="uk-UA" sz="4400" b="1" dirty="0" smtClean="0">
                <a:solidFill>
                  <a:srgbClr val="002060"/>
                </a:solidFill>
                <a:effectLst>
                  <a:outerShdw blurRad="38100" dist="38100" dir="2700000" algn="tl">
                    <a:srgbClr val="000000">
                      <a:alpha val="43137"/>
                    </a:srgbClr>
                  </a:outerShdw>
                </a:effectLst>
                <a:latin typeface="PF Square Sans Pro" panose="02000506040000020004" pitchFamily="2" charset="0"/>
              </a:rPr>
              <a:t> </a:t>
            </a:r>
            <a:r>
              <a:rPr lang="ru-RU" altLang="uk-UA" sz="4400" b="1" dirty="0" err="1" smtClean="0">
                <a:solidFill>
                  <a:srgbClr val="002060"/>
                </a:solidFill>
                <a:effectLst>
                  <a:outerShdw blurRad="38100" dist="38100" dir="2700000" algn="tl">
                    <a:srgbClr val="000000">
                      <a:alpha val="43137"/>
                    </a:srgbClr>
                  </a:outerShdw>
                </a:effectLst>
                <a:latin typeface="PF Square Sans Pro" panose="02000506040000020004" pitchFamily="2" charset="0"/>
              </a:rPr>
              <a:t>міжнародної</a:t>
            </a:r>
            <a:r>
              <a:rPr lang="ru-RU" altLang="uk-UA" sz="4400" b="1" dirty="0" smtClean="0">
                <a:solidFill>
                  <a:srgbClr val="002060"/>
                </a:solidFill>
                <a:effectLst>
                  <a:outerShdw blurRad="38100" dist="38100" dir="2700000" algn="tl">
                    <a:srgbClr val="000000">
                      <a:alpha val="43137"/>
                    </a:srgbClr>
                  </a:outerShdw>
                </a:effectLst>
                <a:latin typeface="PF Square Sans Pro" panose="02000506040000020004" pitchFamily="2" charset="0"/>
              </a:rPr>
              <a:t> </a:t>
            </a:r>
            <a:r>
              <a:rPr lang="ru-RU" altLang="uk-UA" sz="4400" b="1" dirty="0" err="1" smtClean="0">
                <a:solidFill>
                  <a:srgbClr val="002060"/>
                </a:solidFill>
                <a:effectLst>
                  <a:outerShdw blurRad="38100" dist="38100" dir="2700000" algn="tl">
                    <a:srgbClr val="000000">
                      <a:alpha val="43137"/>
                    </a:srgbClr>
                  </a:outerShdw>
                </a:effectLst>
                <a:latin typeface="PF Square Sans Pro" panose="02000506040000020004" pitchFamily="2" charset="0"/>
              </a:rPr>
              <a:t>технічної</a:t>
            </a:r>
            <a:r>
              <a:rPr lang="ru-RU" altLang="uk-UA" sz="4400" b="1" dirty="0" smtClean="0">
                <a:solidFill>
                  <a:srgbClr val="002060"/>
                </a:solidFill>
                <a:effectLst>
                  <a:outerShdw blurRad="38100" dist="38100" dir="2700000" algn="tl">
                    <a:srgbClr val="000000">
                      <a:alpha val="43137"/>
                    </a:srgbClr>
                  </a:outerShdw>
                </a:effectLst>
                <a:latin typeface="PF Square Sans Pro" panose="02000506040000020004" pitchFamily="2" charset="0"/>
              </a:rPr>
              <a:t> </a:t>
            </a:r>
            <a:r>
              <a:rPr lang="ru-RU" altLang="uk-UA" sz="4400" b="1" dirty="0" err="1" smtClean="0">
                <a:solidFill>
                  <a:srgbClr val="002060"/>
                </a:solidFill>
                <a:effectLst>
                  <a:outerShdw blurRad="38100" dist="38100" dir="2700000" algn="tl">
                    <a:srgbClr val="000000">
                      <a:alpha val="43137"/>
                    </a:srgbClr>
                  </a:outerShdw>
                </a:effectLst>
                <a:latin typeface="PF Square Sans Pro" panose="02000506040000020004" pitchFamily="2" charset="0"/>
              </a:rPr>
              <a:t>допомоги</a:t>
            </a:r>
            <a:r>
              <a:rPr lang="ru-RU" altLang="uk-UA" sz="4400" b="1" dirty="0" smtClean="0">
                <a:solidFill>
                  <a:srgbClr val="002060"/>
                </a:solidFill>
                <a:effectLst>
                  <a:outerShdw blurRad="38100" dist="38100" dir="2700000" algn="tl">
                    <a:srgbClr val="000000">
                      <a:alpha val="43137"/>
                    </a:srgbClr>
                  </a:outerShdw>
                </a:effectLst>
                <a:latin typeface="PF Square Sans Pro" panose="02000506040000020004" pitchFamily="2" charset="0"/>
              </a:rPr>
              <a:t>»</a:t>
            </a:r>
          </a:p>
        </p:txBody>
      </p:sp>
      <p:pic>
        <p:nvPicPr>
          <p:cNvPr id="7" name="Picture 2" descr="\\Appdt\install\Лода\GERB\HERB_2.png"/>
          <p:cNvPicPr>
            <a:picLocks noChangeAspect="1" noChangeArrowheads="1"/>
          </p:cNvPicPr>
          <p:nvPr/>
        </p:nvPicPr>
        <p:blipFill>
          <a:blip r:embed="rId2" cstate="print"/>
          <a:srcRect/>
          <a:stretch>
            <a:fillRect/>
          </a:stretch>
        </p:blipFill>
        <p:spPr bwMode="auto">
          <a:xfrm>
            <a:off x="251520" y="150230"/>
            <a:ext cx="949201" cy="1118530"/>
          </a:xfrm>
          <a:prstGeom prst="rect">
            <a:avLst/>
          </a:prstGeom>
          <a:noFill/>
        </p:spPr>
      </p:pic>
      <p:pic>
        <p:nvPicPr>
          <p:cNvPr id="8" name="Picture 6" descr="edlogo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150230"/>
            <a:ext cx="931271" cy="90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4204674" y="4136570"/>
            <a:ext cx="4697051" cy="1323439"/>
          </a:xfrm>
          <a:prstGeom prst="rect">
            <a:avLst/>
          </a:prstGeom>
          <a:solidFill>
            <a:srgbClr val="002060"/>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ru-RU" altLang="uk-UA" sz="2000" b="1" dirty="0">
                <a:solidFill>
                  <a:schemeClr val="bg1"/>
                </a:solidFill>
                <a:latin typeface="PF Square Sans Pro" panose="02000506040000020004" pitchFamily="2" charset="0"/>
              </a:rPr>
              <a:t>Департамент </a:t>
            </a:r>
            <a:r>
              <a:rPr lang="ru-RU" altLang="uk-UA" sz="2000" b="1" dirty="0" err="1">
                <a:solidFill>
                  <a:schemeClr val="bg1"/>
                </a:solidFill>
                <a:latin typeface="PF Square Sans Pro" panose="02000506040000020004" pitchFamily="2" charset="0"/>
              </a:rPr>
              <a:t>міжнародної</a:t>
            </a:r>
            <a:r>
              <a:rPr lang="ru-RU" altLang="uk-UA" sz="2000" b="1" dirty="0">
                <a:solidFill>
                  <a:schemeClr val="bg1"/>
                </a:solidFill>
                <a:latin typeface="PF Square Sans Pro" panose="02000506040000020004" pitchFamily="2" charset="0"/>
              </a:rPr>
              <a:t> </a:t>
            </a:r>
            <a:r>
              <a:rPr lang="ru-RU" altLang="uk-UA" sz="2000" b="1" dirty="0" err="1">
                <a:solidFill>
                  <a:schemeClr val="bg1"/>
                </a:solidFill>
                <a:latin typeface="PF Square Sans Pro" panose="02000506040000020004" pitchFamily="2" charset="0"/>
              </a:rPr>
              <a:t>технічної</a:t>
            </a:r>
            <a:r>
              <a:rPr lang="ru-RU" altLang="uk-UA" sz="2000" b="1" dirty="0">
                <a:solidFill>
                  <a:schemeClr val="bg1"/>
                </a:solidFill>
                <a:latin typeface="PF Square Sans Pro" panose="02000506040000020004" pitchFamily="2" charset="0"/>
              </a:rPr>
              <a:t> </a:t>
            </a:r>
            <a:r>
              <a:rPr lang="ru-RU" altLang="uk-UA" sz="2000" b="1" dirty="0" err="1">
                <a:solidFill>
                  <a:schemeClr val="bg1"/>
                </a:solidFill>
                <a:latin typeface="PF Square Sans Pro" panose="02000506040000020004" pitchFamily="2" charset="0"/>
              </a:rPr>
              <a:t>допомоги</a:t>
            </a:r>
            <a:r>
              <a:rPr lang="ru-RU" altLang="uk-UA" sz="2000" b="1" dirty="0">
                <a:solidFill>
                  <a:schemeClr val="bg1"/>
                </a:solidFill>
                <a:latin typeface="PF Square Sans Pro" panose="02000506040000020004" pitchFamily="2" charset="0"/>
              </a:rPr>
              <a:t> та </a:t>
            </a:r>
            <a:r>
              <a:rPr lang="ru-RU" altLang="uk-UA" sz="2000" b="1" dirty="0" err="1">
                <a:solidFill>
                  <a:schemeClr val="bg1"/>
                </a:solidFill>
                <a:latin typeface="PF Square Sans Pro" panose="02000506040000020004" pitchFamily="2" charset="0"/>
              </a:rPr>
              <a:t>міжнародного</a:t>
            </a:r>
            <a:r>
              <a:rPr lang="ru-RU" altLang="uk-UA" sz="2000" b="1" dirty="0">
                <a:solidFill>
                  <a:schemeClr val="bg1"/>
                </a:solidFill>
                <a:latin typeface="PF Square Sans Pro" panose="02000506040000020004" pitchFamily="2" charset="0"/>
              </a:rPr>
              <a:t> </a:t>
            </a:r>
            <a:r>
              <a:rPr lang="ru-RU" altLang="uk-UA" sz="2000" b="1" dirty="0" err="1" smtClean="0">
                <a:solidFill>
                  <a:schemeClr val="bg1"/>
                </a:solidFill>
                <a:latin typeface="PF Square Sans Pro" panose="02000506040000020004" pitchFamily="2" charset="0"/>
              </a:rPr>
              <a:t>співробітництва</a:t>
            </a:r>
            <a:r>
              <a:rPr lang="ru-RU" altLang="uk-UA" sz="2000" b="1" dirty="0" smtClean="0">
                <a:solidFill>
                  <a:schemeClr val="bg1"/>
                </a:solidFill>
                <a:latin typeface="PF Square Sans Pro" panose="02000506040000020004" pitchFamily="2" charset="0"/>
              </a:rPr>
              <a:t> </a:t>
            </a:r>
            <a:r>
              <a:rPr lang="uk-UA" altLang="uk-UA" sz="2000" b="1" dirty="0" smtClean="0">
                <a:solidFill>
                  <a:schemeClr val="bg1"/>
                </a:solidFill>
                <a:latin typeface="PF Square Sans Pro" panose="02000506040000020004" pitchFamily="2" charset="0"/>
              </a:rPr>
              <a:t>Львівської ОДА</a:t>
            </a:r>
          </a:p>
          <a:p>
            <a:pPr>
              <a:spcBef>
                <a:spcPct val="0"/>
              </a:spcBef>
              <a:buNone/>
              <a:defRPr/>
            </a:pPr>
            <a:r>
              <a:rPr lang="uk-UA" altLang="uk-UA" sz="2000" b="1" dirty="0" smtClean="0">
                <a:solidFill>
                  <a:schemeClr val="bg1"/>
                </a:solidFill>
                <a:latin typeface="PF Square Sans Pro" panose="02000506040000020004" pitchFamily="2" charset="0"/>
              </a:rPr>
              <a:t>ГО «Європейський діалог»</a:t>
            </a:r>
          </a:p>
        </p:txBody>
      </p:sp>
    </p:spTree>
    <p:extLst>
      <p:ext uri="{BB962C8B-B14F-4D97-AF65-F5344CB8AC3E}">
        <p14:creationId xmlns:p14="http://schemas.microsoft.com/office/powerpoint/2010/main" val="2283687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0" y="5620770"/>
            <a:ext cx="9144000" cy="273844"/>
          </a:xfrm>
        </p:spPr>
        <p:txBody>
          <a:bodyPr/>
          <a:lstStyle/>
          <a:p>
            <a:pPr algn="ctr"/>
            <a:fld id="{B0640EC0-AC03-43EB-84E9-437CA3AFED62}" type="slidenum">
              <a:rPr lang="ru-RU" sz="1600">
                <a:solidFill>
                  <a:schemeClr val="bg1"/>
                </a:solidFill>
                <a:latin typeface="Century Gothic" pitchFamily="34" charset="0"/>
              </a:rPr>
              <a:pPr algn="ctr"/>
              <a:t>10</a:t>
            </a:fld>
            <a:endParaRPr lang="ru-RU" sz="1600" dirty="0">
              <a:solidFill>
                <a:schemeClr val="bg1"/>
              </a:solidFill>
              <a:latin typeface="Century Gothic" pitchFamily="34" charset="0"/>
            </a:endParaRPr>
          </a:p>
        </p:txBody>
      </p:sp>
      <p:grpSp>
        <p:nvGrpSpPr>
          <p:cNvPr id="5" name="Группа 4"/>
          <p:cNvGrpSpPr/>
          <p:nvPr/>
        </p:nvGrpSpPr>
        <p:grpSpPr>
          <a:xfrm>
            <a:off x="4431419" y="2044344"/>
            <a:ext cx="4266474" cy="1674186"/>
            <a:chOff x="5137268" y="2938294"/>
            <a:chExt cx="6029093" cy="2510686"/>
          </a:xfrm>
        </p:grpSpPr>
        <p:sp>
          <p:nvSpPr>
            <p:cNvPr id="8" name="Стрілка вправо 1"/>
            <p:cNvSpPr/>
            <p:nvPr/>
          </p:nvSpPr>
          <p:spPr>
            <a:xfrm>
              <a:off x="5137268" y="2938294"/>
              <a:ext cx="3085701" cy="1931348"/>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rgbClr val="FFFFFF"/>
                  </a:solidFill>
                  <a:latin typeface="Century Gothic" panose="020B0502020202020204" pitchFamily="34" charset="0"/>
                  <a:cs typeface="Times New Roman" pitchFamily="18" charset="0"/>
                </a:rPr>
                <a:t>ІНТЕРЕСИ ДОНОРА (ПРІОРИТЕТИ)</a:t>
              </a:r>
              <a:endParaRPr lang="uk-UA" sz="1400" b="1" dirty="0">
                <a:solidFill>
                  <a:srgbClr val="FFFFFF"/>
                </a:solidFill>
                <a:latin typeface="Century Gothic" panose="020B0502020202020204" pitchFamily="34" charset="0"/>
              </a:endParaRPr>
            </a:p>
          </p:txBody>
        </p:sp>
        <p:sp>
          <p:nvSpPr>
            <p:cNvPr id="9" name="Стрілка вліво 2"/>
            <p:cNvSpPr/>
            <p:nvPr/>
          </p:nvSpPr>
          <p:spPr>
            <a:xfrm>
              <a:off x="7824192" y="3497458"/>
              <a:ext cx="3342169" cy="1951522"/>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rgbClr val="FFFFFF"/>
                  </a:solidFill>
                  <a:latin typeface="Century Gothic" panose="020B0502020202020204" pitchFamily="34" charset="0"/>
                  <a:cs typeface="Times New Roman" pitchFamily="18" charset="0"/>
                </a:rPr>
                <a:t>ІНТЕРЕСИ ЗАЯВНИКА</a:t>
              </a:r>
            </a:p>
            <a:p>
              <a:pPr algn="ctr"/>
              <a:r>
                <a:rPr lang="uk-UA" sz="1400" b="1" dirty="0">
                  <a:solidFill>
                    <a:srgbClr val="FFFFFF"/>
                  </a:solidFill>
                  <a:latin typeface="Century Gothic" panose="020B0502020202020204" pitchFamily="34" charset="0"/>
                  <a:cs typeface="Times New Roman" pitchFamily="18" charset="0"/>
                </a:rPr>
                <a:t>(ОСНОВНІ ПРОБЛЕМИ)</a:t>
              </a:r>
            </a:p>
          </p:txBody>
        </p:sp>
      </p:grpSp>
      <p:grpSp>
        <p:nvGrpSpPr>
          <p:cNvPr id="10" name="Группа 13"/>
          <p:cNvGrpSpPr/>
          <p:nvPr/>
        </p:nvGrpSpPr>
        <p:grpSpPr>
          <a:xfrm>
            <a:off x="76170" y="183196"/>
            <a:ext cx="4949804" cy="336726"/>
            <a:chOff x="6309216" y="1628114"/>
            <a:chExt cx="586428" cy="108935"/>
          </a:xfrm>
        </p:grpSpPr>
        <p:sp>
          <p:nvSpPr>
            <p:cNvPr id="11" name="Прямоугольник 10"/>
            <p:cNvSpPr/>
            <p:nvPr/>
          </p:nvSpPr>
          <p:spPr>
            <a:xfrm>
              <a:off x="6309216" y="1628114"/>
              <a:ext cx="458489" cy="105980"/>
            </a:xfrm>
            <a:prstGeom prst="rect">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2" name="TextBox 11"/>
            <p:cNvSpPr txBox="1"/>
            <p:nvPr/>
          </p:nvSpPr>
          <p:spPr>
            <a:xfrm>
              <a:off x="6449427" y="1651751"/>
              <a:ext cx="446217" cy="85298"/>
            </a:xfrm>
            <a:prstGeom prst="rect">
              <a:avLst/>
            </a:prstGeom>
            <a:noFill/>
          </p:spPr>
          <p:txBody>
            <a:bodyPr wrap="square" rtlCol="0">
              <a:spAutoFit/>
            </a:bodyPr>
            <a:lstStyle/>
            <a:p>
              <a:pPr>
                <a:lnSpc>
                  <a:spcPts val="1200"/>
                </a:lnSpc>
              </a:pPr>
              <a:r>
                <a:rPr lang="uk-UA" b="1" dirty="0" smtClean="0">
                  <a:solidFill>
                    <a:schemeClr val="bg1"/>
                  </a:solidFill>
                  <a:latin typeface="Century Gothic" panose="020B0502020202020204" pitchFamily="34" charset="0"/>
                </a:rPr>
                <a:t>ПРОЕКТ</a:t>
              </a:r>
              <a:endParaRPr lang="uk-UA" b="1" dirty="0">
                <a:solidFill>
                  <a:schemeClr val="bg1"/>
                </a:solidFill>
                <a:latin typeface="Century Gothic" panose="020B0502020202020204" pitchFamily="34" charset="0"/>
              </a:endParaRPr>
            </a:p>
          </p:txBody>
        </p:sp>
      </p:grpSp>
      <p:grpSp>
        <p:nvGrpSpPr>
          <p:cNvPr id="16" name="Группа 15"/>
          <p:cNvGrpSpPr/>
          <p:nvPr/>
        </p:nvGrpSpPr>
        <p:grpSpPr>
          <a:xfrm>
            <a:off x="335650" y="2131549"/>
            <a:ext cx="3535208" cy="2518070"/>
            <a:chOff x="5137268" y="2938294"/>
            <a:chExt cx="4995717" cy="3776212"/>
          </a:xfrm>
        </p:grpSpPr>
        <p:sp>
          <p:nvSpPr>
            <p:cNvPr id="17" name="Стрілка вправо 1"/>
            <p:cNvSpPr/>
            <p:nvPr/>
          </p:nvSpPr>
          <p:spPr>
            <a:xfrm>
              <a:off x="5137268" y="2938294"/>
              <a:ext cx="3085701" cy="1931348"/>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rgbClr val="FFFFFF"/>
                  </a:solidFill>
                  <a:latin typeface="Century Gothic" panose="020B0502020202020204" pitchFamily="34" charset="0"/>
                  <a:cs typeface="Times New Roman" pitchFamily="18" charset="0"/>
                </a:rPr>
                <a:t>ІНТЕРЕСИ ДОНОРА (ПРІОРИТЕТИ</a:t>
              </a:r>
              <a:r>
                <a:rPr lang="uk-UA" sz="1200" dirty="0">
                  <a:solidFill>
                    <a:srgbClr val="FFFFFF"/>
                  </a:solidFill>
                  <a:latin typeface="Century Gothic" panose="020B0502020202020204" pitchFamily="34" charset="0"/>
                  <a:cs typeface="Times New Roman" pitchFamily="18" charset="0"/>
                </a:rPr>
                <a:t>)</a:t>
              </a:r>
              <a:endParaRPr lang="uk-UA" sz="1200" dirty="0">
                <a:solidFill>
                  <a:srgbClr val="FFFFFF"/>
                </a:solidFill>
                <a:latin typeface="Century Gothic" panose="020B0502020202020204" pitchFamily="34" charset="0"/>
              </a:endParaRPr>
            </a:p>
          </p:txBody>
        </p:sp>
        <p:sp>
          <p:nvSpPr>
            <p:cNvPr id="18" name="Стрілка вліво 2"/>
            <p:cNvSpPr/>
            <p:nvPr/>
          </p:nvSpPr>
          <p:spPr>
            <a:xfrm>
              <a:off x="6790816" y="4762984"/>
              <a:ext cx="3342169" cy="1951522"/>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rgbClr val="FFFFFF"/>
                  </a:solidFill>
                  <a:latin typeface="Century Gothic" panose="020B0502020202020204" pitchFamily="34" charset="0"/>
                  <a:cs typeface="Times New Roman" pitchFamily="18" charset="0"/>
                </a:rPr>
                <a:t>ІНТЕРЕСИ ЗАЯВНИКА</a:t>
              </a:r>
            </a:p>
            <a:p>
              <a:pPr algn="ctr"/>
              <a:r>
                <a:rPr lang="uk-UA" sz="1400" b="1" dirty="0">
                  <a:solidFill>
                    <a:srgbClr val="FFFFFF"/>
                  </a:solidFill>
                  <a:latin typeface="Century Gothic" panose="020B0502020202020204" pitchFamily="34" charset="0"/>
                  <a:cs typeface="Times New Roman" pitchFamily="18" charset="0"/>
                </a:rPr>
                <a:t>(ОСНОВНІ ПРОБЛЕМИ)</a:t>
              </a:r>
            </a:p>
          </p:txBody>
        </p:sp>
      </p:grpSp>
      <p:sp>
        <p:nvSpPr>
          <p:cNvPr id="2" name="TextBox 1"/>
          <p:cNvSpPr txBox="1"/>
          <p:nvPr/>
        </p:nvSpPr>
        <p:spPr>
          <a:xfrm>
            <a:off x="3946092" y="4694285"/>
            <a:ext cx="4413925" cy="1200329"/>
          </a:xfrm>
          <a:prstGeom prst="rect">
            <a:avLst/>
          </a:prstGeom>
          <a:noFill/>
        </p:spPr>
        <p:txBody>
          <a:bodyPr wrap="square" rtlCol="0">
            <a:spAutoFit/>
          </a:bodyPr>
          <a:lstStyle/>
          <a:p>
            <a:r>
              <a:rPr lang="uk-UA" sz="2400" b="1" dirty="0">
                <a:solidFill>
                  <a:srgbClr val="F25508"/>
                </a:solidFill>
                <a:latin typeface="Century Gothic" panose="020B0502020202020204" pitchFamily="34" charset="0"/>
              </a:rPr>
              <a:t>ПОШУК «СВОГО» </a:t>
            </a:r>
            <a:r>
              <a:rPr lang="uk-UA" sz="2400" b="1" dirty="0" smtClean="0">
                <a:solidFill>
                  <a:srgbClr val="F25508"/>
                </a:solidFill>
                <a:latin typeface="Century Gothic" panose="020B0502020202020204" pitchFamily="34" charset="0"/>
              </a:rPr>
              <a:t>ДОНОРА</a:t>
            </a:r>
          </a:p>
          <a:p>
            <a:r>
              <a:rPr lang="uk-UA" sz="2400" b="1" dirty="0" smtClean="0">
                <a:solidFill>
                  <a:srgbClr val="F25508"/>
                </a:solidFill>
                <a:latin typeface="Century Gothic" panose="020B0502020202020204" pitchFamily="34" charset="0"/>
              </a:rPr>
              <a:t>ПІД «СВІЙ» ПРОЕКТ</a:t>
            </a:r>
            <a:endParaRPr lang="uk-UA" sz="2400" b="1" dirty="0">
              <a:solidFill>
                <a:srgbClr val="F25508"/>
              </a:solidFill>
              <a:latin typeface="Century Gothic" panose="020B0502020202020204" pitchFamily="34" charset="0"/>
            </a:endParaRPr>
          </a:p>
          <a:p>
            <a:endParaRPr lang="uk-UA" sz="2400" dirty="0">
              <a:solidFill>
                <a:srgbClr val="F25508"/>
              </a:solidFill>
              <a:latin typeface="Century Gothic" panose="020B0502020202020204" pitchFamily="34" charset="0"/>
            </a:endParaRPr>
          </a:p>
        </p:txBody>
      </p:sp>
    </p:spTree>
    <p:extLst>
      <p:ext uri="{BB962C8B-B14F-4D97-AF65-F5344CB8AC3E}">
        <p14:creationId xmlns:p14="http://schemas.microsoft.com/office/powerpoint/2010/main" val="3929142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160" r="-220" b="160"/>
          <a:stretch/>
        </p:blipFill>
        <p:spPr bwMode="auto">
          <a:xfrm>
            <a:off x="0" y="1"/>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5013176"/>
            <a:ext cx="9144000" cy="1080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2" name="Заголовок 1"/>
          <p:cNvSpPr>
            <a:spLocks noGrp="1"/>
          </p:cNvSpPr>
          <p:nvPr>
            <p:ph type="ctrTitle"/>
          </p:nvPr>
        </p:nvSpPr>
        <p:spPr>
          <a:xfrm>
            <a:off x="259408" y="4767287"/>
            <a:ext cx="8640960" cy="1470025"/>
          </a:xfrm>
        </p:spPr>
        <p:txBody>
          <a:bodyPr>
            <a:noAutofit/>
          </a:bodyPr>
          <a:lstStyle/>
          <a:p>
            <a:r>
              <a:rPr lang="uk-UA" sz="2400" b="1" dirty="0" smtClean="0">
                <a:solidFill>
                  <a:schemeClr val="accent4">
                    <a:lumMod val="50000"/>
                  </a:schemeClr>
                </a:solidFill>
                <a:latin typeface="Century Gothic" pitchFamily="34" charset="0"/>
              </a:rPr>
              <a:t>Інтереси заявників</a:t>
            </a:r>
            <a:br>
              <a:rPr lang="uk-UA" sz="2400" b="1" dirty="0" smtClean="0">
                <a:solidFill>
                  <a:schemeClr val="accent4">
                    <a:lumMod val="50000"/>
                  </a:schemeClr>
                </a:solidFill>
                <a:latin typeface="Century Gothic" pitchFamily="34" charset="0"/>
              </a:rPr>
            </a:br>
            <a:r>
              <a:rPr lang="uk-UA" sz="2400" b="1" dirty="0" smtClean="0">
                <a:solidFill>
                  <a:schemeClr val="accent4">
                    <a:lumMod val="50000"/>
                  </a:schemeClr>
                </a:solidFill>
                <a:latin typeface="Century Gothic" pitchFamily="34" charset="0"/>
              </a:rPr>
              <a:t>СЕКТОРАЛЬНА БЮДЖЕТНА ПІДТРИМКА ЄС</a:t>
            </a:r>
            <a:endParaRPr lang="uk-UA" sz="2400" b="1" dirty="0">
              <a:solidFill>
                <a:schemeClr val="accent4">
                  <a:lumMod val="50000"/>
                </a:schemeClr>
              </a:solidFill>
              <a:latin typeface="Century Gothic" pitchFamily="34" charset="0"/>
            </a:endParaRPr>
          </a:p>
        </p:txBody>
      </p:sp>
    </p:spTree>
    <p:extLst>
      <p:ext uri="{BB962C8B-B14F-4D97-AF65-F5344CB8AC3E}">
        <p14:creationId xmlns:p14="http://schemas.microsoft.com/office/powerpoint/2010/main" val="28462626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extLst/>
          </p:nvPr>
        </p:nvGraphicFramePr>
        <p:xfrm>
          <a:off x="323528" y="1484784"/>
          <a:ext cx="849694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23528" y="6093296"/>
            <a:ext cx="8496944" cy="707886"/>
          </a:xfrm>
          <a:prstGeom prst="rect">
            <a:avLst/>
          </a:prstGeom>
          <a:solidFill>
            <a:srgbClr val="002060"/>
          </a:solidFill>
        </p:spPr>
        <p:txBody>
          <a:bodyPr wrap="square" rtlCol="0">
            <a:spAutoFit/>
          </a:bodyPr>
          <a:lstStyle/>
          <a:p>
            <a:pPr algn="ctr"/>
            <a:r>
              <a:rPr lang="ru-RU" sz="2000" b="1" dirty="0" err="1">
                <a:solidFill>
                  <a:srgbClr val="FFFF00"/>
                </a:solidFill>
              </a:rPr>
              <a:t>Загальна</a:t>
            </a:r>
            <a:r>
              <a:rPr lang="ru-RU" sz="2000" b="1" dirty="0">
                <a:solidFill>
                  <a:srgbClr val="FFFF00"/>
                </a:solidFill>
              </a:rPr>
              <a:t> сума </a:t>
            </a:r>
            <a:r>
              <a:rPr lang="ru-RU" sz="2000" b="1" dirty="0" err="1">
                <a:solidFill>
                  <a:srgbClr val="FFFF00"/>
                </a:solidFill>
              </a:rPr>
              <a:t>коштів</a:t>
            </a:r>
            <a:r>
              <a:rPr lang="ru-RU" sz="2000" b="1" dirty="0">
                <a:solidFill>
                  <a:srgbClr val="FFFF00"/>
                </a:solidFill>
              </a:rPr>
              <a:t>, </a:t>
            </a:r>
            <a:r>
              <a:rPr lang="ru-RU" sz="2000" b="1" dirty="0" err="1">
                <a:solidFill>
                  <a:srgbClr val="FFFF00"/>
                </a:solidFill>
              </a:rPr>
              <a:t>які</a:t>
            </a:r>
            <a:r>
              <a:rPr lang="ru-RU" sz="2000" b="1" dirty="0">
                <a:solidFill>
                  <a:srgbClr val="FFFF00"/>
                </a:solidFill>
              </a:rPr>
              <a:t> </a:t>
            </a:r>
            <a:r>
              <a:rPr lang="ru-RU" sz="2000" b="1" dirty="0" err="1">
                <a:solidFill>
                  <a:srgbClr val="FFFF00"/>
                </a:solidFill>
              </a:rPr>
              <a:t>спрямовуються</a:t>
            </a:r>
            <a:r>
              <a:rPr lang="ru-RU" sz="2000" b="1" dirty="0">
                <a:solidFill>
                  <a:srgbClr val="FFFF00"/>
                </a:solidFill>
              </a:rPr>
              <a:t> для </a:t>
            </a:r>
            <a:r>
              <a:rPr lang="ru-RU" sz="2000" b="1" dirty="0" err="1">
                <a:solidFill>
                  <a:srgbClr val="FFFF00"/>
                </a:solidFill>
              </a:rPr>
              <a:t>реалізації</a:t>
            </a:r>
            <a:r>
              <a:rPr lang="ru-RU" sz="2000" b="1" dirty="0">
                <a:solidFill>
                  <a:srgbClr val="FFFF00"/>
                </a:solidFill>
              </a:rPr>
              <a:t> </a:t>
            </a:r>
            <a:r>
              <a:rPr lang="ru-RU" sz="2000" b="1" dirty="0" err="1">
                <a:solidFill>
                  <a:srgbClr val="FFFF00"/>
                </a:solidFill>
              </a:rPr>
              <a:t>проектів</a:t>
            </a:r>
            <a:r>
              <a:rPr lang="ru-RU" sz="2000" b="1" dirty="0">
                <a:solidFill>
                  <a:srgbClr val="FFFF00"/>
                </a:solidFill>
              </a:rPr>
              <a:t> </a:t>
            </a:r>
          </a:p>
          <a:p>
            <a:pPr algn="ctr"/>
            <a:r>
              <a:rPr lang="ru-RU" sz="2000" b="1" dirty="0">
                <a:solidFill>
                  <a:srgbClr val="FFFF00"/>
                </a:solidFill>
              </a:rPr>
              <a:t>600,75 млн. грн. (І транш)</a:t>
            </a:r>
          </a:p>
        </p:txBody>
      </p:sp>
      <p:pic>
        <p:nvPicPr>
          <p:cNvPr id="9" name="Picture 6" descr="http://www.activistpost.com/wp-content/uploads/2016/01/eu-vat-action-survey.jpg"/>
          <p:cNvPicPr>
            <a:picLocks noChangeAspect="1" noChangeArrowheads="1"/>
          </p:cNvPicPr>
          <p:nvPr/>
        </p:nvPicPr>
        <p:blipFill rotWithShape="1">
          <a:blip r:embed="rId7">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latin typeface="Century Gothic" pitchFamily="34" charset="0"/>
              </a:rPr>
              <a:t>ПРОГРАМИ ПІДТРИМКИ</a:t>
            </a:r>
            <a:endParaRPr lang="uk-UA" sz="4000" b="1" dirty="0">
              <a:latin typeface="Century Gothic" pitchFamily="34" charset="0"/>
            </a:endParaRPr>
          </a:p>
        </p:txBody>
      </p:sp>
    </p:spTree>
    <p:extLst>
      <p:ext uri="{BB962C8B-B14F-4D97-AF65-F5344CB8AC3E}">
        <p14:creationId xmlns:p14="http://schemas.microsoft.com/office/powerpoint/2010/main" val="3077131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57606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9164" y="98825"/>
            <a:ext cx="9172672" cy="521863"/>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latin typeface="Century Gothic" pitchFamily="34" charset="0"/>
              </a:rPr>
              <a:t>ПРОМІЖНІ РЕЗУЛЬТАТИ 2018</a:t>
            </a:r>
            <a:endParaRPr lang="uk-UA" sz="4000" b="1" dirty="0">
              <a:latin typeface="Century Gothic" pitchFamily="34"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20" y="620688"/>
            <a:ext cx="8136904" cy="6168956"/>
          </a:xfrm>
          <a:prstGeom prst="rect">
            <a:avLst/>
          </a:prstGeom>
        </p:spPr>
      </p:pic>
    </p:spTree>
    <p:extLst>
      <p:ext uri="{BB962C8B-B14F-4D97-AF65-F5344CB8AC3E}">
        <p14:creationId xmlns:p14="http://schemas.microsoft.com/office/powerpoint/2010/main" val="673738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4427984" y="44624"/>
            <a:ext cx="4743364" cy="187220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427984" y="98825"/>
            <a:ext cx="4735524" cy="1818007"/>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smtClean="0">
                <a:latin typeface="Century Gothic" pitchFamily="34" charset="0"/>
              </a:rPr>
              <a:t>«</a:t>
            </a:r>
            <a:r>
              <a:rPr lang="uk-UA" sz="3200" b="1" dirty="0">
                <a:latin typeface="Century Gothic" pitchFamily="34" charset="0"/>
              </a:rPr>
              <a:t>ІННОВАЦІЙНА ЕКОНОМІКА ТА ІНВЕСТИЦІЇ»</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sp>
        <p:nvSpPr>
          <p:cNvPr id="2" name="Місце для вмісту 1"/>
          <p:cNvSpPr>
            <a:spLocks noGrp="1"/>
          </p:cNvSpPr>
          <p:nvPr>
            <p:ph idx="1"/>
          </p:nvPr>
        </p:nvSpPr>
        <p:spPr>
          <a:xfrm>
            <a:off x="4935672" y="5085184"/>
            <a:ext cx="4208327" cy="1772816"/>
          </a:xfrm>
          <a:solidFill>
            <a:srgbClr val="002060"/>
          </a:solidFill>
        </p:spPr>
        <p:txBody>
          <a:bodyPr>
            <a:normAutofit/>
          </a:bodyPr>
          <a:lstStyle/>
          <a:p>
            <a:pPr marL="0" indent="0">
              <a:buNone/>
            </a:pPr>
            <a:r>
              <a:rPr lang="en-US" sz="2000" b="1" dirty="0">
                <a:solidFill>
                  <a:schemeClr val="bg1"/>
                </a:solidFill>
                <a:latin typeface="PF Square Sans Pro" panose="02000506040000020004" pitchFamily="2" charset="0"/>
              </a:rPr>
              <a:t>http://www.minregion.gov.ua/decentralization/http-www-minregion-gov-ua-wp-content-uploads-2017-09-zaklyuchenie-png/</a:t>
            </a:r>
            <a:endParaRPr lang="uk-UA" sz="2000" b="1" dirty="0">
              <a:solidFill>
                <a:schemeClr val="bg1"/>
              </a:solidFill>
              <a:latin typeface="PF Square Sans Pro" panose="02000506040000020004" pitchFamily="2"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8" y="27299"/>
            <a:ext cx="4967111" cy="6858000"/>
          </a:xfrm>
          <a:prstGeom prst="rect">
            <a:avLst/>
          </a:prstGeom>
        </p:spPr>
      </p:pic>
    </p:spTree>
    <p:extLst>
      <p:ext uri="{BB962C8B-B14F-4D97-AF65-F5344CB8AC3E}">
        <p14:creationId xmlns:p14="http://schemas.microsoft.com/office/powerpoint/2010/main" val="2937533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5436096" y="44624"/>
            <a:ext cx="3735252" cy="187220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5436096" y="98825"/>
            <a:ext cx="3727412" cy="1818007"/>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latin typeface="Century Gothic" pitchFamily="34" charset="0"/>
              </a:rPr>
              <a:t>«СІЛЬСЬКИЙ РОЗВИТОК»</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sp>
        <p:nvSpPr>
          <p:cNvPr id="2" name="Місце для вмісту 1"/>
          <p:cNvSpPr>
            <a:spLocks noGrp="1"/>
          </p:cNvSpPr>
          <p:nvPr>
            <p:ph idx="1"/>
          </p:nvPr>
        </p:nvSpPr>
        <p:spPr>
          <a:xfrm>
            <a:off x="5508104" y="5085184"/>
            <a:ext cx="3635895" cy="1772816"/>
          </a:xfrm>
          <a:solidFill>
            <a:srgbClr val="002060"/>
          </a:solidFill>
        </p:spPr>
        <p:txBody>
          <a:bodyPr>
            <a:normAutofit/>
          </a:bodyPr>
          <a:lstStyle/>
          <a:p>
            <a:pPr marL="0" indent="0">
              <a:buNone/>
            </a:pPr>
            <a:r>
              <a:rPr lang="en-US" sz="2000" b="1" dirty="0">
                <a:solidFill>
                  <a:schemeClr val="bg1"/>
                </a:solidFill>
                <a:latin typeface="PF Square Sans Pro" panose="02000506040000020004" pitchFamily="2" charset="0"/>
              </a:rPr>
              <a:t>http://www.minregion.gov.ua/decentralization/http-www-minregion-gov-ua-wp-content-uploads-2017-09-zaklyuchenie-png/</a:t>
            </a:r>
            <a:endParaRPr lang="uk-UA" sz="2000" b="1" dirty="0">
              <a:solidFill>
                <a:schemeClr val="bg1"/>
              </a:solidFill>
              <a:latin typeface="PF Square Sans Pro" panose="02000506040000020004" pitchFamily="2"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48"/>
            <a:ext cx="5455890" cy="6525344"/>
          </a:xfrm>
          <a:prstGeom prst="rect">
            <a:avLst/>
          </a:prstGeom>
        </p:spPr>
      </p:pic>
    </p:spTree>
    <p:extLst>
      <p:ext uri="{BB962C8B-B14F-4D97-AF65-F5344CB8AC3E}">
        <p14:creationId xmlns:p14="http://schemas.microsoft.com/office/powerpoint/2010/main" val="3508465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4935672" y="44624"/>
            <a:ext cx="4235676" cy="187220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935672" y="98825"/>
            <a:ext cx="4227836" cy="1818007"/>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latin typeface="Century Gothic" pitchFamily="34" charset="0"/>
              </a:rPr>
              <a:t>«РОЗВИТОК ЛЮДСЬКОГО ПОТЕНЦІАЛУ»</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sp>
        <p:nvSpPr>
          <p:cNvPr id="2" name="Місце для вмісту 1"/>
          <p:cNvSpPr>
            <a:spLocks noGrp="1"/>
          </p:cNvSpPr>
          <p:nvPr>
            <p:ph idx="1"/>
          </p:nvPr>
        </p:nvSpPr>
        <p:spPr>
          <a:xfrm>
            <a:off x="5289965" y="5085184"/>
            <a:ext cx="3854034" cy="1772816"/>
          </a:xfrm>
          <a:solidFill>
            <a:srgbClr val="002060"/>
          </a:solidFill>
        </p:spPr>
        <p:txBody>
          <a:bodyPr>
            <a:normAutofit/>
          </a:bodyPr>
          <a:lstStyle/>
          <a:p>
            <a:pPr marL="0" indent="0">
              <a:buNone/>
            </a:pPr>
            <a:r>
              <a:rPr lang="en-US" sz="2000" b="1" dirty="0">
                <a:solidFill>
                  <a:schemeClr val="bg1"/>
                </a:solidFill>
                <a:latin typeface="PF Square Sans Pro" panose="02000506040000020004" pitchFamily="2" charset="0"/>
              </a:rPr>
              <a:t>http://www.minregion.gov.ua/decentralization/http-www-minregion-gov-ua-wp-content-uploads-2017-09-zaklyuchenie-png/</a:t>
            </a:r>
            <a:endParaRPr lang="uk-UA" sz="2000" b="1" dirty="0">
              <a:solidFill>
                <a:schemeClr val="bg1"/>
              </a:solidFill>
              <a:latin typeface="PF Square Sans Pro" panose="02000506040000020004" pitchFamily="2"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48"/>
            <a:ext cx="5289965" cy="6858000"/>
          </a:xfrm>
          <a:prstGeom prst="rect">
            <a:avLst/>
          </a:prstGeom>
        </p:spPr>
      </p:pic>
    </p:spTree>
    <p:extLst>
      <p:ext uri="{BB962C8B-B14F-4D97-AF65-F5344CB8AC3E}">
        <p14:creationId xmlns:p14="http://schemas.microsoft.com/office/powerpoint/2010/main" val="3933385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5505850" y="44624"/>
            <a:ext cx="3665497" cy="187220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5505851" y="98825"/>
            <a:ext cx="3657657" cy="1818007"/>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latin typeface="Century Gothic" pitchFamily="34" charset="0"/>
              </a:rPr>
              <a:t>«РОЗВИТОК ТУРИЗМУ»</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sp>
        <p:nvSpPr>
          <p:cNvPr id="2" name="Місце для вмісту 1"/>
          <p:cNvSpPr>
            <a:spLocks noGrp="1"/>
          </p:cNvSpPr>
          <p:nvPr>
            <p:ph idx="1"/>
          </p:nvPr>
        </p:nvSpPr>
        <p:spPr>
          <a:xfrm>
            <a:off x="5292080" y="5085184"/>
            <a:ext cx="3851919" cy="1772816"/>
          </a:xfrm>
          <a:solidFill>
            <a:srgbClr val="002060"/>
          </a:solidFill>
        </p:spPr>
        <p:txBody>
          <a:bodyPr>
            <a:normAutofit/>
          </a:bodyPr>
          <a:lstStyle/>
          <a:p>
            <a:pPr marL="0" indent="0">
              <a:buNone/>
            </a:pPr>
            <a:r>
              <a:rPr lang="en-US" sz="2000" b="1" dirty="0">
                <a:solidFill>
                  <a:schemeClr val="bg1"/>
                </a:solidFill>
                <a:latin typeface="PF Square Sans Pro" panose="02000506040000020004" pitchFamily="2" charset="0"/>
              </a:rPr>
              <a:t>http://www.minregion.gov.ua/decentralization/http-www-minregion-gov-ua-wp-content-uploads-2017-09-zaklyuchenie-png/</a:t>
            </a:r>
            <a:endParaRPr lang="uk-UA" sz="2000" b="1" dirty="0">
              <a:solidFill>
                <a:schemeClr val="bg1"/>
              </a:solidFill>
              <a:latin typeface="PF Square Sans Pro" panose="02000506040000020004" pitchFamily="2"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754"/>
            <a:ext cx="5182323" cy="6792273"/>
          </a:xfrm>
          <a:prstGeom prst="rect">
            <a:avLst/>
          </a:prstGeom>
        </p:spPr>
      </p:pic>
    </p:spTree>
    <p:extLst>
      <p:ext uri="{BB962C8B-B14F-4D97-AF65-F5344CB8AC3E}">
        <p14:creationId xmlns:p14="http://schemas.microsoft.com/office/powerpoint/2010/main" val="892736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4902430" y="44624"/>
            <a:ext cx="4268917" cy="187220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935672" y="98825"/>
            <a:ext cx="4227836" cy="1818007"/>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latin typeface="Century Gothic" pitchFamily="34" charset="0"/>
              </a:rPr>
              <a:t>«ЗАГАЛЬНОУКРАЇНСЬКА СОЛІДАРНІСТЬ»</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sp>
        <p:nvSpPr>
          <p:cNvPr id="2" name="Місце для вмісту 1"/>
          <p:cNvSpPr>
            <a:spLocks noGrp="1"/>
          </p:cNvSpPr>
          <p:nvPr>
            <p:ph idx="1"/>
          </p:nvPr>
        </p:nvSpPr>
        <p:spPr>
          <a:xfrm>
            <a:off x="4935672" y="5085184"/>
            <a:ext cx="4208327" cy="1772816"/>
          </a:xfrm>
          <a:solidFill>
            <a:srgbClr val="002060"/>
          </a:solidFill>
        </p:spPr>
        <p:txBody>
          <a:bodyPr>
            <a:normAutofit/>
          </a:bodyPr>
          <a:lstStyle/>
          <a:p>
            <a:pPr marL="0" indent="0">
              <a:buNone/>
            </a:pPr>
            <a:r>
              <a:rPr lang="en-US" sz="2000" b="1" dirty="0">
                <a:solidFill>
                  <a:schemeClr val="bg1"/>
                </a:solidFill>
                <a:latin typeface="PF Square Sans Pro" panose="02000506040000020004" pitchFamily="2" charset="0"/>
              </a:rPr>
              <a:t>http://www.minregion.gov.ua/decentralization/http-www-minregion-gov-ua-wp-content-uploads-2017-09-zaklyuchenie-png/</a:t>
            </a:r>
            <a:endParaRPr lang="uk-UA" sz="2000" b="1" dirty="0">
              <a:solidFill>
                <a:schemeClr val="bg1"/>
              </a:solidFill>
              <a:latin typeface="PF Square Sans Pro" panose="02000506040000020004" pitchFamily="2" charset="0"/>
            </a:endParaRPr>
          </a:p>
        </p:txBody>
      </p:sp>
      <p:graphicFrame>
        <p:nvGraphicFramePr>
          <p:cNvPr id="3" name="Таблиця 2"/>
          <p:cNvGraphicFramePr>
            <a:graphicFrameLocks noGrp="1"/>
          </p:cNvGraphicFramePr>
          <p:nvPr>
            <p:extLst>
              <p:ext uri="{D42A27DB-BD31-4B8C-83A1-F6EECF244321}">
                <p14:modId xmlns:p14="http://schemas.microsoft.com/office/powerpoint/2010/main" val="502542198"/>
              </p:ext>
            </p:extLst>
          </p:nvPr>
        </p:nvGraphicFramePr>
        <p:xfrm>
          <a:off x="-2" y="-5091"/>
          <a:ext cx="4788025" cy="6990359"/>
        </p:xfrm>
        <a:graphic>
          <a:graphicData uri="http://schemas.openxmlformats.org/drawingml/2006/table">
            <a:tbl>
              <a:tblPr firstRow="1" firstCol="1" bandRow="1">
                <a:tableStyleId>{5C22544A-7EE6-4342-B048-85BDC9FD1C3A}</a:tableStyleId>
              </a:tblPr>
              <a:tblGrid>
                <a:gridCol w="1214002">
                  <a:extLst>
                    <a:ext uri="{9D8B030D-6E8A-4147-A177-3AD203B41FA5}">
                      <a16:colId xmlns:a16="http://schemas.microsoft.com/office/drawing/2014/main" val="2749794962"/>
                    </a:ext>
                  </a:extLst>
                </a:gridCol>
                <a:gridCol w="630236">
                  <a:extLst>
                    <a:ext uri="{9D8B030D-6E8A-4147-A177-3AD203B41FA5}">
                      <a16:colId xmlns:a16="http://schemas.microsoft.com/office/drawing/2014/main" val="3358812379"/>
                    </a:ext>
                  </a:extLst>
                </a:gridCol>
                <a:gridCol w="825312">
                  <a:extLst>
                    <a:ext uri="{9D8B030D-6E8A-4147-A177-3AD203B41FA5}">
                      <a16:colId xmlns:a16="http://schemas.microsoft.com/office/drawing/2014/main" val="1226841373"/>
                    </a:ext>
                  </a:extLst>
                </a:gridCol>
                <a:gridCol w="856261">
                  <a:extLst>
                    <a:ext uri="{9D8B030D-6E8A-4147-A177-3AD203B41FA5}">
                      <a16:colId xmlns:a16="http://schemas.microsoft.com/office/drawing/2014/main" val="2993290640"/>
                    </a:ext>
                  </a:extLst>
                </a:gridCol>
                <a:gridCol w="1262214">
                  <a:extLst>
                    <a:ext uri="{9D8B030D-6E8A-4147-A177-3AD203B41FA5}">
                      <a16:colId xmlns:a16="http://schemas.microsoft.com/office/drawing/2014/main" val="966194590"/>
                    </a:ext>
                  </a:extLst>
                </a:gridCol>
              </a:tblGrid>
              <a:tr h="558851">
                <a:tc>
                  <a:txBody>
                    <a:bodyPr/>
                    <a:lstStyle/>
                    <a:p>
                      <a:pPr fontAlgn="base">
                        <a:lnSpc>
                          <a:spcPct val="115000"/>
                        </a:lnSpc>
                        <a:spcAft>
                          <a:spcPts val="0"/>
                        </a:spcAft>
                      </a:pPr>
                      <a:r>
                        <a:rPr lang="uk-UA" sz="1600" dirty="0">
                          <a:effectLst/>
                          <a:latin typeface="PF Square Sans Pro" panose="02000506040000020004" pitchFamily="2" charset="0"/>
                        </a:rPr>
                        <a:t>Назва проекту</a:t>
                      </a:r>
                      <a:endParaRPr lang="uk-UA" sz="16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gridSpan="4">
                  <a:txBody>
                    <a:bodyPr/>
                    <a:lstStyle/>
                    <a:p>
                      <a:pPr algn="ctr" fontAlgn="base">
                        <a:lnSpc>
                          <a:spcPct val="115000"/>
                        </a:lnSpc>
                        <a:spcAft>
                          <a:spcPts val="0"/>
                        </a:spcAft>
                      </a:pPr>
                      <a:r>
                        <a:rPr lang="uk-UA" sz="1600" dirty="0">
                          <a:solidFill>
                            <a:srgbClr val="002060"/>
                          </a:solidFill>
                          <a:effectLst/>
                          <a:latin typeface="PF Square Sans Pro" panose="02000506040000020004" pitchFamily="2" charset="0"/>
                        </a:rPr>
                        <a:t>Нові точки зростання для сталого розвитку </a:t>
                      </a:r>
                      <a:r>
                        <a:rPr lang="uk-UA" sz="1600" dirty="0" smtClean="0">
                          <a:solidFill>
                            <a:srgbClr val="002060"/>
                          </a:solidFill>
                          <a:effectLst/>
                          <a:latin typeface="PF Square Sans Pro" panose="02000506040000020004" pitchFamily="2" charset="0"/>
                        </a:rPr>
                        <a:t>територій </a:t>
                      </a:r>
                      <a:r>
                        <a:rPr lang="uk-UA" sz="1600" dirty="0">
                          <a:solidFill>
                            <a:srgbClr val="002060"/>
                          </a:solidFill>
                          <a:effectLst/>
                          <a:latin typeface="PF Square Sans Pro" panose="02000506040000020004" pitchFamily="2" charset="0"/>
                        </a:rPr>
                        <a:t>Львівської області</a:t>
                      </a:r>
                      <a:endParaRPr lang="uk-UA" sz="1600"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362669839"/>
                  </a:ext>
                </a:extLst>
              </a:tr>
              <a:tr h="279980">
                <a:tc>
                  <a:txBody>
                    <a:bodyPr/>
                    <a:lstStyle/>
                    <a:p>
                      <a:pPr fontAlgn="base">
                        <a:lnSpc>
                          <a:spcPct val="115000"/>
                        </a:lnSpc>
                        <a:spcAft>
                          <a:spcPts val="0"/>
                        </a:spcAft>
                      </a:pPr>
                      <a:r>
                        <a:rPr lang="uk-UA" sz="1400" dirty="0" smtClean="0">
                          <a:effectLst/>
                          <a:latin typeface="PF Square Sans Pro" panose="02000506040000020004" pitchFamily="2" charset="0"/>
                        </a:rPr>
                        <a:t>Ініціатор</a:t>
                      </a:r>
                      <a:endParaRPr lang="uk-UA" sz="14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gridSpan="4">
                  <a:txBody>
                    <a:bodyPr/>
                    <a:lstStyle/>
                    <a:p>
                      <a:pPr algn="ctr" fontAlgn="base">
                        <a:lnSpc>
                          <a:spcPct val="115000"/>
                        </a:lnSpc>
                        <a:spcAft>
                          <a:spcPts val="0"/>
                        </a:spcAft>
                      </a:pPr>
                      <a:r>
                        <a:rPr lang="uk-UA" sz="1400" b="1" dirty="0" smtClean="0">
                          <a:solidFill>
                            <a:srgbClr val="002060"/>
                          </a:solidFill>
                          <a:effectLst/>
                          <a:latin typeface="PF Square Sans Pro" panose="02000506040000020004" pitchFamily="2" charset="0"/>
                        </a:rPr>
                        <a:t>ХХ</a:t>
                      </a:r>
                      <a:endParaRPr lang="uk-UA" sz="1400" b="1" dirty="0">
                        <a:solidFill>
                          <a:srgbClr val="002060"/>
                        </a:solidFill>
                        <a:effectLst/>
                        <a:latin typeface="PF Square Sans Pro" panose="02000506040000020004" pitchFamily="2" charset="0"/>
                      </a:endParaRPr>
                    </a:p>
                  </a:txBody>
                  <a:tcPr marL="0" marR="0" marT="0" marB="0">
                    <a:solidFill>
                      <a:srgbClr val="FFFF00"/>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3817839973"/>
                  </a:ext>
                </a:extLst>
              </a:tr>
              <a:tr h="287015">
                <a:tc>
                  <a:txBody>
                    <a:bodyPr/>
                    <a:lstStyle/>
                    <a:p>
                      <a:pPr fontAlgn="base">
                        <a:lnSpc>
                          <a:spcPct val="115000"/>
                        </a:lnSpc>
                        <a:spcAft>
                          <a:spcPts val="0"/>
                        </a:spcAft>
                      </a:pPr>
                      <a:r>
                        <a:rPr lang="uk-UA" sz="1400" dirty="0" smtClean="0">
                          <a:effectLst/>
                          <a:latin typeface="PF Square Sans Pro" panose="02000506040000020004" pitchFamily="2" charset="0"/>
                        </a:rPr>
                        <a:t>Замовник</a:t>
                      </a:r>
                      <a:endParaRPr lang="uk-UA" sz="14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gridSpan="4">
                  <a:txBody>
                    <a:bodyPr/>
                    <a:lstStyle/>
                    <a:p>
                      <a:pPr algn="ctr" fontAlgn="base">
                        <a:lnSpc>
                          <a:spcPct val="115000"/>
                        </a:lnSpc>
                        <a:spcAft>
                          <a:spcPts val="0"/>
                        </a:spcAft>
                      </a:pPr>
                      <a:r>
                        <a:rPr lang="uk-UA" sz="1400" b="1" dirty="0" smtClean="0">
                          <a:solidFill>
                            <a:srgbClr val="002060"/>
                          </a:solidFill>
                          <a:effectLst/>
                          <a:latin typeface="PF Square Sans Pro" panose="02000506040000020004" pitchFamily="2" charset="0"/>
                        </a:rPr>
                        <a:t>ХХ</a:t>
                      </a:r>
                      <a:endParaRPr lang="uk-UA" sz="1400" b="1" dirty="0">
                        <a:solidFill>
                          <a:srgbClr val="002060"/>
                        </a:solidFill>
                        <a:effectLst/>
                        <a:latin typeface="PF Square Sans Pro" panose="02000506040000020004" pitchFamily="2" charset="0"/>
                      </a:endParaRPr>
                    </a:p>
                  </a:txBody>
                  <a:tcPr marL="0" marR="0" marT="0" marB="0">
                    <a:solidFill>
                      <a:srgbClr val="FFFF00"/>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321016002"/>
                  </a:ext>
                </a:extLst>
              </a:tr>
              <a:tr h="713054">
                <a:tc>
                  <a:txBody>
                    <a:bodyPr/>
                    <a:lstStyle/>
                    <a:p>
                      <a:pPr fontAlgn="base">
                        <a:lnSpc>
                          <a:spcPct val="115000"/>
                        </a:lnSpc>
                        <a:spcAft>
                          <a:spcPts val="0"/>
                        </a:spcAft>
                      </a:pPr>
                      <a:r>
                        <a:rPr lang="uk-UA" sz="1400" dirty="0">
                          <a:effectLst/>
                          <a:latin typeface="PF Square Sans Pro" panose="02000506040000020004" pitchFamily="2" charset="0"/>
                        </a:rPr>
                        <a:t>Програма регіонального розвитку</a:t>
                      </a:r>
                      <a:endParaRPr lang="uk-UA" sz="14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gridSpan="4">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Загальноукраїнська солідарність </a:t>
                      </a:r>
                    </a:p>
                    <a:p>
                      <a:pPr algn="ctr" fontAlgn="base">
                        <a:lnSpc>
                          <a:spcPct val="115000"/>
                        </a:lnSpc>
                        <a:spcAft>
                          <a:spcPts val="0"/>
                        </a:spcAft>
                      </a:pPr>
                      <a:r>
                        <a:rPr lang="uk-UA" sz="1400" b="1" dirty="0">
                          <a:solidFill>
                            <a:srgbClr val="002060"/>
                          </a:solidFill>
                          <a:effectLst/>
                          <a:latin typeface="PF Square Sans Pro" panose="02000506040000020004" pitchFamily="2" charset="0"/>
                        </a:rPr>
                        <a:t>4.4. Сприяння економічній інтеграції регіонів та у регіонах</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451539839"/>
                  </a:ext>
                </a:extLst>
              </a:tr>
              <a:tr h="3158028">
                <a:tc>
                  <a:txBody>
                    <a:bodyPr/>
                    <a:lstStyle/>
                    <a:p>
                      <a:pPr fontAlgn="base">
                        <a:lnSpc>
                          <a:spcPct val="115000"/>
                        </a:lnSpc>
                        <a:spcAft>
                          <a:spcPts val="0"/>
                        </a:spcAft>
                      </a:pPr>
                      <a:r>
                        <a:rPr lang="uk-UA" sz="1400" dirty="0">
                          <a:effectLst/>
                          <a:latin typeface="PF Square Sans Pro" panose="02000506040000020004" pitchFamily="2" charset="0"/>
                        </a:rPr>
                        <a:t>Назва завдання Державної стратегії регіонального розвитку на період до 2020 року, якому відповідає проект</a:t>
                      </a:r>
                      <a:endParaRPr lang="uk-UA" sz="14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gridSpan="4">
                  <a:txBody>
                    <a:bodyPr/>
                    <a:lstStyle/>
                    <a:p>
                      <a:pPr fontAlgn="base">
                        <a:lnSpc>
                          <a:spcPct val="115000"/>
                        </a:lnSpc>
                        <a:spcAft>
                          <a:spcPts val="0"/>
                        </a:spcAft>
                      </a:pPr>
                      <a:r>
                        <a:rPr lang="uk-UA" sz="1400" b="1" dirty="0" smtClean="0">
                          <a:solidFill>
                            <a:srgbClr val="002060"/>
                          </a:solidFill>
                          <a:effectLst/>
                          <a:latin typeface="PF Square Sans Pro" panose="02000506040000020004" pitchFamily="2" charset="0"/>
                        </a:rPr>
                        <a:t> ЦІЛЬ </a:t>
                      </a:r>
                      <a:r>
                        <a:rPr lang="uk-UA" sz="1400" b="1" dirty="0">
                          <a:solidFill>
                            <a:srgbClr val="002060"/>
                          </a:solidFill>
                          <a:effectLst/>
                          <a:latin typeface="PF Square Sans Pro" panose="02000506040000020004" pitchFamily="2" charset="0"/>
                        </a:rPr>
                        <a:t>2. Територіальна соціально-економічна інтеграція і просторовий розвиток</a:t>
                      </a:r>
                    </a:p>
                    <a:p>
                      <a:pPr fontAlgn="base">
                        <a:lnSpc>
                          <a:spcPct val="115000"/>
                        </a:lnSpc>
                        <a:spcAft>
                          <a:spcPts val="0"/>
                        </a:spcAft>
                      </a:pPr>
                      <a:r>
                        <a:rPr lang="uk-UA" sz="1400" b="1" dirty="0" smtClean="0">
                          <a:solidFill>
                            <a:srgbClr val="002060"/>
                          </a:solidFill>
                          <a:effectLst/>
                          <a:latin typeface="PF Square Sans Pro" panose="02000506040000020004" pitchFamily="2" charset="0"/>
                        </a:rPr>
                        <a:t> 2</a:t>
                      </a:r>
                      <a:r>
                        <a:rPr lang="uk-UA" sz="1400" b="1" dirty="0">
                          <a:solidFill>
                            <a:srgbClr val="002060"/>
                          </a:solidFill>
                          <a:effectLst/>
                          <a:latin typeface="PF Square Sans Pro" panose="02000506040000020004" pitchFamily="2" charset="0"/>
                        </a:rPr>
                        <a:t>. Запобігання збільшенню диспропорцій, що </a:t>
                      </a:r>
                      <a:r>
                        <a:rPr lang="uk-UA" sz="1400" b="1" dirty="0" smtClean="0">
                          <a:solidFill>
                            <a:srgbClr val="002060"/>
                          </a:solidFill>
                          <a:effectLst/>
                          <a:latin typeface="PF Square Sans Pro" panose="02000506040000020004" pitchFamily="2" charset="0"/>
                        </a:rPr>
                        <a:t>  гальмують </a:t>
                      </a:r>
                      <a:r>
                        <a:rPr lang="uk-UA" sz="1400" b="1" dirty="0">
                          <a:solidFill>
                            <a:srgbClr val="002060"/>
                          </a:solidFill>
                          <a:effectLst/>
                          <a:latin typeface="PF Square Sans Pro" panose="02000506040000020004" pitchFamily="2" charset="0"/>
                        </a:rPr>
                        <a:t>розвиток регіонів</a:t>
                      </a:r>
                    </a:p>
                    <a:p>
                      <a:pPr marL="449580" fontAlgn="base">
                        <a:lnSpc>
                          <a:spcPct val="115000"/>
                        </a:lnSpc>
                        <a:spcAft>
                          <a:spcPts val="0"/>
                        </a:spcAft>
                      </a:pPr>
                      <a:r>
                        <a:rPr lang="uk-UA" sz="1400" b="1" dirty="0">
                          <a:solidFill>
                            <a:srgbClr val="002060"/>
                          </a:solidFill>
                          <a:effectLst/>
                          <a:latin typeface="PF Square Sans Pro" panose="02000506040000020004" pitchFamily="2" charset="0"/>
                        </a:rPr>
                        <a:t>2.1. Узгодженість політики стимулювання розвитку “точок зростання” та підтримки  економічно менш розвинутих та депресивних </a:t>
                      </a:r>
                      <a:r>
                        <a:rPr lang="uk-UA" sz="1400" b="1" dirty="0" smtClean="0">
                          <a:solidFill>
                            <a:srgbClr val="002060"/>
                          </a:solidFill>
                          <a:effectLst/>
                          <a:latin typeface="PF Square Sans Pro" panose="02000506040000020004" pitchFamily="2" charset="0"/>
                        </a:rPr>
                        <a:t>територій</a:t>
                      </a:r>
                    </a:p>
                    <a:p>
                      <a:pPr marL="449580" fontAlgn="base">
                        <a:lnSpc>
                          <a:spcPct val="115000"/>
                        </a:lnSpc>
                        <a:spcAft>
                          <a:spcPts val="0"/>
                        </a:spcAft>
                      </a:pPr>
                      <a:r>
                        <a:rPr lang="uk-UA" sz="1400" b="1" dirty="0" smtClean="0">
                          <a:solidFill>
                            <a:srgbClr val="002060"/>
                          </a:solidFill>
                          <a:effectLst/>
                          <a:latin typeface="PF Square Sans Pro" panose="02000506040000020004" pitchFamily="2" charset="0"/>
                        </a:rPr>
                        <a:t>2.1.5</a:t>
                      </a:r>
                      <a:r>
                        <a:rPr lang="uk-UA" sz="1400" b="1" dirty="0">
                          <a:solidFill>
                            <a:srgbClr val="002060"/>
                          </a:solidFill>
                          <a:effectLst/>
                          <a:latin typeface="PF Square Sans Pro" panose="02000506040000020004" pitchFamily="2" charset="0"/>
                        </a:rPr>
                        <a:t>. Забезпечення здійснення заходів щодо соціальної підтримки населення гірської місцевості та малонаселених територій, </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4238426437"/>
                  </a:ext>
                </a:extLst>
              </a:tr>
              <a:tr h="713054">
                <a:tc>
                  <a:txBody>
                    <a:bodyPr/>
                    <a:lstStyle/>
                    <a:p>
                      <a:pPr fontAlgn="base">
                        <a:lnSpc>
                          <a:spcPct val="115000"/>
                        </a:lnSpc>
                        <a:spcAft>
                          <a:spcPts val="0"/>
                        </a:spcAft>
                      </a:pPr>
                      <a:r>
                        <a:rPr lang="uk-UA" sz="1400" dirty="0">
                          <a:effectLst/>
                          <a:latin typeface="PF Square Sans Pro" panose="02000506040000020004" pitchFamily="2" charset="0"/>
                        </a:rPr>
                        <a:t>Регіон(и), </a:t>
                      </a:r>
                      <a:r>
                        <a:rPr lang="uk-UA" sz="1400" dirty="0" smtClean="0">
                          <a:effectLst/>
                          <a:latin typeface="PF Square Sans Pro" panose="02000506040000020004" pitchFamily="2" charset="0"/>
                        </a:rPr>
                        <a:t>що </a:t>
                      </a:r>
                      <a:r>
                        <a:rPr lang="uk-UA" sz="1400" dirty="0">
                          <a:effectLst/>
                          <a:latin typeface="PF Square Sans Pro" panose="02000506040000020004" pitchFamily="2" charset="0"/>
                        </a:rPr>
                        <a:t>отримають </a:t>
                      </a:r>
                      <a:r>
                        <a:rPr lang="uk-UA" sz="1400" dirty="0" smtClean="0">
                          <a:effectLst/>
                          <a:latin typeface="PF Square Sans Pro" panose="02000506040000020004" pitchFamily="2" charset="0"/>
                        </a:rPr>
                        <a:t>вигоду</a:t>
                      </a:r>
                      <a:endParaRPr lang="uk-UA" sz="14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gridSpan="4">
                  <a:txBody>
                    <a:bodyPr/>
                    <a:lstStyle/>
                    <a:p>
                      <a:pPr algn="ctr" fontAlgn="base">
                        <a:lnSpc>
                          <a:spcPct val="115000"/>
                        </a:lnSpc>
                        <a:spcAft>
                          <a:spcPts val="0"/>
                        </a:spcAft>
                      </a:pPr>
                      <a:r>
                        <a:rPr lang="uk-UA" sz="1400" b="1" dirty="0" smtClean="0">
                          <a:solidFill>
                            <a:srgbClr val="002060"/>
                          </a:solidFill>
                          <a:effectLst/>
                          <a:latin typeface="PF Square Sans Pro" panose="02000506040000020004" pitchFamily="2" charset="0"/>
                        </a:rPr>
                        <a:t>196 </a:t>
                      </a:r>
                      <a:r>
                        <a:rPr lang="uk-UA" sz="1400" b="1" dirty="0">
                          <a:solidFill>
                            <a:srgbClr val="002060"/>
                          </a:solidFill>
                          <a:effectLst/>
                          <a:latin typeface="PF Square Sans Pro" panose="02000506040000020004" pitchFamily="2" charset="0"/>
                        </a:rPr>
                        <a:t>населених пунктів</a:t>
                      </a:r>
                    </a:p>
                    <a:p>
                      <a:pPr algn="ctr" fontAlgn="base">
                        <a:lnSpc>
                          <a:spcPct val="115000"/>
                        </a:lnSpc>
                        <a:spcAft>
                          <a:spcPts val="0"/>
                        </a:spcAft>
                      </a:pPr>
                      <a:r>
                        <a:rPr lang="uk-UA" sz="1400" b="1" dirty="0">
                          <a:solidFill>
                            <a:srgbClr val="002060"/>
                          </a:solidFill>
                          <a:effectLst/>
                          <a:latin typeface="PF Square Sans Pro" panose="02000506040000020004" pitchFamily="2" charset="0"/>
                        </a:rPr>
                        <a:t>16% площі території області</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096515525"/>
                  </a:ext>
                </a:extLst>
              </a:tr>
              <a:tr h="232263">
                <a:tc>
                  <a:txBody>
                    <a:bodyPr/>
                    <a:lstStyle/>
                    <a:p>
                      <a:pPr fontAlgn="base">
                        <a:lnSpc>
                          <a:spcPct val="115000"/>
                        </a:lnSpc>
                        <a:spcAft>
                          <a:spcPts val="0"/>
                        </a:spcAft>
                      </a:pPr>
                      <a:r>
                        <a:rPr lang="uk-UA" sz="1400" dirty="0" smtClean="0">
                          <a:effectLst/>
                          <a:latin typeface="PF Square Sans Pro" panose="02000506040000020004" pitchFamily="2" charset="0"/>
                        </a:rPr>
                        <a:t>Тривалість</a:t>
                      </a:r>
                      <a:endParaRPr lang="uk-UA" sz="14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gridSpan="4">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2018-2019 роки (24 місяці)</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863315320"/>
                  </a:ext>
                </a:extLst>
              </a:tr>
              <a:tr h="232263">
                <a:tc>
                  <a:txBody>
                    <a:bodyPr/>
                    <a:lstStyle/>
                    <a:p>
                      <a:pPr fontAlgn="base">
                        <a:lnSpc>
                          <a:spcPct val="115000"/>
                        </a:lnSpc>
                        <a:spcAft>
                          <a:spcPts val="0"/>
                        </a:spcAft>
                      </a:pPr>
                      <a:r>
                        <a:rPr lang="uk-UA" sz="1400" dirty="0" smtClean="0">
                          <a:effectLst/>
                          <a:latin typeface="PF Square Sans Pro" panose="02000506040000020004" pitchFamily="2" charset="0"/>
                        </a:rPr>
                        <a:t>Бюджет</a:t>
                      </a:r>
                      <a:endParaRPr lang="uk-UA" sz="14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gridSpan="4">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25 778,4 тис грн. </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2259719905"/>
                  </a:ext>
                </a:extLst>
              </a:tr>
              <a:tr h="224060">
                <a:tc>
                  <a:txBody>
                    <a:bodyPr/>
                    <a:lstStyle/>
                    <a:p>
                      <a:pPr fontAlgn="base">
                        <a:lnSpc>
                          <a:spcPct val="115000"/>
                        </a:lnSpc>
                        <a:spcAft>
                          <a:spcPts val="0"/>
                        </a:spcAft>
                      </a:pPr>
                      <a:r>
                        <a:rPr lang="uk-UA" sz="1400" dirty="0" smtClean="0">
                          <a:effectLst/>
                          <a:latin typeface="PF Square Sans Pro" panose="02000506040000020004" pitchFamily="2" charset="0"/>
                        </a:rPr>
                        <a:t>фінансування</a:t>
                      </a:r>
                      <a:endParaRPr lang="uk-UA" sz="14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a:txBody>
                    <a:bodyPr/>
                    <a:lstStyle/>
                    <a:p>
                      <a:pPr algn="ctr" fontAlgn="base">
                        <a:lnSpc>
                          <a:spcPct val="115000"/>
                        </a:lnSpc>
                        <a:spcAft>
                          <a:spcPts val="0"/>
                        </a:spcAft>
                      </a:pPr>
                      <a:r>
                        <a:rPr lang="uk-UA" sz="1400" b="1">
                          <a:solidFill>
                            <a:srgbClr val="002060"/>
                          </a:solidFill>
                          <a:effectLst/>
                          <a:latin typeface="PF Square Sans Pro" panose="02000506040000020004" pitchFamily="2" charset="0"/>
                        </a:rPr>
                        <a:t>Разом</a:t>
                      </a:r>
                      <a:endParaRPr lang="uk-UA" sz="1400" b="1">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1 </a:t>
                      </a:r>
                      <a:r>
                        <a:rPr lang="uk-UA" sz="1400" b="1" dirty="0" smtClean="0">
                          <a:solidFill>
                            <a:srgbClr val="002060"/>
                          </a:solidFill>
                          <a:effectLst/>
                          <a:latin typeface="PF Square Sans Pro" panose="02000506040000020004" pitchFamily="2" charset="0"/>
                        </a:rPr>
                        <a:t>рік</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2 </a:t>
                      </a:r>
                      <a:r>
                        <a:rPr lang="uk-UA" sz="1400" b="1" dirty="0" smtClean="0">
                          <a:solidFill>
                            <a:srgbClr val="002060"/>
                          </a:solidFill>
                          <a:effectLst/>
                          <a:latin typeface="PF Square Sans Pro" panose="02000506040000020004" pitchFamily="2" charset="0"/>
                        </a:rPr>
                        <a:t>рік</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3 рік</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extLst>
                  <a:ext uri="{0D108BD9-81ED-4DB2-BD59-A6C34878D82A}">
                    <a16:rowId xmlns:a16="http://schemas.microsoft.com/office/drawing/2014/main" val="2345595057"/>
                  </a:ext>
                </a:extLst>
              </a:tr>
              <a:tr h="464524">
                <a:tc>
                  <a:txBody>
                    <a:bodyPr/>
                    <a:lstStyle/>
                    <a:p>
                      <a:pPr fontAlgn="base">
                        <a:lnSpc>
                          <a:spcPct val="115000"/>
                        </a:lnSpc>
                        <a:spcAft>
                          <a:spcPts val="0"/>
                        </a:spcAft>
                      </a:pPr>
                      <a:r>
                        <a:rPr lang="uk-UA" sz="1400" dirty="0" err="1" smtClean="0">
                          <a:effectLst/>
                          <a:latin typeface="PF Square Sans Pro" panose="02000506040000020004" pitchFamily="2" charset="0"/>
                        </a:rPr>
                        <a:t>держ.бюджету</a:t>
                      </a:r>
                      <a:endParaRPr lang="uk-UA" sz="1400" dirty="0">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002060"/>
                    </a:solidFill>
                  </a:tcPr>
                </a:tc>
                <a:tc>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25778,4</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7163,4</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18615,0</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tc>
                  <a:txBody>
                    <a:bodyPr/>
                    <a:lstStyle/>
                    <a:p>
                      <a:pPr algn="ctr" fontAlgn="base">
                        <a:lnSpc>
                          <a:spcPct val="115000"/>
                        </a:lnSpc>
                        <a:spcAft>
                          <a:spcPts val="0"/>
                        </a:spcAft>
                      </a:pPr>
                      <a:r>
                        <a:rPr lang="uk-UA" sz="1400" b="1" dirty="0">
                          <a:solidFill>
                            <a:srgbClr val="002060"/>
                          </a:solidFill>
                          <a:effectLst/>
                          <a:latin typeface="PF Square Sans Pro" panose="02000506040000020004" pitchFamily="2" charset="0"/>
                        </a:rPr>
                        <a:t> </a:t>
                      </a:r>
                      <a:endParaRPr lang="uk-UA" sz="1400" b="1" dirty="0">
                        <a:solidFill>
                          <a:srgbClr val="002060"/>
                        </a:solidFill>
                        <a:effectLst/>
                        <a:latin typeface="PF Square Sans Pro" panose="02000506040000020004" pitchFamily="2" charset="0"/>
                        <a:ea typeface="Calibri" panose="020F0502020204030204" pitchFamily="34" charset="0"/>
                        <a:cs typeface="Times New Roman" panose="02020603050405020304" pitchFamily="18" charset="0"/>
                      </a:endParaRPr>
                    </a:p>
                  </a:txBody>
                  <a:tcPr marL="0" marR="0" marT="0" marB="0">
                    <a:solidFill>
                      <a:srgbClr val="FFFF00"/>
                    </a:solidFill>
                  </a:tcPr>
                </a:tc>
                <a:extLst>
                  <a:ext uri="{0D108BD9-81ED-4DB2-BD59-A6C34878D82A}">
                    <a16:rowId xmlns:a16="http://schemas.microsoft.com/office/drawing/2014/main" val="376360257"/>
                  </a:ext>
                </a:extLst>
              </a:tr>
            </a:tbl>
          </a:graphicData>
        </a:graphic>
      </p:graphicFrame>
    </p:spTree>
    <p:extLst>
      <p:ext uri="{BB962C8B-B14F-4D97-AF65-F5344CB8AC3E}">
        <p14:creationId xmlns:p14="http://schemas.microsoft.com/office/powerpoint/2010/main" val="2455636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160" r="-220" b="160"/>
          <a:stretch/>
        </p:blipFill>
        <p:spPr bwMode="auto">
          <a:xfrm>
            <a:off x="0" y="1"/>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5013176"/>
            <a:ext cx="9144000" cy="1080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2" name="Заголовок 1"/>
          <p:cNvSpPr>
            <a:spLocks noGrp="1"/>
          </p:cNvSpPr>
          <p:nvPr>
            <p:ph type="ctrTitle"/>
          </p:nvPr>
        </p:nvSpPr>
        <p:spPr>
          <a:xfrm>
            <a:off x="259408" y="4767287"/>
            <a:ext cx="8640960" cy="1470025"/>
          </a:xfrm>
        </p:spPr>
        <p:txBody>
          <a:bodyPr>
            <a:noAutofit/>
          </a:bodyPr>
          <a:lstStyle/>
          <a:p>
            <a:r>
              <a:rPr lang="ru-RU" sz="3600" b="1" dirty="0" smtClean="0">
                <a:solidFill>
                  <a:schemeClr val="accent4">
                    <a:lumMod val="50000"/>
                  </a:schemeClr>
                </a:solidFill>
                <a:latin typeface="Century Gothic" pitchFamily="34" charset="0"/>
              </a:rPr>
              <a:t>Початок проекту. </a:t>
            </a:r>
            <a:r>
              <a:rPr lang="ru-RU" sz="3600" b="1" dirty="0" err="1" smtClean="0">
                <a:solidFill>
                  <a:schemeClr val="accent4">
                    <a:lumMod val="50000"/>
                  </a:schemeClr>
                </a:solidFill>
                <a:latin typeface="Century Gothic" pitchFamily="34" charset="0"/>
              </a:rPr>
              <a:t>Інтереси</a:t>
            </a:r>
            <a:r>
              <a:rPr lang="ru-RU" sz="3600" b="1" dirty="0" smtClean="0">
                <a:solidFill>
                  <a:schemeClr val="accent4">
                    <a:lumMod val="50000"/>
                  </a:schemeClr>
                </a:solidFill>
                <a:latin typeface="Century Gothic" pitchFamily="34" charset="0"/>
              </a:rPr>
              <a:t> </a:t>
            </a:r>
            <a:r>
              <a:rPr lang="ru-RU" sz="3600" b="1" dirty="0" err="1" smtClean="0">
                <a:solidFill>
                  <a:schemeClr val="accent4">
                    <a:lumMod val="50000"/>
                  </a:schemeClr>
                </a:solidFill>
                <a:latin typeface="Century Gothic" pitchFamily="34" charset="0"/>
              </a:rPr>
              <a:t>заявників</a:t>
            </a:r>
            <a:endParaRPr lang="ru-RU" sz="3600" b="1" dirty="0">
              <a:solidFill>
                <a:schemeClr val="accent4">
                  <a:lumMod val="50000"/>
                </a:schemeClr>
              </a:solidFill>
              <a:latin typeface="Century Gothic" pitchFamily="34" charset="0"/>
            </a:endParaRPr>
          </a:p>
        </p:txBody>
      </p:sp>
    </p:spTree>
    <p:extLst>
      <p:ext uri="{BB962C8B-B14F-4D97-AF65-F5344CB8AC3E}">
        <p14:creationId xmlns:p14="http://schemas.microsoft.com/office/powerpoint/2010/main" val="653555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Місце для номера слайда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0527BE-0388-4EA9-BF9B-B39F200615A9}" type="slidenum">
              <a:rPr lang="uk-UA" altLang="uk-UA" sz="1400" smtClean="0"/>
              <a:pPr>
                <a:spcBef>
                  <a:spcPct val="0"/>
                </a:spcBef>
                <a:buFontTx/>
                <a:buNone/>
              </a:pPr>
              <a:t>2</a:t>
            </a:fld>
            <a:endParaRPr lang="uk-UA" altLang="uk-UA" sz="1400" smtClean="0"/>
          </a:p>
        </p:txBody>
      </p:sp>
      <p:sp>
        <p:nvSpPr>
          <p:cNvPr id="8195" name="Rectangle 2"/>
          <p:cNvSpPr>
            <a:spLocks noGrp="1" noChangeArrowheads="1"/>
          </p:cNvSpPr>
          <p:nvPr>
            <p:ph type="title"/>
          </p:nvPr>
        </p:nvSpPr>
        <p:spPr>
          <a:xfrm>
            <a:off x="261938" y="260350"/>
            <a:ext cx="8208962" cy="576263"/>
          </a:xfrm>
          <a:solidFill>
            <a:srgbClr val="0070C0"/>
          </a:solidFill>
        </p:spPr>
        <p:txBody>
          <a:bodyPr>
            <a:normAutofit fontScale="90000"/>
          </a:bodyPr>
          <a:lstStyle/>
          <a:p>
            <a:pPr eaLnBrk="1" hangingPunct="1">
              <a:defRPr/>
            </a:pPr>
            <a:r>
              <a:rPr lang="uk-UA" altLang="uk-UA" b="1" dirty="0" smtClean="0">
                <a:solidFill>
                  <a:schemeClr val="bg1"/>
                </a:solidFill>
                <a:effectLst>
                  <a:outerShdw blurRad="38100" dist="38100" dir="2700000" algn="tl">
                    <a:srgbClr val="000000">
                      <a:alpha val="43137"/>
                    </a:srgbClr>
                  </a:outerShdw>
                </a:effectLst>
                <a:latin typeface="PF Square Sans Pro" panose="02000506040000020004" pitchFamily="2" charset="0"/>
              </a:rPr>
              <a:t>Структура семінарів</a:t>
            </a:r>
            <a:endParaRPr lang="ru-RU" altLang="uk-UA" b="1" dirty="0" smtClean="0">
              <a:solidFill>
                <a:schemeClr val="bg1"/>
              </a:solidFill>
              <a:effectLst>
                <a:outerShdw blurRad="38100" dist="38100" dir="2700000" algn="tl">
                  <a:srgbClr val="000000">
                    <a:alpha val="43137"/>
                  </a:srgbClr>
                </a:outerShdw>
              </a:effectLst>
              <a:latin typeface="PF Square Sans Pro" panose="02000506040000020004" pitchFamily="2" charset="0"/>
            </a:endParaRPr>
          </a:p>
        </p:txBody>
      </p:sp>
      <p:graphicFrame>
        <p:nvGraphicFramePr>
          <p:cNvPr id="7" name="Місце для вмісту 6"/>
          <p:cNvGraphicFramePr>
            <a:graphicFrameLocks noGrp="1"/>
          </p:cNvGraphicFramePr>
          <p:nvPr>
            <p:ph idx="1"/>
            <p:extLst>
              <p:ext uri="{D42A27DB-BD31-4B8C-83A1-F6EECF244321}">
                <p14:modId xmlns:p14="http://schemas.microsoft.com/office/powerpoint/2010/main" val="773434356"/>
              </p:ext>
            </p:extLst>
          </p:nvPr>
        </p:nvGraphicFramePr>
        <p:xfrm>
          <a:off x="261938" y="966789"/>
          <a:ext cx="8631237" cy="4100576"/>
        </p:xfrm>
        <a:graphic>
          <a:graphicData uri="http://schemas.openxmlformats.org/drawingml/2006/table">
            <a:tbl>
              <a:tblPr>
                <a:tableStyleId>{5C22544A-7EE6-4342-B048-85BDC9FD1C3A}</a:tableStyleId>
              </a:tblPr>
              <a:tblGrid>
                <a:gridCol w="4310062">
                  <a:extLst>
                    <a:ext uri="{9D8B030D-6E8A-4147-A177-3AD203B41FA5}">
                      <a16:colId xmlns:a16="http://schemas.microsoft.com/office/drawing/2014/main" val="2702301435"/>
                    </a:ext>
                  </a:extLst>
                </a:gridCol>
                <a:gridCol w="4321175">
                  <a:extLst>
                    <a:ext uri="{9D8B030D-6E8A-4147-A177-3AD203B41FA5}">
                      <a16:colId xmlns:a16="http://schemas.microsoft.com/office/drawing/2014/main" val="2687309170"/>
                    </a:ext>
                  </a:extLst>
                </a:gridCol>
              </a:tblGrid>
              <a:tr h="1761140">
                <a:tc>
                  <a:txBody>
                    <a:bodyPr/>
                    <a:lstStyle/>
                    <a:p>
                      <a:pPr algn="ctr">
                        <a:lnSpc>
                          <a:spcPct val="107000"/>
                        </a:lnSpc>
                        <a:spcAft>
                          <a:spcPts val="0"/>
                        </a:spcAft>
                      </a:pPr>
                      <a:r>
                        <a:rPr lang="ru-RU" sz="3200" b="1" dirty="0" err="1" smtClean="0">
                          <a:solidFill>
                            <a:schemeClr val="bg1"/>
                          </a:solidFill>
                          <a:effectLst>
                            <a:outerShdw blurRad="38100" dist="38100" dir="2700000" algn="tl">
                              <a:srgbClr val="000000">
                                <a:alpha val="43137"/>
                              </a:srgbClr>
                            </a:outerShdw>
                          </a:effectLst>
                          <a:latin typeface="PF Square Sans Pro" panose="02000506040000020004" pitchFamily="2" charset="0"/>
                        </a:rPr>
                        <a:t>Вступний</a:t>
                      </a:r>
                      <a:r>
                        <a:rPr lang="ru-RU" sz="3200" b="1" dirty="0" smtClean="0">
                          <a:solidFill>
                            <a:schemeClr val="bg1"/>
                          </a:solidFill>
                          <a:effectLst>
                            <a:outerShdw blurRad="38100" dist="38100" dir="2700000" algn="tl">
                              <a:srgbClr val="000000">
                                <a:alpha val="43137"/>
                              </a:srgbClr>
                            </a:outerShdw>
                          </a:effectLst>
                          <a:latin typeface="PF Square Sans Pro" panose="02000506040000020004" pitchFamily="2" charset="0"/>
                        </a:rPr>
                        <a:t> </a:t>
                      </a:r>
                      <a:r>
                        <a:rPr lang="ru-RU" sz="3200" b="1" dirty="0" err="1" smtClean="0">
                          <a:solidFill>
                            <a:schemeClr val="bg1"/>
                          </a:solidFill>
                          <a:effectLst>
                            <a:outerShdw blurRad="38100" dist="38100" dir="2700000" algn="tl">
                              <a:srgbClr val="000000">
                                <a:alpha val="43137"/>
                              </a:srgbClr>
                            </a:outerShdw>
                          </a:effectLst>
                          <a:latin typeface="PF Square Sans Pro" panose="02000506040000020004" pitchFamily="2" charset="0"/>
                        </a:rPr>
                        <a:t>семінар</a:t>
                      </a:r>
                      <a:endParaRPr lang="ru-RU" sz="3200" b="1" dirty="0" smtClean="0">
                        <a:solidFill>
                          <a:schemeClr val="bg1"/>
                        </a:solidFill>
                        <a:effectLst>
                          <a:outerShdw blurRad="38100" dist="38100" dir="2700000" algn="tl">
                            <a:srgbClr val="000000">
                              <a:alpha val="43137"/>
                            </a:srgbClr>
                          </a:outerShdw>
                        </a:effectLst>
                        <a:latin typeface="PF Square Sans Pro" panose="02000506040000020004" pitchFamily="2" charset="0"/>
                      </a:endParaRPr>
                    </a:p>
                    <a:p>
                      <a:pPr algn="ctr">
                        <a:lnSpc>
                          <a:spcPct val="107000"/>
                        </a:lnSpc>
                        <a:spcAft>
                          <a:spcPts val="0"/>
                        </a:spcAft>
                      </a:pPr>
                      <a:r>
                        <a:rPr lang="ru-RU" sz="3200" b="1" dirty="0" smtClean="0">
                          <a:solidFill>
                            <a:schemeClr val="bg1"/>
                          </a:solidFill>
                          <a:effectLst>
                            <a:outerShdw blurRad="38100" dist="38100" dir="2700000" algn="tl">
                              <a:srgbClr val="000000">
                                <a:alpha val="43137"/>
                              </a:srgbClr>
                            </a:outerShdw>
                          </a:effectLst>
                          <a:latin typeface="PF Square Sans Pro" panose="02000506040000020004" pitchFamily="2" charset="0"/>
                        </a:rPr>
                        <a:t>«Проект – основа </a:t>
                      </a:r>
                      <a:r>
                        <a:rPr lang="ru-RU" sz="3200" b="1" dirty="0" err="1" smtClean="0">
                          <a:solidFill>
                            <a:schemeClr val="bg1"/>
                          </a:solidFill>
                          <a:effectLst>
                            <a:outerShdw blurRad="38100" dist="38100" dir="2700000" algn="tl">
                              <a:srgbClr val="000000">
                                <a:alpha val="43137"/>
                              </a:srgbClr>
                            </a:outerShdw>
                          </a:effectLst>
                          <a:latin typeface="PF Square Sans Pro" panose="02000506040000020004" pitchFamily="2" charset="0"/>
                        </a:rPr>
                        <a:t>місцевого</a:t>
                      </a:r>
                      <a:r>
                        <a:rPr lang="ru-RU" sz="3200" b="1" dirty="0" smtClean="0">
                          <a:solidFill>
                            <a:schemeClr val="bg1"/>
                          </a:solidFill>
                          <a:effectLst>
                            <a:outerShdw blurRad="38100" dist="38100" dir="2700000" algn="tl">
                              <a:srgbClr val="000000">
                                <a:alpha val="43137"/>
                              </a:srgbClr>
                            </a:outerShdw>
                          </a:effectLst>
                          <a:latin typeface="PF Square Sans Pro" panose="02000506040000020004" pitchFamily="2" charset="0"/>
                        </a:rPr>
                        <a:t> </a:t>
                      </a:r>
                      <a:r>
                        <a:rPr lang="ru-RU" sz="3200" b="1" dirty="0" err="1" smtClean="0">
                          <a:solidFill>
                            <a:schemeClr val="bg1"/>
                          </a:solidFill>
                          <a:effectLst>
                            <a:outerShdw blurRad="38100" dist="38100" dir="2700000" algn="tl">
                              <a:srgbClr val="000000">
                                <a:alpha val="43137"/>
                              </a:srgbClr>
                            </a:outerShdw>
                          </a:effectLst>
                          <a:latin typeface="PF Square Sans Pro" panose="02000506040000020004" pitchFamily="2" charset="0"/>
                        </a:rPr>
                        <a:t>розвитку</a:t>
                      </a:r>
                      <a:endParaRPr lang="ru-RU" sz="3200" b="1" dirty="0" smtClean="0">
                        <a:solidFill>
                          <a:schemeClr val="bg1"/>
                        </a:solidFill>
                        <a:effectLst>
                          <a:outerShdw blurRad="38100" dist="38100" dir="2700000" algn="tl">
                            <a:srgbClr val="000000">
                              <a:alpha val="43137"/>
                            </a:srgbClr>
                          </a:outerShdw>
                        </a:effectLst>
                        <a:latin typeface="PF Square Sans Pro" panose="02000506040000020004" pitchFamily="2" charset="0"/>
                      </a:endParaRPr>
                    </a:p>
                    <a:p>
                      <a:pPr algn="ctr">
                        <a:lnSpc>
                          <a:spcPct val="107000"/>
                        </a:lnSpc>
                        <a:spcAft>
                          <a:spcPts val="0"/>
                        </a:spcAft>
                      </a:pPr>
                      <a:r>
                        <a:rPr lang="ru-RU" sz="3200" b="1" dirty="0" smtClean="0">
                          <a:solidFill>
                            <a:srgbClr val="FFFF00"/>
                          </a:solidFill>
                          <a:effectLst>
                            <a:outerShdw blurRad="38100" dist="38100" dir="2700000" algn="tl">
                              <a:srgbClr val="000000">
                                <a:alpha val="43137"/>
                              </a:srgbClr>
                            </a:outerShdw>
                          </a:effectLst>
                          <a:latin typeface="PF Square Sans Pro" panose="02000506040000020004" pitchFamily="2" charset="0"/>
                        </a:rPr>
                        <a:t>(2017)</a:t>
                      </a:r>
                    </a:p>
                  </a:txBody>
                  <a:tcPr marL="68586" marR="68586" marT="0" marB="0">
                    <a:solidFill>
                      <a:srgbClr val="00B050"/>
                    </a:solidFill>
                  </a:tcPr>
                </a:tc>
                <a:tc>
                  <a:txBody>
                    <a:bodyPr/>
                    <a:lstStyle/>
                    <a:p>
                      <a:pPr algn="ctr">
                        <a:lnSpc>
                          <a:spcPct val="107000"/>
                        </a:lnSpc>
                        <a:spcAft>
                          <a:spcPts val="0"/>
                        </a:spcAft>
                      </a:pPr>
                      <a:r>
                        <a:rPr lang="uk-UA" sz="3200" b="1" dirty="0" smtClean="0">
                          <a:solidFill>
                            <a:schemeClr val="bg1"/>
                          </a:solidFill>
                          <a:effectLst/>
                          <a:latin typeface="PF Square Sans Pro" panose="02000506040000020004" pitchFamily="2" charset="0"/>
                        </a:rPr>
                        <a:t>І семінар</a:t>
                      </a:r>
                    </a:p>
                    <a:p>
                      <a:pPr algn="ctr">
                        <a:lnSpc>
                          <a:spcPct val="107000"/>
                        </a:lnSpc>
                        <a:spcAft>
                          <a:spcPts val="0"/>
                        </a:spcAft>
                      </a:pPr>
                      <a:r>
                        <a:rPr lang="uk-UA" sz="3200" b="1" dirty="0" smtClean="0">
                          <a:solidFill>
                            <a:schemeClr val="bg1"/>
                          </a:solidFill>
                          <a:effectLst/>
                          <a:latin typeface="PF Square Sans Pro" panose="02000506040000020004" pitchFamily="2" charset="0"/>
                        </a:rPr>
                        <a:t>«Підготовка проектної заявки»</a:t>
                      </a:r>
                    </a:p>
                    <a:p>
                      <a:pPr algn="ctr">
                        <a:lnSpc>
                          <a:spcPct val="107000"/>
                        </a:lnSpc>
                        <a:spcAft>
                          <a:spcPts val="0"/>
                        </a:spcAft>
                      </a:pPr>
                      <a:r>
                        <a:rPr lang="uk-UA" sz="3200" b="1" dirty="0" smtClean="0">
                          <a:solidFill>
                            <a:srgbClr val="FFFF00"/>
                          </a:solidFill>
                          <a:effectLst/>
                          <a:latin typeface="PF Square Sans Pro" panose="02000506040000020004" pitchFamily="2" charset="0"/>
                        </a:rPr>
                        <a:t>(20-21.02.2018)</a:t>
                      </a:r>
                    </a:p>
                  </a:txBody>
                  <a:tcPr marL="68586" marR="68586" marT="0" marB="0">
                    <a:solidFill>
                      <a:srgbClr val="002060"/>
                    </a:solidFill>
                  </a:tcPr>
                </a:tc>
                <a:extLst>
                  <a:ext uri="{0D108BD9-81ED-4DB2-BD59-A6C34878D82A}">
                    <a16:rowId xmlns:a16="http://schemas.microsoft.com/office/drawing/2014/main" val="2105269409"/>
                  </a:ext>
                </a:extLst>
              </a:tr>
              <a:tr h="1853200">
                <a:tc>
                  <a:txBody>
                    <a:bodyPr/>
                    <a:lstStyle/>
                    <a:p>
                      <a:pPr marL="0" indent="0" algn="ctr">
                        <a:buFont typeface="+mj-lt"/>
                        <a:buNone/>
                      </a:pPr>
                      <a:r>
                        <a:rPr lang="ru-RU" sz="3200" b="1" kern="1200" dirty="0" smtClean="0">
                          <a:solidFill>
                            <a:schemeClr val="bg1"/>
                          </a:solidFill>
                          <a:effectLst/>
                          <a:latin typeface="PF Square Sans Pro" panose="02000506040000020004" pitchFamily="2" charset="0"/>
                          <a:ea typeface="+mn-ea"/>
                          <a:cs typeface="+mn-cs"/>
                        </a:rPr>
                        <a:t>ІІ </a:t>
                      </a:r>
                      <a:r>
                        <a:rPr lang="ru-RU" sz="3200" b="1" kern="1200" dirty="0" err="1" smtClean="0">
                          <a:solidFill>
                            <a:schemeClr val="bg1"/>
                          </a:solidFill>
                          <a:effectLst/>
                          <a:latin typeface="PF Square Sans Pro" panose="02000506040000020004" pitchFamily="2" charset="0"/>
                          <a:ea typeface="+mn-ea"/>
                          <a:cs typeface="+mn-cs"/>
                        </a:rPr>
                        <a:t>семінар</a:t>
                      </a:r>
                      <a:endParaRPr lang="ru-RU" sz="3200" b="1" kern="1200" dirty="0" smtClean="0">
                        <a:solidFill>
                          <a:schemeClr val="bg1"/>
                        </a:solidFill>
                        <a:effectLst/>
                        <a:latin typeface="PF Square Sans Pro" panose="02000506040000020004" pitchFamily="2" charset="0"/>
                        <a:ea typeface="+mn-ea"/>
                        <a:cs typeface="+mn-cs"/>
                      </a:endParaRPr>
                    </a:p>
                    <a:p>
                      <a:pPr marL="0" indent="0" algn="ctr">
                        <a:buFont typeface="+mj-lt"/>
                        <a:buNone/>
                      </a:pPr>
                      <a:r>
                        <a:rPr lang="ru-RU" sz="3200" b="1" kern="1200" dirty="0" smtClean="0">
                          <a:solidFill>
                            <a:schemeClr val="bg1"/>
                          </a:solidFill>
                          <a:effectLst/>
                          <a:latin typeface="PF Square Sans Pro" panose="02000506040000020004" pitchFamily="2" charset="0"/>
                          <a:ea typeface="+mn-ea"/>
                          <a:cs typeface="+mn-cs"/>
                        </a:rPr>
                        <a:t>«</a:t>
                      </a:r>
                      <a:r>
                        <a:rPr lang="ru-RU" sz="3200" b="1" kern="1200" dirty="0" err="1" smtClean="0">
                          <a:solidFill>
                            <a:schemeClr val="bg1"/>
                          </a:solidFill>
                          <a:effectLst/>
                          <a:latin typeface="PF Square Sans Pro" panose="02000506040000020004" pitchFamily="2" charset="0"/>
                          <a:ea typeface="+mn-ea"/>
                          <a:cs typeface="+mn-cs"/>
                        </a:rPr>
                        <a:t>Розробка</a:t>
                      </a:r>
                      <a:r>
                        <a:rPr lang="ru-RU" sz="3200" b="1" kern="1200" dirty="0" smtClean="0">
                          <a:solidFill>
                            <a:schemeClr val="bg1"/>
                          </a:solidFill>
                          <a:effectLst/>
                          <a:latin typeface="PF Square Sans Pro" panose="02000506040000020004" pitchFamily="2" charset="0"/>
                          <a:ea typeface="+mn-ea"/>
                          <a:cs typeface="+mn-cs"/>
                        </a:rPr>
                        <a:t> бюджету проекту»</a:t>
                      </a:r>
                    </a:p>
                    <a:p>
                      <a:pPr marL="0" indent="0" algn="ctr">
                        <a:buFont typeface="+mj-lt"/>
                        <a:buNone/>
                      </a:pPr>
                      <a:r>
                        <a:rPr lang="ru-RU" sz="3200" b="1" kern="1200" dirty="0" smtClean="0">
                          <a:solidFill>
                            <a:srgbClr val="FFFF00"/>
                          </a:solidFill>
                          <a:effectLst/>
                          <a:latin typeface="PF Square Sans Pro" panose="02000506040000020004" pitchFamily="2" charset="0"/>
                          <a:ea typeface="+mn-ea"/>
                          <a:cs typeface="+mn-cs"/>
                        </a:rPr>
                        <a:t>(6-7.03.2018)</a:t>
                      </a:r>
                    </a:p>
                  </a:txBody>
                  <a:tcPr marL="68586" marR="68586" marT="0" marB="0">
                    <a:solidFill>
                      <a:srgbClr val="002060"/>
                    </a:solidFill>
                  </a:tcPr>
                </a:tc>
                <a:tc>
                  <a:txBody>
                    <a:bodyPr/>
                    <a:lstStyle/>
                    <a:p>
                      <a:pPr marL="0" indent="0" algn="ctr">
                        <a:lnSpc>
                          <a:spcPct val="107000"/>
                        </a:lnSpc>
                        <a:spcAft>
                          <a:spcPts val="0"/>
                        </a:spcAft>
                        <a:buFont typeface="+mj-lt"/>
                        <a:buNone/>
                      </a:pPr>
                      <a:r>
                        <a:rPr lang="uk-UA" sz="3200" b="1" dirty="0" smtClean="0">
                          <a:solidFill>
                            <a:schemeClr val="bg1"/>
                          </a:solidFill>
                          <a:effectLst/>
                          <a:latin typeface="PF Square Sans Pro" panose="02000506040000020004" pitchFamily="2" charset="0"/>
                        </a:rPr>
                        <a:t>ІІІ семінар</a:t>
                      </a:r>
                    </a:p>
                    <a:p>
                      <a:pPr marL="0" indent="0" algn="ctr">
                        <a:lnSpc>
                          <a:spcPct val="107000"/>
                        </a:lnSpc>
                        <a:spcAft>
                          <a:spcPts val="0"/>
                        </a:spcAft>
                        <a:buFont typeface="+mj-lt"/>
                        <a:buNone/>
                      </a:pPr>
                      <a:r>
                        <a:rPr lang="uk-UA" sz="3200" b="1" dirty="0" smtClean="0">
                          <a:solidFill>
                            <a:schemeClr val="bg1"/>
                          </a:solidFill>
                          <a:effectLst/>
                          <a:latin typeface="PF Square Sans Pro" panose="02000506040000020004" pitchFamily="2" charset="0"/>
                        </a:rPr>
                        <a:t>«Логічна матриця проекту»</a:t>
                      </a:r>
                    </a:p>
                    <a:p>
                      <a:pPr marL="0" indent="0" algn="ctr">
                        <a:lnSpc>
                          <a:spcPct val="107000"/>
                        </a:lnSpc>
                        <a:spcAft>
                          <a:spcPts val="0"/>
                        </a:spcAft>
                        <a:buFont typeface="+mj-lt"/>
                        <a:buNone/>
                      </a:pPr>
                      <a:r>
                        <a:rPr lang="uk-UA" sz="3200" b="1" dirty="0" smtClean="0">
                          <a:solidFill>
                            <a:srgbClr val="FFFF00"/>
                          </a:solidFill>
                          <a:effectLst/>
                          <a:latin typeface="PF Square Sans Pro" panose="02000506040000020004" pitchFamily="2" charset="0"/>
                        </a:rPr>
                        <a:t>(20-21.03.2018)</a:t>
                      </a:r>
                    </a:p>
                  </a:txBody>
                  <a:tcPr marL="68586" marR="68586" marT="0" marB="0">
                    <a:solidFill>
                      <a:srgbClr val="002060"/>
                    </a:solidFill>
                  </a:tcPr>
                </a:tc>
                <a:extLst>
                  <a:ext uri="{0D108BD9-81ED-4DB2-BD59-A6C34878D82A}">
                    <a16:rowId xmlns:a16="http://schemas.microsoft.com/office/drawing/2014/main" val="1627436088"/>
                  </a:ext>
                </a:extLst>
              </a:tr>
            </a:tbl>
          </a:graphicData>
        </a:graphic>
      </p:graphicFrame>
      <p:sp>
        <p:nvSpPr>
          <p:cNvPr id="2" name="Прямокутник 1"/>
          <p:cNvSpPr/>
          <p:nvPr/>
        </p:nvSpPr>
        <p:spPr>
          <a:xfrm>
            <a:off x="271085" y="5140823"/>
            <a:ext cx="8622090" cy="1791260"/>
          </a:xfrm>
          <a:prstGeom prst="rect">
            <a:avLst/>
          </a:prstGeom>
          <a:solidFill>
            <a:srgbClr val="7030A0"/>
          </a:solidFill>
        </p:spPr>
        <p:txBody>
          <a:bodyPr wrap="square">
            <a:spAutoFit/>
          </a:bodyPr>
          <a:lstStyle/>
          <a:p>
            <a:pPr algn="ctr">
              <a:lnSpc>
                <a:spcPct val="115000"/>
              </a:lnSpc>
              <a:spcAft>
                <a:spcPts val="0"/>
              </a:spcAft>
            </a:pPr>
            <a:r>
              <a:rPr lang="en-US" sz="3200" b="1" dirty="0">
                <a:solidFill>
                  <a:schemeClr val="bg1"/>
                </a:solidFill>
                <a:latin typeface="PF Square Sans Pro" panose="02000506040000020004" pitchFamily="2" charset="0"/>
                <a:ea typeface="Times New Roman" panose="02020603050405020304" pitchFamily="18" charset="0"/>
                <a:cs typeface="Calibri" panose="020F0502020204030204" pitchFamily="34" charset="0"/>
              </a:rPr>
              <a:t>ІV </a:t>
            </a:r>
            <a:r>
              <a:rPr lang="en-US" sz="3200" b="1" dirty="0" err="1">
                <a:solidFill>
                  <a:schemeClr val="bg1"/>
                </a:solidFill>
                <a:latin typeface="PF Square Sans Pro" panose="02000506040000020004" pitchFamily="2" charset="0"/>
                <a:ea typeface="Times New Roman" panose="02020603050405020304" pitchFamily="18" charset="0"/>
                <a:cs typeface="Calibri" panose="020F0502020204030204" pitchFamily="34" charset="0"/>
              </a:rPr>
              <a:t>семінар</a:t>
            </a:r>
            <a:endParaRPr lang="uk-UA" sz="3200" b="1" dirty="0">
              <a:solidFill>
                <a:schemeClr val="bg1"/>
              </a:solidFill>
              <a:latin typeface="PF Square Sans Pro" panose="02000506040000020004" pitchFamily="2"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3200" b="1" dirty="0">
                <a:solidFill>
                  <a:schemeClr val="bg1"/>
                </a:solidFill>
                <a:latin typeface="PF Square Sans Pro" panose="02000506040000020004" pitchFamily="2" charset="0"/>
                <a:ea typeface="Times New Roman" panose="02020603050405020304" pitchFamily="18" charset="0"/>
                <a:cs typeface="Calibri" panose="020F0502020204030204" pitchFamily="34" charset="0"/>
              </a:rPr>
              <a:t>«</a:t>
            </a:r>
            <a:r>
              <a:rPr lang="uk-UA" sz="3200" b="1" dirty="0">
                <a:solidFill>
                  <a:schemeClr val="bg1"/>
                </a:solidFill>
                <a:latin typeface="PF Square Sans Pro" panose="02000506040000020004" pitchFamily="2" charset="0"/>
                <a:ea typeface="Times New Roman" panose="02020603050405020304" pitchFamily="18" charset="0"/>
                <a:cs typeface="Calibri" panose="020F0502020204030204" pitchFamily="34" charset="0"/>
              </a:rPr>
              <a:t>Презентація та оцінка проектів</a:t>
            </a:r>
            <a:r>
              <a:rPr lang="en-US" sz="3200" b="1" dirty="0" smtClean="0">
                <a:solidFill>
                  <a:schemeClr val="bg1"/>
                </a:solidFill>
                <a:latin typeface="PF Square Sans Pro" panose="02000506040000020004" pitchFamily="2" charset="0"/>
                <a:ea typeface="Times New Roman" panose="02020603050405020304" pitchFamily="18" charset="0"/>
                <a:cs typeface="Calibri" panose="020F0502020204030204" pitchFamily="34" charset="0"/>
              </a:rPr>
              <a:t>»</a:t>
            </a:r>
            <a:endParaRPr lang="uk-UA" sz="3200" b="1" dirty="0" smtClean="0">
              <a:solidFill>
                <a:schemeClr val="bg1"/>
              </a:solidFill>
              <a:latin typeface="PF Square Sans Pro" panose="02000506040000020004" pitchFamily="2" charset="0"/>
              <a:ea typeface="Times New Roman" panose="02020603050405020304" pitchFamily="18" charset="0"/>
              <a:cs typeface="Calibri" panose="020F0502020204030204" pitchFamily="34" charset="0"/>
            </a:endParaRPr>
          </a:p>
          <a:p>
            <a:pPr algn="ctr">
              <a:lnSpc>
                <a:spcPct val="115000"/>
              </a:lnSpc>
              <a:spcAft>
                <a:spcPts val="0"/>
              </a:spcAft>
            </a:pPr>
            <a:r>
              <a:rPr lang="uk-UA" sz="3200" b="1" dirty="0" smtClean="0">
                <a:solidFill>
                  <a:srgbClr val="FFFF00"/>
                </a:solidFill>
                <a:latin typeface="PF Square Sans Pro" panose="02000506040000020004" pitchFamily="2" charset="0"/>
                <a:ea typeface="Times New Roman" panose="02020603050405020304" pitchFamily="18" charset="0"/>
                <a:cs typeface="Times New Roman" panose="02020603050405020304" pitchFamily="18" charset="0"/>
              </a:rPr>
              <a:t>(30 березня 2018)</a:t>
            </a:r>
            <a:endParaRPr lang="uk-UA" sz="3200" b="1" dirty="0">
              <a:solidFill>
                <a:srgbClr val="FFFF00"/>
              </a:solidFill>
              <a:latin typeface="PF Square Sans Pro" panose="02000506040000020004"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714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0" y="5620770"/>
            <a:ext cx="9144000" cy="273844"/>
          </a:xfrm>
        </p:spPr>
        <p:txBody>
          <a:bodyPr/>
          <a:lstStyle/>
          <a:p>
            <a:pPr algn="ctr"/>
            <a:fld id="{B0640EC0-AC03-43EB-84E9-437CA3AFED62}" type="slidenum">
              <a:rPr lang="ru-RU" sz="1600" smtClean="0">
                <a:solidFill>
                  <a:schemeClr val="bg1"/>
                </a:solidFill>
                <a:latin typeface="Century Gothic" pitchFamily="34" charset="0"/>
              </a:rPr>
              <a:pPr algn="ctr"/>
              <a:t>20</a:t>
            </a:fld>
            <a:endParaRPr lang="ru-RU" sz="1600" dirty="0">
              <a:solidFill>
                <a:schemeClr val="bg1"/>
              </a:solidFill>
              <a:latin typeface="Century Gothic" pitchFamily="34" charset="0"/>
            </a:endParaRPr>
          </a:p>
        </p:txBody>
      </p:sp>
      <p:grpSp>
        <p:nvGrpSpPr>
          <p:cNvPr id="5" name="Группа 4"/>
          <p:cNvGrpSpPr/>
          <p:nvPr/>
        </p:nvGrpSpPr>
        <p:grpSpPr>
          <a:xfrm>
            <a:off x="107505" y="116633"/>
            <a:ext cx="8640959" cy="2232247"/>
            <a:chOff x="5137269" y="2938295"/>
            <a:chExt cx="10961987" cy="2510685"/>
          </a:xfrm>
        </p:grpSpPr>
        <p:sp>
          <p:nvSpPr>
            <p:cNvPr id="8" name="Стрілка вправо 1"/>
            <p:cNvSpPr/>
            <p:nvPr/>
          </p:nvSpPr>
          <p:spPr>
            <a:xfrm>
              <a:off x="5137269" y="2938295"/>
              <a:ext cx="2101048" cy="1457818"/>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rgbClr val="FFFFFF"/>
                  </a:solidFill>
                  <a:latin typeface="Century Gothic" panose="020B0502020202020204" pitchFamily="34" charset="0"/>
                  <a:cs typeface="Times New Roman" pitchFamily="18" charset="0"/>
                </a:rPr>
                <a:t>ІНТЕРЕСИ ДОНОРА (ПРІОРИТЕТИ)</a:t>
              </a:r>
              <a:endParaRPr lang="uk-UA" sz="1400" b="1" dirty="0">
                <a:solidFill>
                  <a:srgbClr val="FFFFFF"/>
                </a:solidFill>
                <a:latin typeface="Century Gothic" panose="020B0502020202020204" pitchFamily="34" charset="0"/>
              </a:endParaRPr>
            </a:p>
          </p:txBody>
        </p:sp>
        <p:sp>
          <p:nvSpPr>
            <p:cNvPr id="9" name="Стрілка вліво 2"/>
            <p:cNvSpPr/>
            <p:nvPr/>
          </p:nvSpPr>
          <p:spPr>
            <a:xfrm>
              <a:off x="6781566" y="2938295"/>
              <a:ext cx="9317690" cy="251068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solidFill>
                    <a:srgbClr val="FFFFFF"/>
                  </a:solidFill>
                  <a:latin typeface="Century Gothic" panose="020B0502020202020204" pitchFamily="34" charset="0"/>
                  <a:cs typeface="Times New Roman" pitchFamily="18" charset="0"/>
                </a:rPr>
                <a:t>ІНТЕРЕСИ ЗАЯВНИКА</a:t>
              </a:r>
            </a:p>
            <a:p>
              <a:pPr algn="ctr"/>
              <a:r>
                <a:rPr lang="uk-UA" sz="3200" b="1" dirty="0">
                  <a:solidFill>
                    <a:srgbClr val="FFFFFF"/>
                  </a:solidFill>
                  <a:latin typeface="Century Gothic" panose="020B0502020202020204" pitchFamily="34" charset="0"/>
                  <a:cs typeface="Times New Roman" pitchFamily="18" charset="0"/>
                </a:rPr>
                <a:t>(ОСНОВНІ ПРОБЛЕМИ)</a:t>
              </a:r>
            </a:p>
          </p:txBody>
        </p:sp>
      </p:grpSp>
      <p:sp>
        <p:nvSpPr>
          <p:cNvPr id="2" name="TextBox 1"/>
          <p:cNvSpPr txBox="1"/>
          <p:nvPr/>
        </p:nvSpPr>
        <p:spPr>
          <a:xfrm>
            <a:off x="5324585" y="1916832"/>
            <a:ext cx="3419872" cy="1569660"/>
          </a:xfrm>
          <a:prstGeom prst="rect">
            <a:avLst/>
          </a:prstGeom>
          <a:solidFill>
            <a:srgbClr val="00B050"/>
          </a:solidFill>
        </p:spPr>
        <p:txBody>
          <a:bodyPr wrap="square" rtlCol="0">
            <a:spAutoFit/>
          </a:bodyPr>
          <a:lstStyle/>
          <a:p>
            <a:pPr algn="ctr"/>
            <a:r>
              <a:rPr lang="uk-UA" sz="2400" b="1" dirty="0" smtClean="0">
                <a:solidFill>
                  <a:schemeClr val="bg1"/>
                </a:solidFill>
                <a:latin typeface="Century Gothic" panose="020B0502020202020204" pitchFamily="34" charset="0"/>
              </a:rPr>
              <a:t>Стратегія розвитку громади</a:t>
            </a:r>
          </a:p>
          <a:p>
            <a:pPr algn="ctr"/>
            <a:r>
              <a:rPr lang="uk-UA" sz="2400" b="1" dirty="0" smtClean="0">
                <a:solidFill>
                  <a:schemeClr val="bg1"/>
                </a:solidFill>
                <a:latin typeface="Century Gothic" panose="020B0502020202020204" pitchFamily="34" charset="0"/>
              </a:rPr>
              <a:t>План реалізації </a:t>
            </a:r>
          </a:p>
          <a:p>
            <a:pPr algn="ctr"/>
            <a:r>
              <a:rPr lang="uk-UA" sz="2400" b="1" dirty="0">
                <a:solidFill>
                  <a:schemeClr val="bg1"/>
                </a:solidFill>
                <a:latin typeface="Century Gothic" panose="020B0502020202020204" pitchFamily="34" charset="0"/>
              </a:rPr>
              <a:t>(</a:t>
            </a:r>
            <a:r>
              <a:rPr lang="uk-UA" sz="2400" b="1" dirty="0" smtClean="0">
                <a:solidFill>
                  <a:schemeClr val="bg1"/>
                </a:solidFill>
                <a:latin typeface="Century Gothic" panose="020B0502020202020204" pitchFamily="34" charset="0"/>
              </a:rPr>
              <a:t>перелік проектів)</a:t>
            </a:r>
            <a:endParaRPr lang="uk-UA" sz="2400" b="1" dirty="0">
              <a:solidFill>
                <a:schemeClr val="bg1"/>
              </a:solidFill>
              <a:latin typeface="Century Gothic" panose="020B0502020202020204" pitchFamily="34" charset="0"/>
            </a:endParaRPr>
          </a:p>
        </p:txBody>
      </p:sp>
      <p:pic>
        <p:nvPicPr>
          <p:cNvPr id="1030" name="Picture 6" descr="Результат пошуку зображень за запитом &quot;Стратегія ОТГ&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363" y="3486492"/>
            <a:ext cx="2804316" cy="29559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Результат пошуку зображень за запитом &quot;Стратегія ОТГ&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02" y="3072970"/>
            <a:ext cx="4855807" cy="28216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кутник 2"/>
          <p:cNvSpPr/>
          <p:nvPr/>
        </p:nvSpPr>
        <p:spPr>
          <a:xfrm>
            <a:off x="141903" y="2417611"/>
            <a:ext cx="4842306" cy="646331"/>
          </a:xfrm>
          <a:prstGeom prst="rect">
            <a:avLst/>
          </a:prstGeom>
          <a:solidFill>
            <a:srgbClr val="002060"/>
          </a:solidFill>
        </p:spPr>
        <p:txBody>
          <a:bodyPr wrap="square">
            <a:spAutoFit/>
          </a:bodyPr>
          <a:lstStyle/>
          <a:p>
            <a:r>
              <a:rPr lang="en-US" b="1" dirty="0">
                <a:solidFill>
                  <a:schemeClr val="bg1"/>
                </a:solidFill>
              </a:rPr>
              <a:t>https://i.factor.ua/ukr/journals/ms/2016/august/issue-8/article-20453.html</a:t>
            </a:r>
            <a:endParaRPr lang="uk-UA" b="1" dirty="0">
              <a:solidFill>
                <a:schemeClr val="bg1"/>
              </a:solidFill>
            </a:endParaRPr>
          </a:p>
        </p:txBody>
      </p:sp>
      <p:sp>
        <p:nvSpPr>
          <p:cNvPr id="6" name="Прямокутник 5"/>
          <p:cNvSpPr/>
          <p:nvPr/>
        </p:nvSpPr>
        <p:spPr>
          <a:xfrm>
            <a:off x="141904" y="6034292"/>
            <a:ext cx="5182681" cy="461665"/>
          </a:xfrm>
          <a:prstGeom prst="rect">
            <a:avLst/>
          </a:prstGeom>
          <a:solidFill>
            <a:srgbClr val="002060"/>
          </a:solidFill>
        </p:spPr>
        <p:txBody>
          <a:bodyPr wrap="square">
            <a:spAutoFit/>
          </a:bodyPr>
          <a:lstStyle/>
          <a:p>
            <a:r>
              <a:rPr lang="uk-UA" sz="2400" b="1" dirty="0" smtClean="0">
                <a:solidFill>
                  <a:schemeClr val="bg1"/>
                </a:solidFill>
                <a:latin typeface="Roboto"/>
              </a:rPr>
              <a:t>Перелік перспективних проектів</a:t>
            </a:r>
            <a:endParaRPr lang="uk-UA" sz="2400" b="1" dirty="0">
              <a:solidFill>
                <a:schemeClr val="bg1"/>
              </a:solidFill>
            </a:endParaRPr>
          </a:p>
        </p:txBody>
      </p:sp>
    </p:spTree>
    <p:extLst>
      <p:ext uri="{BB962C8B-B14F-4D97-AF65-F5344CB8AC3E}">
        <p14:creationId xmlns:p14="http://schemas.microsoft.com/office/powerpoint/2010/main" val="3946422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792088"/>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9164" y="98825"/>
            <a:ext cx="9172672" cy="737887"/>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latin typeface="Century Gothic" pitchFamily="34" charset="0"/>
              </a:rPr>
              <a:t>СТРАТЕГІЯ РОЗВИТКУ ГРОМАДИ</a:t>
            </a:r>
            <a:endParaRPr lang="uk-UA" sz="4000" b="1" dirty="0">
              <a:latin typeface="Century Gothic"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0913"/>
            <a:ext cx="4427984" cy="296913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07126"/>
            <a:ext cx="4470087" cy="2950874"/>
          </a:xfrm>
          <a:prstGeom prst="rect">
            <a:avLst/>
          </a:prstGeom>
        </p:spPr>
      </p:pic>
      <p:pic>
        <p:nvPicPr>
          <p:cNvPr id="10" name="Місце для вмісту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4547270" y="857934"/>
            <a:ext cx="4489225" cy="6000066"/>
          </a:xfrm>
        </p:spPr>
      </p:pic>
    </p:spTree>
    <p:extLst>
      <p:ext uri="{BB962C8B-B14F-4D97-AF65-F5344CB8AC3E}">
        <p14:creationId xmlns:p14="http://schemas.microsoft.com/office/powerpoint/2010/main" val="2150686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160" r="-220" b="160"/>
          <a:stretch/>
        </p:blipFill>
        <p:spPr bwMode="auto">
          <a:xfrm>
            <a:off x="0" y="1"/>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5013176"/>
            <a:ext cx="9144000" cy="1080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2" name="Заголовок 1"/>
          <p:cNvSpPr>
            <a:spLocks noGrp="1"/>
          </p:cNvSpPr>
          <p:nvPr>
            <p:ph type="ctrTitle"/>
          </p:nvPr>
        </p:nvSpPr>
        <p:spPr>
          <a:xfrm>
            <a:off x="259408" y="4767287"/>
            <a:ext cx="8640960" cy="1470025"/>
          </a:xfrm>
        </p:spPr>
        <p:txBody>
          <a:bodyPr>
            <a:noAutofit/>
          </a:bodyPr>
          <a:lstStyle/>
          <a:p>
            <a:r>
              <a:rPr lang="ru-RU" sz="3600" b="1" dirty="0" smtClean="0">
                <a:solidFill>
                  <a:schemeClr val="accent4">
                    <a:lumMod val="50000"/>
                  </a:schemeClr>
                </a:solidFill>
                <a:latin typeface="Century Gothic" pitchFamily="34" charset="0"/>
              </a:rPr>
              <a:t>Початок проекту. </a:t>
            </a:r>
            <a:r>
              <a:rPr lang="ru-RU" sz="3600" b="1" dirty="0" err="1" smtClean="0">
                <a:solidFill>
                  <a:schemeClr val="accent4">
                    <a:lumMod val="50000"/>
                  </a:schemeClr>
                </a:solidFill>
                <a:latin typeface="Century Gothic" pitchFamily="34" charset="0"/>
              </a:rPr>
              <a:t>Вивчаємо</a:t>
            </a:r>
            <a:r>
              <a:rPr lang="ru-RU" sz="3600" b="1" dirty="0" smtClean="0">
                <a:solidFill>
                  <a:schemeClr val="accent4">
                    <a:lumMod val="50000"/>
                  </a:schemeClr>
                </a:solidFill>
                <a:latin typeface="Century Gothic" pitchFamily="34" charset="0"/>
              </a:rPr>
              <a:t> донора</a:t>
            </a:r>
            <a:endParaRPr lang="ru-RU" sz="3600" b="1" dirty="0">
              <a:solidFill>
                <a:schemeClr val="accent4">
                  <a:lumMod val="50000"/>
                </a:schemeClr>
              </a:solidFill>
              <a:latin typeface="Century Gothic" pitchFamily="34" charset="0"/>
            </a:endParaRPr>
          </a:p>
        </p:txBody>
      </p:sp>
    </p:spTree>
    <p:extLst>
      <p:ext uri="{BB962C8B-B14F-4D97-AF65-F5344CB8AC3E}">
        <p14:creationId xmlns:p14="http://schemas.microsoft.com/office/powerpoint/2010/main" val="1452471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latin typeface="Century Gothic" pitchFamily="34" charset="0"/>
              </a:rPr>
              <a:t>УГОДА ПРО ФІНАНСУВАННЯ</a:t>
            </a:r>
            <a:endParaRPr lang="uk-UA" sz="4000" b="1" dirty="0">
              <a:latin typeface="Century Gothic" pitchFamily="34" charset="0"/>
            </a:endParaRPr>
          </a:p>
        </p:txBody>
      </p:sp>
      <p:sp>
        <p:nvSpPr>
          <p:cNvPr id="2" name="Прямокутник 1"/>
          <p:cNvSpPr/>
          <p:nvPr/>
        </p:nvSpPr>
        <p:spPr>
          <a:xfrm>
            <a:off x="92088" y="4149080"/>
            <a:ext cx="8856984" cy="707886"/>
          </a:xfrm>
          <a:prstGeom prst="rect">
            <a:avLst/>
          </a:prstGeom>
          <a:solidFill>
            <a:srgbClr val="00B050"/>
          </a:solidFill>
        </p:spPr>
        <p:txBody>
          <a:bodyPr wrap="square">
            <a:spAutoFit/>
          </a:bodyPr>
          <a:lstStyle/>
          <a:p>
            <a:pPr algn="ctr"/>
            <a:r>
              <a:rPr lang="ru-RU" sz="2000" b="1" dirty="0">
                <a:solidFill>
                  <a:schemeClr val="bg1"/>
                </a:solidFill>
                <a:latin typeface="PF Square Sans Pro" panose="02000506040000020004" pitchFamily="2" charset="0"/>
              </a:rPr>
              <a:t>Загальна сума </a:t>
            </a:r>
            <a:r>
              <a:rPr lang="ru-RU" sz="2000" b="1" dirty="0" err="1">
                <a:solidFill>
                  <a:schemeClr val="bg1"/>
                </a:solidFill>
                <a:latin typeface="PF Square Sans Pro" panose="02000506040000020004" pitchFamily="2" charset="0"/>
              </a:rPr>
              <a:t>коштів</a:t>
            </a:r>
            <a:r>
              <a:rPr lang="ru-RU" sz="2000" b="1" dirty="0">
                <a:solidFill>
                  <a:schemeClr val="bg1"/>
                </a:solidFill>
                <a:latin typeface="PF Square Sans Pro" panose="02000506040000020004" pitchFamily="2" charset="0"/>
              </a:rPr>
              <a:t>, </a:t>
            </a:r>
            <a:r>
              <a:rPr lang="ru-RU" sz="2000" b="1" dirty="0" err="1">
                <a:solidFill>
                  <a:schemeClr val="bg1"/>
                </a:solidFill>
                <a:latin typeface="PF Square Sans Pro" panose="02000506040000020004" pitchFamily="2" charset="0"/>
              </a:rPr>
              <a:t>які</a:t>
            </a:r>
            <a:r>
              <a:rPr lang="ru-RU" sz="2000" b="1" dirty="0">
                <a:solidFill>
                  <a:schemeClr val="bg1"/>
                </a:solidFill>
                <a:latin typeface="PF Square Sans Pro" panose="02000506040000020004" pitchFamily="2" charset="0"/>
              </a:rPr>
              <a:t> </a:t>
            </a:r>
            <a:r>
              <a:rPr lang="ru-RU" sz="2000" b="1" dirty="0" err="1">
                <a:solidFill>
                  <a:schemeClr val="bg1"/>
                </a:solidFill>
                <a:latin typeface="PF Square Sans Pro" panose="02000506040000020004" pitchFamily="2" charset="0"/>
              </a:rPr>
              <a:t>спрямовуються</a:t>
            </a:r>
            <a:r>
              <a:rPr lang="ru-RU" sz="2000" b="1" dirty="0">
                <a:solidFill>
                  <a:schemeClr val="bg1"/>
                </a:solidFill>
                <a:latin typeface="PF Square Sans Pro" panose="02000506040000020004" pitchFamily="2" charset="0"/>
              </a:rPr>
              <a:t> для </a:t>
            </a:r>
            <a:r>
              <a:rPr lang="ru-RU" sz="2000" b="1" dirty="0" err="1" smtClean="0">
                <a:solidFill>
                  <a:schemeClr val="bg1"/>
                </a:solidFill>
                <a:latin typeface="PF Square Sans Pro" panose="02000506040000020004" pitchFamily="2" charset="0"/>
              </a:rPr>
              <a:t>реалізації</a:t>
            </a:r>
            <a:r>
              <a:rPr lang="ru-RU" sz="2000" b="1" dirty="0" smtClean="0">
                <a:solidFill>
                  <a:schemeClr val="bg1"/>
                </a:solidFill>
                <a:latin typeface="PF Square Sans Pro" panose="02000506040000020004" pitchFamily="2" charset="0"/>
              </a:rPr>
              <a:t> </a:t>
            </a:r>
            <a:r>
              <a:rPr lang="ru-RU" sz="2000" b="1" dirty="0" err="1" smtClean="0">
                <a:solidFill>
                  <a:schemeClr val="bg1"/>
                </a:solidFill>
                <a:latin typeface="PF Square Sans Pro" panose="02000506040000020004" pitchFamily="2" charset="0"/>
              </a:rPr>
              <a:t>проектів</a:t>
            </a:r>
            <a:r>
              <a:rPr lang="ru-RU" sz="2000" b="1" dirty="0" smtClean="0">
                <a:solidFill>
                  <a:schemeClr val="bg1"/>
                </a:solidFill>
                <a:latin typeface="PF Square Sans Pro" panose="02000506040000020004" pitchFamily="2" charset="0"/>
              </a:rPr>
              <a:t> </a:t>
            </a:r>
          </a:p>
          <a:p>
            <a:pPr algn="ctr"/>
            <a:r>
              <a:rPr lang="ru-RU" sz="2000" b="1" dirty="0" smtClean="0">
                <a:solidFill>
                  <a:schemeClr val="bg1"/>
                </a:solidFill>
                <a:latin typeface="PF Square Sans Pro" panose="02000506040000020004" pitchFamily="2" charset="0"/>
              </a:rPr>
              <a:t>600,75 млн</a:t>
            </a:r>
            <a:r>
              <a:rPr lang="ru-RU" sz="2000" b="1" dirty="0">
                <a:solidFill>
                  <a:schemeClr val="bg1"/>
                </a:solidFill>
                <a:latin typeface="PF Square Sans Pro" panose="02000506040000020004" pitchFamily="2" charset="0"/>
              </a:rPr>
              <a:t>. грн</a:t>
            </a:r>
            <a:r>
              <a:rPr lang="ru-RU" sz="2000" b="1" dirty="0" smtClean="0">
                <a:solidFill>
                  <a:schemeClr val="bg1"/>
                </a:solidFill>
                <a:latin typeface="PF Square Sans Pro" panose="02000506040000020004" pitchFamily="2" charset="0"/>
              </a:rPr>
              <a:t>. (І транш)</a:t>
            </a:r>
            <a:endParaRPr lang="ru-RU" sz="2000" b="1" dirty="0">
              <a:solidFill>
                <a:schemeClr val="bg1"/>
              </a:solidFill>
              <a:latin typeface="PF Square Sans Pro" panose="02000506040000020004" pitchFamily="2" charset="0"/>
            </a:endParaRPr>
          </a:p>
        </p:txBody>
      </p:sp>
      <p:sp>
        <p:nvSpPr>
          <p:cNvPr id="3" name="Прямокутник 2"/>
          <p:cNvSpPr/>
          <p:nvPr/>
        </p:nvSpPr>
        <p:spPr>
          <a:xfrm>
            <a:off x="148680" y="1351508"/>
            <a:ext cx="8743800" cy="2862322"/>
          </a:xfrm>
          <a:prstGeom prst="rect">
            <a:avLst/>
          </a:prstGeom>
        </p:spPr>
        <p:txBody>
          <a:bodyPr wrap="square">
            <a:spAutoFit/>
          </a:bodyPr>
          <a:lstStyle/>
          <a:p>
            <a:pPr algn="ctr"/>
            <a:r>
              <a:rPr lang="uk-UA" sz="2000" b="1" dirty="0">
                <a:solidFill>
                  <a:srgbClr val="000000"/>
                </a:solidFill>
                <a:latin typeface="PF Square Sans Pro" panose="02000506040000020004" pitchFamily="2" charset="0"/>
              </a:rPr>
              <a:t>Стаття 1 </a:t>
            </a:r>
          </a:p>
          <a:p>
            <a:r>
              <a:rPr lang="uk-UA" sz="2000" b="1" dirty="0" smtClean="0">
                <a:solidFill>
                  <a:srgbClr val="000000"/>
                </a:solidFill>
                <a:latin typeface="PF Square Sans Pro" panose="02000506040000020004" pitchFamily="2" charset="0"/>
              </a:rPr>
              <a:t>1.1</a:t>
            </a:r>
            <a:r>
              <a:rPr lang="uk-UA" sz="2000" b="1" dirty="0">
                <a:solidFill>
                  <a:srgbClr val="000000"/>
                </a:solidFill>
                <a:latin typeface="PF Square Sans Pro" panose="02000506040000020004" pitchFamily="2" charset="0"/>
              </a:rPr>
              <a:t>. ЄС погоджується здійснити фінансування, а </a:t>
            </a:r>
            <a:r>
              <a:rPr lang="uk-UA" sz="2000" b="1" dirty="0" err="1">
                <a:solidFill>
                  <a:srgbClr val="000000"/>
                </a:solidFill>
                <a:latin typeface="PF Square Sans Pro" panose="02000506040000020004" pitchFamily="2" charset="0"/>
              </a:rPr>
              <a:t>Бенефіціар</a:t>
            </a:r>
            <a:r>
              <a:rPr lang="uk-UA" sz="2000" b="1" dirty="0">
                <a:solidFill>
                  <a:srgbClr val="000000"/>
                </a:solidFill>
                <a:latin typeface="PF Square Sans Pro" panose="02000506040000020004" pitchFamily="2" charset="0"/>
              </a:rPr>
              <a:t> погоджується прийняти фінансування для нижченаведеного заходу бюджетної підтримки:</a:t>
            </a:r>
          </a:p>
          <a:p>
            <a:r>
              <a:rPr lang="uk-UA" sz="2000" b="1" dirty="0">
                <a:solidFill>
                  <a:srgbClr val="FF0000"/>
                </a:solidFill>
                <a:latin typeface="PF Square Sans Pro" panose="02000506040000020004" pitchFamily="2" charset="0"/>
              </a:rPr>
              <a:t>Назва: Програма підтримки секторальної політики - Підтримка регіональної політики України</a:t>
            </a:r>
          </a:p>
          <a:p>
            <a:r>
              <a:rPr lang="uk-UA" sz="2000" b="1" dirty="0" smtClean="0">
                <a:solidFill>
                  <a:srgbClr val="000000"/>
                </a:solidFill>
                <a:latin typeface="PF Square Sans Pro" panose="02000506040000020004" pitchFamily="2" charset="0"/>
              </a:rPr>
              <a:t>1.2</a:t>
            </a:r>
            <a:r>
              <a:rPr lang="uk-UA" sz="2000" b="1" dirty="0">
                <a:solidFill>
                  <a:srgbClr val="000000"/>
                </a:solidFill>
                <a:latin typeface="PF Square Sans Pro" panose="02000506040000020004" pitchFamily="2" charset="0"/>
              </a:rPr>
              <a:t>. Загальна кошторисна вартість цього заходу складає </a:t>
            </a:r>
            <a:r>
              <a:rPr lang="uk-UA" sz="2000" b="1" dirty="0" smtClean="0">
                <a:solidFill>
                  <a:srgbClr val="000000"/>
                </a:solidFill>
                <a:latin typeface="PF Square Sans Pro" panose="02000506040000020004" pitchFamily="2" charset="0"/>
              </a:rPr>
              <a:t>55 000 000 євро:</a:t>
            </a:r>
          </a:p>
          <a:p>
            <a:pPr marL="342900" indent="-342900">
              <a:buFont typeface="Wingdings" panose="05000000000000000000" pitchFamily="2" charset="2"/>
              <a:buChar char="§"/>
            </a:pPr>
            <a:r>
              <a:rPr lang="uk-UA" sz="2000" b="1" dirty="0" smtClean="0">
                <a:solidFill>
                  <a:srgbClr val="00B050"/>
                </a:solidFill>
                <a:latin typeface="PF Square Sans Pro" panose="02000506040000020004" pitchFamily="2" charset="0"/>
              </a:rPr>
              <a:t>перший </a:t>
            </a:r>
            <a:r>
              <a:rPr lang="uk-UA" sz="2000" b="1" dirty="0">
                <a:solidFill>
                  <a:srgbClr val="00B050"/>
                </a:solidFill>
                <a:latin typeface="PF Square Sans Pro" panose="02000506040000020004" pitchFamily="2" charset="0"/>
              </a:rPr>
              <a:t>транш в 2016 році – 23 млн євро, </a:t>
            </a:r>
          </a:p>
          <a:p>
            <a:pPr marL="342900" indent="-342900">
              <a:buFont typeface="Wingdings" panose="05000000000000000000" pitchFamily="2" charset="2"/>
              <a:buChar char="§"/>
            </a:pPr>
            <a:r>
              <a:rPr lang="uk-UA" sz="2000" b="1" dirty="0" smtClean="0">
                <a:solidFill>
                  <a:srgbClr val="000000"/>
                </a:solidFill>
                <a:latin typeface="PF Square Sans Pro" panose="02000506040000020004" pitchFamily="2" charset="0"/>
              </a:rPr>
              <a:t>другий </a:t>
            </a:r>
            <a:r>
              <a:rPr lang="uk-UA" sz="2000" b="1" dirty="0">
                <a:solidFill>
                  <a:srgbClr val="000000"/>
                </a:solidFill>
                <a:latin typeface="PF Square Sans Pro" panose="02000506040000020004" pitchFamily="2" charset="0"/>
              </a:rPr>
              <a:t>транш в 2017 році – 12,5 млн євро, </a:t>
            </a:r>
          </a:p>
          <a:p>
            <a:pPr marL="342900" indent="-342900">
              <a:buFont typeface="Wingdings" panose="05000000000000000000" pitchFamily="2" charset="2"/>
              <a:buChar char="§"/>
            </a:pPr>
            <a:r>
              <a:rPr lang="uk-UA" sz="2000" b="1" dirty="0" smtClean="0">
                <a:solidFill>
                  <a:srgbClr val="000000"/>
                </a:solidFill>
                <a:latin typeface="PF Square Sans Pro" panose="02000506040000020004" pitchFamily="2" charset="0"/>
              </a:rPr>
              <a:t>третій </a:t>
            </a:r>
            <a:r>
              <a:rPr lang="uk-UA" sz="2000" b="1" dirty="0">
                <a:solidFill>
                  <a:srgbClr val="000000"/>
                </a:solidFill>
                <a:latin typeface="PF Square Sans Pro" panose="02000506040000020004" pitchFamily="2" charset="0"/>
              </a:rPr>
              <a:t>транш в 2018 році – 12,5 млн євро </a:t>
            </a:r>
          </a:p>
        </p:txBody>
      </p:sp>
      <p:sp>
        <p:nvSpPr>
          <p:cNvPr id="6" name="Прямокутник 5"/>
          <p:cNvSpPr/>
          <p:nvPr/>
        </p:nvSpPr>
        <p:spPr>
          <a:xfrm>
            <a:off x="72664" y="4813145"/>
            <a:ext cx="8800392" cy="2044855"/>
          </a:xfrm>
          <a:prstGeom prst="rect">
            <a:avLst/>
          </a:prstGeom>
        </p:spPr>
        <p:txBody>
          <a:bodyPr wrap="square">
            <a:spAutoFit/>
          </a:bodyPr>
          <a:lstStyle/>
          <a:p>
            <a:pPr>
              <a:lnSpc>
                <a:spcPct val="107000"/>
              </a:lnSpc>
              <a:spcAft>
                <a:spcPts val="0"/>
              </a:spcAft>
            </a:pPr>
            <a:r>
              <a:rPr lang="uk-UA" sz="2000" b="1" dirty="0">
                <a:latin typeface="PF Square Sans Pro" panose="02000506040000020004" pitchFamily="2" charset="0"/>
                <a:ea typeface="Calibri" panose="020F0502020204030204" pitchFamily="34" charset="0"/>
                <a:cs typeface="Times New Roman" panose="02020603050405020304" pitchFamily="18" charset="0"/>
              </a:rPr>
              <a:t>Наступні особливі умови для ІІ і ІІІ траншів:</a:t>
            </a:r>
          </a:p>
          <a:p>
            <a:pPr marL="342900" indent="-342900">
              <a:lnSpc>
                <a:spcPct val="107000"/>
              </a:lnSpc>
              <a:spcAft>
                <a:spcPts val="0"/>
              </a:spcAft>
              <a:buFont typeface="Wingdings" panose="05000000000000000000" pitchFamily="2" charset="2"/>
              <a:buChar char="§"/>
            </a:pPr>
            <a:r>
              <a:rPr lang="uk-UA" sz="2000" b="1" dirty="0">
                <a:latin typeface="PF Square Sans Pro" panose="02000506040000020004" pitchFamily="2" charset="0"/>
                <a:ea typeface="Calibri" panose="020F0502020204030204" pitchFamily="34" charset="0"/>
                <a:cs typeface="Times New Roman" panose="02020603050405020304" pitchFamily="18" charset="0"/>
              </a:rPr>
              <a:t>Здійснюється стабільне і передбачуване фінансування регіонального розвитку;</a:t>
            </a:r>
          </a:p>
          <a:p>
            <a:pPr marL="342900" indent="-342900">
              <a:lnSpc>
                <a:spcPct val="107000"/>
              </a:lnSpc>
              <a:spcAft>
                <a:spcPts val="0"/>
              </a:spcAft>
              <a:buFont typeface="Wingdings" panose="05000000000000000000" pitchFamily="2" charset="2"/>
              <a:buChar char="§"/>
            </a:pPr>
            <a:r>
              <a:rPr lang="uk-UA" sz="2000" b="1" dirty="0" err="1">
                <a:latin typeface="PF Square Sans Pro" panose="02000506040000020004" pitchFamily="2" charset="0"/>
                <a:ea typeface="Calibri" panose="020F0502020204030204" pitchFamily="34" charset="0"/>
                <a:cs typeface="Times New Roman" panose="02020603050405020304" pitchFamily="18" charset="0"/>
              </a:rPr>
              <a:t>Зміцнено</a:t>
            </a:r>
            <a:r>
              <a:rPr lang="uk-UA" sz="2000" b="1" dirty="0">
                <a:latin typeface="PF Square Sans Pro" panose="02000506040000020004" pitchFamily="2" charset="0"/>
                <a:ea typeface="Calibri" panose="020F0502020204030204" pitchFamily="34" charset="0"/>
                <a:cs typeface="Times New Roman" panose="02020603050405020304" pitchFamily="18" charset="0"/>
              </a:rPr>
              <a:t> фінансову автономію місцевого самоврядування;</a:t>
            </a:r>
          </a:p>
          <a:p>
            <a:pPr marL="342900" indent="-342900">
              <a:lnSpc>
                <a:spcPct val="107000"/>
              </a:lnSpc>
              <a:spcAft>
                <a:spcPts val="0"/>
              </a:spcAft>
              <a:buFont typeface="Wingdings" panose="05000000000000000000" pitchFamily="2" charset="2"/>
              <a:buChar char="§"/>
            </a:pPr>
            <a:r>
              <a:rPr lang="uk-UA" sz="2000" b="1" dirty="0">
                <a:latin typeface="PF Square Sans Pro" panose="02000506040000020004" pitchFamily="2" charset="0"/>
                <a:ea typeface="Calibri" panose="020F0502020204030204" pitchFamily="34" charset="0"/>
                <a:cs typeface="Times New Roman" panose="02020603050405020304" pitchFamily="18" charset="0"/>
              </a:rPr>
              <a:t>Підвищено рівень конкурентоспроможності регіонів;</a:t>
            </a:r>
          </a:p>
          <a:p>
            <a:pPr marL="342900" indent="-342900">
              <a:lnSpc>
                <a:spcPct val="107000"/>
              </a:lnSpc>
              <a:spcAft>
                <a:spcPts val="0"/>
              </a:spcAft>
              <a:buFont typeface="Wingdings" panose="05000000000000000000" pitchFamily="2" charset="2"/>
              <a:buChar char="§"/>
            </a:pPr>
            <a:r>
              <a:rPr lang="uk-UA" sz="2000" b="1" dirty="0">
                <a:latin typeface="PF Square Sans Pro" panose="02000506040000020004" pitchFamily="2" charset="0"/>
                <a:ea typeface="Calibri" panose="020F0502020204030204" pitchFamily="34" charset="0"/>
                <a:cs typeface="Times New Roman" panose="02020603050405020304" pitchFamily="18" charset="0"/>
              </a:rPr>
              <a:t>Покращено територіальну соціально-економічну згуртованість.</a:t>
            </a:r>
          </a:p>
        </p:txBody>
      </p:sp>
    </p:spTree>
    <p:extLst>
      <p:ext uri="{BB962C8B-B14F-4D97-AF65-F5344CB8AC3E}">
        <p14:creationId xmlns:p14="http://schemas.microsoft.com/office/powerpoint/2010/main" val="5423438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0" y="5620770"/>
            <a:ext cx="9144000" cy="273844"/>
          </a:xfrm>
        </p:spPr>
        <p:txBody>
          <a:bodyPr/>
          <a:lstStyle/>
          <a:p>
            <a:pPr algn="ctr"/>
            <a:fld id="{B0640EC0-AC03-43EB-84E9-437CA3AFED62}" type="slidenum">
              <a:rPr lang="ru-RU" sz="1600" smtClean="0">
                <a:solidFill>
                  <a:schemeClr val="bg1"/>
                </a:solidFill>
                <a:latin typeface="Century Gothic" pitchFamily="34" charset="0"/>
              </a:rPr>
              <a:pPr algn="ctr"/>
              <a:t>24</a:t>
            </a:fld>
            <a:endParaRPr lang="ru-RU" sz="1600" dirty="0">
              <a:solidFill>
                <a:schemeClr val="bg1"/>
              </a:solidFill>
              <a:latin typeface="Century Gothic" pitchFamily="34" charset="0"/>
            </a:endParaRPr>
          </a:p>
        </p:txBody>
      </p:sp>
      <p:grpSp>
        <p:nvGrpSpPr>
          <p:cNvPr id="5" name="Группа 4"/>
          <p:cNvGrpSpPr/>
          <p:nvPr/>
        </p:nvGrpSpPr>
        <p:grpSpPr>
          <a:xfrm>
            <a:off x="107505" y="116633"/>
            <a:ext cx="8640959" cy="2232247"/>
            <a:chOff x="5137269" y="2938295"/>
            <a:chExt cx="10961987" cy="2510685"/>
          </a:xfrm>
        </p:grpSpPr>
        <p:sp>
          <p:nvSpPr>
            <p:cNvPr id="8" name="Стрілка вправо 1"/>
            <p:cNvSpPr/>
            <p:nvPr/>
          </p:nvSpPr>
          <p:spPr>
            <a:xfrm>
              <a:off x="5137269" y="2938295"/>
              <a:ext cx="2101048" cy="145781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rgbClr val="FFFFFF"/>
                  </a:solidFill>
                  <a:latin typeface="Century Gothic" panose="020B0502020202020204" pitchFamily="34" charset="0"/>
                  <a:cs typeface="Times New Roman" pitchFamily="18" charset="0"/>
                </a:rPr>
                <a:t>ІНТЕРЕСИ </a:t>
              </a:r>
              <a:r>
                <a:rPr lang="uk-UA" sz="1400" b="1" dirty="0" smtClean="0">
                  <a:solidFill>
                    <a:srgbClr val="FFFFFF"/>
                  </a:solidFill>
                  <a:latin typeface="Century Gothic" panose="020B0502020202020204" pitchFamily="34" charset="0"/>
                  <a:cs typeface="Times New Roman" pitchFamily="18" charset="0"/>
                </a:rPr>
                <a:t>заявника</a:t>
              </a:r>
              <a:endParaRPr lang="uk-UA" sz="1400" b="1" dirty="0">
                <a:solidFill>
                  <a:srgbClr val="FFFFFF"/>
                </a:solidFill>
                <a:latin typeface="Century Gothic" panose="020B0502020202020204" pitchFamily="34" charset="0"/>
              </a:endParaRPr>
            </a:p>
          </p:txBody>
        </p:sp>
        <p:sp>
          <p:nvSpPr>
            <p:cNvPr id="9" name="Стрілка вліво 2"/>
            <p:cNvSpPr/>
            <p:nvPr/>
          </p:nvSpPr>
          <p:spPr>
            <a:xfrm>
              <a:off x="6781566" y="2938295"/>
              <a:ext cx="9317690" cy="2510685"/>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solidFill>
                    <a:srgbClr val="FFFFFF"/>
                  </a:solidFill>
                  <a:latin typeface="Century Gothic" panose="020B0502020202020204" pitchFamily="34" charset="0"/>
                  <a:cs typeface="Times New Roman" pitchFamily="18" charset="0"/>
                </a:rPr>
                <a:t>ІНТЕРЕСИ </a:t>
              </a:r>
              <a:r>
                <a:rPr lang="uk-UA" sz="3200" b="1" dirty="0" smtClean="0">
                  <a:solidFill>
                    <a:srgbClr val="FFFFFF"/>
                  </a:solidFill>
                  <a:latin typeface="Century Gothic" panose="020B0502020202020204" pitchFamily="34" charset="0"/>
                  <a:cs typeface="Times New Roman" pitchFamily="18" charset="0"/>
                </a:rPr>
                <a:t>ДОНОРА</a:t>
              </a:r>
              <a:endParaRPr lang="uk-UA" sz="3200" b="1" dirty="0">
                <a:solidFill>
                  <a:srgbClr val="FFFFFF"/>
                </a:solidFill>
                <a:latin typeface="Century Gothic" panose="020B0502020202020204" pitchFamily="34" charset="0"/>
                <a:cs typeface="Times New Roman" pitchFamily="18" charset="0"/>
              </a:endParaRPr>
            </a:p>
            <a:p>
              <a:pPr algn="ctr"/>
              <a:r>
                <a:rPr lang="uk-UA" sz="3200" b="1" dirty="0">
                  <a:solidFill>
                    <a:srgbClr val="FFFFFF"/>
                  </a:solidFill>
                  <a:latin typeface="Century Gothic" panose="020B0502020202020204" pitchFamily="34" charset="0"/>
                  <a:cs typeface="Times New Roman" pitchFamily="18" charset="0"/>
                </a:rPr>
                <a:t>(ОСНОВНІ </a:t>
              </a:r>
              <a:r>
                <a:rPr lang="uk-UA" sz="3200" b="1" dirty="0" smtClean="0">
                  <a:solidFill>
                    <a:srgbClr val="FFFFFF"/>
                  </a:solidFill>
                  <a:latin typeface="Century Gothic" panose="020B0502020202020204" pitchFamily="34" charset="0"/>
                  <a:cs typeface="Times New Roman" pitchFamily="18" charset="0"/>
                </a:rPr>
                <a:t>ПРІОРИТЕТИ)</a:t>
              </a:r>
              <a:endParaRPr lang="uk-UA" sz="3200" b="1" dirty="0">
                <a:solidFill>
                  <a:srgbClr val="FFFFFF"/>
                </a:solidFill>
                <a:latin typeface="Century Gothic" panose="020B0502020202020204" pitchFamily="34" charset="0"/>
                <a:cs typeface="Times New Roman" pitchFamily="18" charset="0"/>
              </a:endParaRPr>
            </a:p>
          </p:txBody>
        </p:sp>
      </p:grpSp>
      <p:graphicFrame>
        <p:nvGraphicFramePr>
          <p:cNvPr id="11" name="Схема 10"/>
          <p:cNvGraphicFramePr/>
          <p:nvPr>
            <p:extLst/>
          </p:nvPr>
        </p:nvGraphicFramePr>
        <p:xfrm>
          <a:off x="251520" y="2348880"/>
          <a:ext cx="8568952"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62896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дзаголовок 2"/>
          <p:cNvSpPr txBox="1">
            <a:spLocks/>
          </p:cNvSpPr>
          <p:nvPr/>
        </p:nvSpPr>
        <p:spPr>
          <a:xfrm>
            <a:off x="899592" y="188640"/>
            <a:ext cx="8042510" cy="520610"/>
          </a:xfrm>
          <a:prstGeom prst="rect">
            <a:avLst/>
          </a:prstGeom>
          <a:solidFill>
            <a:srgbClr val="0070C0"/>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r>
              <a:rPr lang="ru-RU" sz="3000" b="1" dirty="0" smtClean="0">
                <a:solidFill>
                  <a:schemeClr val="bg1"/>
                </a:solidFill>
                <a:latin typeface="PF Square Sans Pro" panose="02000506040000020004" pitchFamily="2" charset="0"/>
              </a:rPr>
              <a:t>Інтереси донора</a:t>
            </a:r>
            <a:endParaRPr lang="uk-UA" sz="3000" dirty="0">
              <a:solidFill>
                <a:schemeClr val="bg1"/>
              </a:solidFill>
              <a:latin typeface="PF Square Sans Pro" panose="02000506040000020004" pitchFamily="2" charset="0"/>
            </a:endParaRPr>
          </a:p>
        </p:txBody>
      </p:sp>
      <p:sp>
        <p:nvSpPr>
          <p:cNvPr id="7" name="Подзаголовок 2"/>
          <p:cNvSpPr txBox="1">
            <a:spLocks/>
          </p:cNvSpPr>
          <p:nvPr/>
        </p:nvSpPr>
        <p:spPr>
          <a:xfrm>
            <a:off x="186938" y="1517413"/>
            <a:ext cx="8755166" cy="430507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uk-UA" sz="3000" b="1" dirty="0">
              <a:solidFill>
                <a:srgbClr val="00B0F0"/>
              </a:solidFill>
            </a:endParaRPr>
          </a:p>
        </p:txBody>
      </p:sp>
      <p:sp>
        <p:nvSpPr>
          <p:cNvPr id="2" name="Прямокутник 1"/>
          <p:cNvSpPr/>
          <p:nvPr/>
        </p:nvSpPr>
        <p:spPr>
          <a:xfrm>
            <a:off x="158115" y="910970"/>
            <a:ext cx="8755166" cy="882678"/>
          </a:xfrm>
          <a:prstGeom prst="rect">
            <a:avLst/>
          </a:prstGeom>
        </p:spPr>
        <p:txBody>
          <a:bodyPr wrap="square">
            <a:spAutoFit/>
          </a:bodyPr>
          <a:lstStyle/>
          <a:p>
            <a:pPr indent="202883" algn="just">
              <a:lnSpc>
                <a:spcPct val="107000"/>
              </a:lnSpc>
            </a:pPr>
            <a:r>
              <a:rPr lang="uk-UA" sz="2400" b="1" dirty="0">
                <a:solidFill>
                  <a:srgbClr val="FF0000"/>
                </a:solidFill>
                <a:effectLst>
                  <a:outerShdw blurRad="38100" dist="38100" dir="2700000" algn="tl">
                    <a:srgbClr val="000000">
                      <a:alpha val="43137"/>
                    </a:srgbClr>
                  </a:outerShdw>
                </a:effectLst>
                <a:latin typeface="PF Square Sans Pro" panose="02000506040000020004" pitchFamily="2" charset="0"/>
                <a:ea typeface="Calibri" panose="020F0502020204030204" pitchFamily="34" charset="0"/>
                <a:cs typeface="Calibri" panose="020F0502020204030204" pitchFamily="34" charset="0"/>
              </a:rPr>
              <a:t>Тенденція посилення </a:t>
            </a:r>
            <a:r>
              <a:rPr lang="uk-UA" sz="2400" b="1" dirty="0" smtClean="0">
                <a:solidFill>
                  <a:srgbClr val="FF0000"/>
                </a:solidFill>
                <a:effectLst>
                  <a:outerShdw blurRad="38100" dist="38100" dir="2700000" algn="tl">
                    <a:srgbClr val="000000">
                      <a:alpha val="43137"/>
                    </a:srgbClr>
                  </a:outerShdw>
                </a:effectLst>
                <a:latin typeface="PF Square Sans Pro" panose="02000506040000020004" pitchFamily="2" charset="0"/>
                <a:ea typeface="Calibri" panose="020F0502020204030204" pitchFamily="34" charset="0"/>
                <a:cs typeface="Calibri" panose="020F0502020204030204" pitchFamily="34" charset="0"/>
              </a:rPr>
              <a:t>підтримки «</a:t>
            </a:r>
            <a:r>
              <a:rPr lang="uk-UA" sz="2400" b="1" dirty="0" err="1" smtClean="0">
                <a:solidFill>
                  <a:srgbClr val="FF0000"/>
                </a:solidFill>
                <a:effectLst>
                  <a:outerShdw blurRad="38100" dist="38100" dir="2700000" algn="tl">
                    <a:srgbClr val="000000">
                      <a:alpha val="43137"/>
                    </a:srgbClr>
                  </a:outerShdw>
                </a:effectLst>
                <a:latin typeface="PF Square Sans Pro" panose="02000506040000020004" pitchFamily="2" charset="0"/>
                <a:ea typeface="Calibri" panose="020F0502020204030204" pitchFamily="34" charset="0"/>
                <a:cs typeface="Calibri" panose="020F0502020204030204" pitchFamily="34" charset="0"/>
              </a:rPr>
              <a:t>розвиткових</a:t>
            </a:r>
            <a:r>
              <a:rPr lang="uk-UA" sz="2400" b="1" dirty="0" smtClean="0">
                <a:solidFill>
                  <a:srgbClr val="FF0000"/>
                </a:solidFill>
                <a:effectLst>
                  <a:outerShdw blurRad="38100" dist="38100" dir="2700000" algn="tl">
                    <a:srgbClr val="000000">
                      <a:alpha val="43137"/>
                    </a:srgbClr>
                  </a:outerShdw>
                </a:effectLst>
                <a:latin typeface="PF Square Sans Pro" panose="02000506040000020004" pitchFamily="2" charset="0"/>
                <a:ea typeface="Calibri" panose="020F0502020204030204" pitchFamily="34" charset="0"/>
                <a:cs typeface="Calibri" panose="020F0502020204030204" pitchFamily="34" charset="0"/>
              </a:rPr>
              <a:t> проектів» з боку міжнародної технічної допомоги і державних програм</a:t>
            </a:r>
            <a:endParaRPr lang="uk-UA" sz="2400" b="1" dirty="0">
              <a:solidFill>
                <a:srgbClr val="FF0000"/>
              </a:solidFill>
              <a:effectLst>
                <a:outerShdw blurRad="38100" dist="38100" dir="2700000" algn="tl">
                  <a:srgbClr val="000000">
                    <a:alpha val="43137"/>
                  </a:srgbClr>
                </a:outerShdw>
              </a:effectLst>
              <a:latin typeface="PF Square Sans Pro" panose="02000506040000020004" pitchFamily="2" charset="0"/>
              <a:ea typeface="Calibri" panose="020F0502020204030204" pitchFamily="34" charset="0"/>
              <a:cs typeface="Calibri" panose="020F0502020204030204" pitchFamily="34" charset="0"/>
            </a:endParaRPr>
          </a:p>
        </p:txBody>
      </p:sp>
      <p:sp>
        <p:nvSpPr>
          <p:cNvPr id="8" name="Стрілка вправо 7"/>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9" name="Стрілка вліво 8"/>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graphicFrame>
        <p:nvGraphicFramePr>
          <p:cNvPr id="5" name="Таблиця 4"/>
          <p:cNvGraphicFramePr>
            <a:graphicFrameLocks noGrp="1"/>
          </p:cNvGraphicFramePr>
          <p:nvPr>
            <p:extLst/>
          </p:nvPr>
        </p:nvGraphicFramePr>
        <p:xfrm>
          <a:off x="278962" y="1894815"/>
          <a:ext cx="8634319" cy="2282952"/>
        </p:xfrm>
        <a:graphic>
          <a:graphicData uri="http://schemas.openxmlformats.org/drawingml/2006/table">
            <a:tbl>
              <a:tblPr firstRow="1" firstCol="1" lastRow="1" lastCol="1" bandRow="1" bandCol="1">
                <a:tableStyleId>{5C22544A-7EE6-4342-B048-85BDC9FD1C3A}</a:tableStyleId>
              </a:tblPr>
              <a:tblGrid>
                <a:gridCol w="7893439">
                  <a:extLst>
                    <a:ext uri="{9D8B030D-6E8A-4147-A177-3AD203B41FA5}">
                      <a16:colId xmlns:a16="http://schemas.microsoft.com/office/drawing/2014/main" val="3068998344"/>
                    </a:ext>
                  </a:extLst>
                </a:gridCol>
                <a:gridCol w="740880">
                  <a:extLst>
                    <a:ext uri="{9D8B030D-6E8A-4147-A177-3AD203B41FA5}">
                      <a16:colId xmlns:a16="http://schemas.microsoft.com/office/drawing/2014/main" val="27237631"/>
                    </a:ext>
                  </a:extLst>
                </a:gridCol>
              </a:tblGrid>
              <a:tr h="272527">
                <a:tc>
                  <a:txBody>
                    <a:bodyPr/>
                    <a:lstStyle/>
                    <a:p>
                      <a:pPr algn="ctr">
                        <a:lnSpc>
                          <a:spcPct val="107000"/>
                        </a:lnSpc>
                        <a:spcAft>
                          <a:spcPts val="0"/>
                        </a:spcAft>
                      </a:pPr>
                      <a:r>
                        <a:rPr lang="uk-UA" sz="2000" dirty="0">
                          <a:effectLst/>
                          <a:latin typeface="PF Square Sans Pro" panose="02000506040000020004" pitchFamily="2" charset="0"/>
                        </a:rPr>
                        <a:t>Критерії оцінки проектів ДФРР</a:t>
                      </a:r>
                      <a:endParaRPr lang="uk-UA" sz="2000" dirty="0">
                        <a:effectLst/>
                        <a:latin typeface="PF Square Sans Pro" panose="02000506040000020004" pitchFamily="2" charset="0"/>
                        <a:ea typeface="MS Mincho"/>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0"/>
                        </a:spcAft>
                      </a:pPr>
                      <a:r>
                        <a:rPr lang="uk-UA" sz="2000" dirty="0">
                          <a:effectLst/>
                          <a:latin typeface="PF Square Sans Pro" panose="02000506040000020004" pitchFamily="2" charset="0"/>
                        </a:rPr>
                        <a:t> </a:t>
                      </a:r>
                      <a:endParaRPr lang="uk-UA" sz="2000" dirty="0">
                        <a:effectLst/>
                        <a:latin typeface="PF Square Sans Pro" panose="02000506040000020004" pitchFamily="2" charset="0"/>
                        <a:ea typeface="MS Mincho"/>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588216365"/>
                  </a:ext>
                </a:extLst>
              </a:tr>
              <a:tr h="214240">
                <a:tc gridSpan="2">
                  <a:txBody>
                    <a:bodyPr/>
                    <a:lstStyle/>
                    <a:p>
                      <a:pPr>
                        <a:lnSpc>
                          <a:spcPct val="107000"/>
                        </a:lnSpc>
                        <a:spcAft>
                          <a:spcPts val="0"/>
                        </a:spcAft>
                        <a:tabLst>
                          <a:tab pos="114300" algn="l"/>
                        </a:tabLst>
                      </a:pPr>
                      <a:r>
                        <a:rPr lang="uk-UA" sz="2000" dirty="0">
                          <a:solidFill>
                            <a:srgbClr val="002060"/>
                          </a:solidFill>
                          <a:effectLst/>
                          <a:latin typeface="PF Square Sans Pro" panose="02000506040000020004" pitchFamily="2" charset="0"/>
                        </a:rPr>
                        <a:t>Соціально-економічна спрямованість проекту</a:t>
                      </a:r>
                      <a:endParaRPr lang="uk-UA" sz="2000" dirty="0">
                        <a:solidFill>
                          <a:srgbClr val="002060"/>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hMerge="1">
                  <a:txBody>
                    <a:bodyPr/>
                    <a:lstStyle/>
                    <a:p>
                      <a:endParaRPr lang="uk-UA"/>
                    </a:p>
                  </a:txBody>
                  <a:tcPr/>
                </a:tc>
                <a:extLst>
                  <a:ext uri="{0D108BD9-81ED-4DB2-BD59-A6C34878D82A}">
                    <a16:rowId xmlns:a16="http://schemas.microsoft.com/office/drawing/2014/main" val="608856248"/>
                  </a:ext>
                </a:extLst>
              </a:tr>
              <a:tr h="214240">
                <a:tc>
                  <a:txBody>
                    <a:bodyPr/>
                    <a:lstStyle/>
                    <a:p>
                      <a:pPr algn="just">
                        <a:lnSpc>
                          <a:spcPct val="107000"/>
                        </a:lnSpc>
                        <a:spcAft>
                          <a:spcPts val="0"/>
                        </a:spcAft>
                        <a:tabLst>
                          <a:tab pos="114300" algn="l"/>
                        </a:tabLst>
                      </a:pPr>
                      <a:r>
                        <a:rPr lang="uk-UA" sz="2000" dirty="0">
                          <a:effectLst/>
                          <a:latin typeface="PF Square Sans Pro" panose="02000506040000020004" pitchFamily="2" charset="0"/>
                        </a:rPr>
                        <a:t>низька якість підготовки </a:t>
                      </a:r>
                      <a:r>
                        <a:rPr lang="uk-UA" sz="2000" dirty="0" smtClean="0">
                          <a:effectLst/>
                          <a:latin typeface="PF Square Sans Pro" panose="02000506040000020004" pitchFamily="2" charset="0"/>
                        </a:rPr>
                        <a:t>проекту</a:t>
                      </a:r>
                      <a:endParaRPr lang="uk-UA" sz="2000" dirty="0">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0"/>
                        </a:spcAft>
                        <a:tabLst>
                          <a:tab pos="114300" algn="l"/>
                        </a:tabLst>
                      </a:pPr>
                      <a:r>
                        <a:rPr lang="uk-UA" sz="2000" dirty="0">
                          <a:effectLst/>
                          <a:latin typeface="PF Square Sans Pro" panose="02000506040000020004" pitchFamily="2" charset="0"/>
                        </a:rPr>
                        <a:t>0</a:t>
                      </a:r>
                      <a:endParaRPr lang="uk-UA" sz="2000" dirty="0">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026749847"/>
                  </a:ext>
                </a:extLst>
              </a:tr>
              <a:tr h="214240">
                <a:tc>
                  <a:txBody>
                    <a:bodyPr/>
                    <a:lstStyle/>
                    <a:p>
                      <a:pPr algn="just">
                        <a:lnSpc>
                          <a:spcPct val="107000"/>
                        </a:lnSpc>
                        <a:spcAft>
                          <a:spcPts val="0"/>
                        </a:spcAft>
                        <a:tabLst>
                          <a:tab pos="114300" algn="l"/>
                        </a:tabLst>
                      </a:pPr>
                      <a:r>
                        <a:rPr lang="uk-UA" sz="2000" dirty="0" smtClean="0">
                          <a:effectLst/>
                          <a:latin typeface="PF Square Sans Pro" panose="02000506040000020004" pitchFamily="2" charset="0"/>
                        </a:rPr>
                        <a:t>соціальний/екологічний </a:t>
                      </a:r>
                      <a:r>
                        <a:rPr lang="uk-UA" sz="2000" dirty="0">
                          <a:effectLst/>
                          <a:latin typeface="PF Square Sans Pro" panose="02000506040000020004" pitchFamily="2" charset="0"/>
                        </a:rPr>
                        <a:t>проект</a:t>
                      </a:r>
                      <a:endParaRPr lang="uk-UA" sz="2000" dirty="0">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0"/>
                        </a:spcAft>
                        <a:tabLst>
                          <a:tab pos="114300" algn="l"/>
                        </a:tabLst>
                      </a:pPr>
                      <a:r>
                        <a:rPr lang="uk-UA" sz="2000">
                          <a:effectLst/>
                          <a:latin typeface="PF Square Sans Pro" panose="02000506040000020004" pitchFamily="2" charset="0"/>
                        </a:rPr>
                        <a:t>5</a:t>
                      </a:r>
                      <a:endParaRPr lang="uk-UA" sz="2000">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544210539"/>
                  </a:ext>
                </a:extLst>
              </a:tr>
              <a:tr h="214240">
                <a:tc>
                  <a:txBody>
                    <a:bodyPr/>
                    <a:lstStyle/>
                    <a:p>
                      <a:pPr algn="just">
                        <a:lnSpc>
                          <a:spcPct val="107000"/>
                        </a:lnSpc>
                        <a:spcAft>
                          <a:spcPts val="0"/>
                        </a:spcAft>
                        <a:tabLst>
                          <a:tab pos="114300" algn="l"/>
                        </a:tabLst>
                      </a:pPr>
                      <a:r>
                        <a:rPr lang="uk-UA" sz="2000" dirty="0" smtClean="0">
                          <a:solidFill>
                            <a:schemeClr val="bg1"/>
                          </a:solidFill>
                          <a:effectLst/>
                          <a:latin typeface="PF Square Sans Pro" panose="02000506040000020004" pitchFamily="2" charset="0"/>
                        </a:rPr>
                        <a:t>соціальний/екологічний </a:t>
                      </a:r>
                      <a:r>
                        <a:rPr lang="uk-UA" sz="2000" dirty="0">
                          <a:solidFill>
                            <a:schemeClr val="bg1"/>
                          </a:solidFill>
                          <a:effectLst/>
                          <a:latin typeface="PF Square Sans Pro" panose="02000506040000020004" pitchFamily="2" charset="0"/>
                        </a:rPr>
                        <a:t>проект зі створенням </a:t>
                      </a:r>
                      <a:r>
                        <a:rPr lang="uk-UA" sz="2000" dirty="0" err="1" smtClean="0">
                          <a:solidFill>
                            <a:schemeClr val="bg1"/>
                          </a:solidFill>
                          <a:effectLst/>
                          <a:latin typeface="PF Square Sans Pro" panose="02000506040000020004" pitchFamily="2" charset="0"/>
                        </a:rPr>
                        <a:t>додат</a:t>
                      </a:r>
                      <a:r>
                        <a:rPr lang="uk-UA" sz="2000" dirty="0" smtClean="0">
                          <a:solidFill>
                            <a:schemeClr val="bg1"/>
                          </a:solidFill>
                          <a:effectLst/>
                          <a:latin typeface="PF Square Sans Pro" panose="02000506040000020004" pitchFamily="2" charset="0"/>
                        </a:rPr>
                        <a:t>. </a:t>
                      </a:r>
                      <a:r>
                        <a:rPr lang="uk-UA" sz="2000" dirty="0">
                          <a:solidFill>
                            <a:schemeClr val="bg1"/>
                          </a:solidFill>
                          <a:effectLst/>
                          <a:latin typeface="PF Square Sans Pro" panose="02000506040000020004" pitchFamily="2" charset="0"/>
                        </a:rPr>
                        <a:t>економічних благ </a:t>
                      </a:r>
                      <a:endParaRPr lang="uk-UA" sz="2000"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0"/>
                        </a:spcAft>
                        <a:tabLst>
                          <a:tab pos="114300" algn="l"/>
                        </a:tabLst>
                      </a:pPr>
                      <a:r>
                        <a:rPr lang="uk-UA" sz="2000">
                          <a:solidFill>
                            <a:schemeClr val="bg1"/>
                          </a:solidFill>
                          <a:effectLst/>
                          <a:latin typeface="PF Square Sans Pro" panose="02000506040000020004" pitchFamily="2" charset="0"/>
                        </a:rPr>
                        <a:t>10</a:t>
                      </a:r>
                      <a:endParaRPr lang="uk-UA" sz="200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4229143524"/>
                  </a:ext>
                </a:extLst>
              </a:tr>
              <a:tr h="214240">
                <a:tc>
                  <a:txBody>
                    <a:bodyPr/>
                    <a:lstStyle/>
                    <a:p>
                      <a:pPr algn="just">
                        <a:lnSpc>
                          <a:spcPct val="107000"/>
                        </a:lnSpc>
                        <a:spcAft>
                          <a:spcPts val="0"/>
                        </a:spcAft>
                        <a:tabLst>
                          <a:tab pos="114300" algn="l"/>
                        </a:tabLst>
                      </a:pPr>
                      <a:r>
                        <a:rPr lang="uk-UA" sz="2000" dirty="0">
                          <a:solidFill>
                            <a:schemeClr val="bg1"/>
                          </a:solidFill>
                          <a:effectLst/>
                          <a:latin typeface="PF Square Sans Pro" panose="02000506040000020004" pitchFamily="2" charset="0"/>
                        </a:rPr>
                        <a:t>економічний проект із соціальною (або екологічною) складовою</a:t>
                      </a:r>
                      <a:endParaRPr lang="uk-UA" sz="2000"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0"/>
                        </a:spcAft>
                        <a:tabLst>
                          <a:tab pos="114300" algn="l"/>
                        </a:tabLst>
                      </a:pPr>
                      <a:r>
                        <a:rPr lang="uk-UA" sz="2000" dirty="0">
                          <a:solidFill>
                            <a:schemeClr val="bg1"/>
                          </a:solidFill>
                          <a:effectLst/>
                          <a:latin typeface="PF Square Sans Pro" panose="02000506040000020004" pitchFamily="2" charset="0"/>
                        </a:rPr>
                        <a:t>15</a:t>
                      </a:r>
                      <a:endParaRPr lang="uk-UA" sz="2000"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681371962"/>
                  </a:ext>
                </a:extLst>
              </a:tr>
              <a:tr h="214240">
                <a:tc>
                  <a:txBody>
                    <a:bodyPr/>
                    <a:lstStyle/>
                    <a:p>
                      <a:pPr algn="just">
                        <a:lnSpc>
                          <a:spcPct val="107000"/>
                        </a:lnSpc>
                        <a:spcAft>
                          <a:spcPts val="0"/>
                        </a:spcAft>
                        <a:tabLst>
                          <a:tab pos="114300" algn="l"/>
                        </a:tabLst>
                      </a:pPr>
                      <a:r>
                        <a:rPr lang="uk-UA" sz="2000" dirty="0">
                          <a:solidFill>
                            <a:schemeClr val="bg1"/>
                          </a:solidFill>
                          <a:effectLst/>
                          <a:latin typeface="PF Square Sans Pro" panose="02000506040000020004" pitchFamily="2" charset="0"/>
                        </a:rPr>
                        <a:t>економічний проект</a:t>
                      </a:r>
                      <a:endParaRPr lang="uk-UA" sz="2000"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0"/>
                        </a:spcAft>
                        <a:tabLst>
                          <a:tab pos="114300" algn="l"/>
                        </a:tabLst>
                      </a:pPr>
                      <a:r>
                        <a:rPr lang="uk-UA" sz="2000" dirty="0">
                          <a:solidFill>
                            <a:schemeClr val="bg1"/>
                          </a:solidFill>
                          <a:effectLst/>
                          <a:latin typeface="PF Square Sans Pro" panose="02000506040000020004" pitchFamily="2" charset="0"/>
                        </a:rPr>
                        <a:t>20</a:t>
                      </a:r>
                      <a:endParaRPr lang="uk-UA" sz="2000"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047224780"/>
                  </a:ext>
                </a:extLst>
              </a:tr>
            </a:tbl>
          </a:graphicData>
        </a:graphic>
      </p:graphicFrame>
      <p:graphicFrame>
        <p:nvGraphicFramePr>
          <p:cNvPr id="10" name="Таблиця 9"/>
          <p:cNvGraphicFramePr>
            <a:graphicFrameLocks noGrp="1"/>
          </p:cNvGraphicFramePr>
          <p:nvPr>
            <p:extLst/>
          </p:nvPr>
        </p:nvGraphicFramePr>
        <p:xfrm>
          <a:off x="279104" y="4365104"/>
          <a:ext cx="8634319" cy="1668780"/>
        </p:xfrm>
        <a:graphic>
          <a:graphicData uri="http://schemas.openxmlformats.org/drawingml/2006/table">
            <a:tbl>
              <a:tblPr firstRow="1" firstCol="1" lastRow="1" lastCol="1" bandRow="1" bandCol="1">
                <a:tableStyleId>{5C22544A-7EE6-4342-B048-85BDC9FD1C3A}</a:tableStyleId>
              </a:tblPr>
              <a:tblGrid>
                <a:gridCol w="7893439">
                  <a:extLst>
                    <a:ext uri="{9D8B030D-6E8A-4147-A177-3AD203B41FA5}">
                      <a16:colId xmlns:a16="http://schemas.microsoft.com/office/drawing/2014/main" val="3068998344"/>
                    </a:ext>
                  </a:extLst>
                </a:gridCol>
                <a:gridCol w="740880">
                  <a:extLst>
                    <a:ext uri="{9D8B030D-6E8A-4147-A177-3AD203B41FA5}">
                      <a16:colId xmlns:a16="http://schemas.microsoft.com/office/drawing/2014/main" val="27237631"/>
                    </a:ext>
                  </a:extLst>
                </a:gridCol>
              </a:tblGrid>
              <a:tr h="272527">
                <a:tc>
                  <a:txBody>
                    <a:bodyPr/>
                    <a:lstStyle/>
                    <a:p>
                      <a:pPr algn="ctr">
                        <a:lnSpc>
                          <a:spcPct val="107000"/>
                        </a:lnSpc>
                        <a:spcAft>
                          <a:spcPts val="0"/>
                        </a:spcAft>
                      </a:pPr>
                      <a:r>
                        <a:rPr lang="uk-UA" sz="2000" dirty="0">
                          <a:effectLst/>
                          <a:latin typeface="PF Square Sans Pro" panose="02000506040000020004" pitchFamily="2" charset="0"/>
                        </a:rPr>
                        <a:t>Критерії оцінки проектів </a:t>
                      </a:r>
                      <a:r>
                        <a:rPr lang="uk-UA" sz="2000" dirty="0" smtClean="0">
                          <a:effectLst/>
                          <a:latin typeface="PF Square Sans Pro" panose="02000506040000020004" pitchFamily="2" charset="0"/>
                        </a:rPr>
                        <a:t>секторальних реформ</a:t>
                      </a:r>
                      <a:endParaRPr lang="uk-UA" sz="2000" dirty="0">
                        <a:effectLst/>
                        <a:latin typeface="PF Square Sans Pro" panose="02000506040000020004" pitchFamily="2" charset="0"/>
                        <a:ea typeface="MS Mincho"/>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0"/>
                        </a:spcAft>
                      </a:pPr>
                      <a:r>
                        <a:rPr lang="uk-UA" sz="2000" dirty="0">
                          <a:effectLst/>
                          <a:latin typeface="PF Square Sans Pro" panose="02000506040000020004" pitchFamily="2" charset="0"/>
                        </a:rPr>
                        <a:t> </a:t>
                      </a:r>
                      <a:endParaRPr lang="uk-UA" sz="2000" dirty="0">
                        <a:effectLst/>
                        <a:latin typeface="PF Square Sans Pro" panose="02000506040000020004" pitchFamily="2" charset="0"/>
                        <a:ea typeface="MS Mincho"/>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588216365"/>
                  </a:ext>
                </a:extLst>
              </a:tr>
              <a:tr h="214240">
                <a:tc gridSpan="2">
                  <a:txBody>
                    <a:bodyPr/>
                    <a:lstStyle/>
                    <a:p>
                      <a:pPr>
                        <a:lnSpc>
                          <a:spcPct val="107000"/>
                        </a:lnSpc>
                        <a:spcAft>
                          <a:spcPts val="0"/>
                        </a:spcAft>
                        <a:tabLst>
                          <a:tab pos="114300" algn="l"/>
                        </a:tabLst>
                      </a:pPr>
                      <a:r>
                        <a:rPr lang="uk-UA" sz="2000" dirty="0" smtClean="0">
                          <a:solidFill>
                            <a:schemeClr val="bg1"/>
                          </a:solidFill>
                          <a:effectLst/>
                          <a:latin typeface="PF Square Sans Pro" panose="02000506040000020004" pitchFamily="2" charset="0"/>
                        </a:rPr>
                        <a:t>Загальні критерії оцінювання</a:t>
                      </a:r>
                      <a:endParaRPr lang="uk-UA" sz="2000"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chemeClr val="accent2">
                        <a:lumMod val="75000"/>
                      </a:schemeClr>
                    </a:solidFill>
                  </a:tcPr>
                </a:tc>
                <a:tc hMerge="1">
                  <a:txBody>
                    <a:bodyPr/>
                    <a:lstStyle/>
                    <a:p>
                      <a:endParaRPr lang="uk-UA"/>
                    </a:p>
                  </a:txBody>
                  <a:tcPr/>
                </a:tc>
                <a:extLst>
                  <a:ext uri="{0D108BD9-81ED-4DB2-BD59-A6C34878D82A}">
                    <a16:rowId xmlns:a16="http://schemas.microsoft.com/office/drawing/2014/main" val="608856248"/>
                  </a:ext>
                </a:extLst>
              </a:tr>
              <a:tr h="214240">
                <a:tc>
                  <a:txBody>
                    <a:bodyPr/>
                    <a:lstStyle/>
                    <a:p>
                      <a:pPr>
                        <a:lnSpc>
                          <a:spcPct val="107000"/>
                        </a:lnSpc>
                        <a:spcAft>
                          <a:spcPts val="0"/>
                        </a:spcAft>
                      </a:pPr>
                      <a:r>
                        <a:rPr lang="uk-UA" sz="2000" dirty="0">
                          <a:solidFill>
                            <a:schemeClr val="bg1"/>
                          </a:solidFill>
                          <a:effectLst/>
                          <a:latin typeface="PF Square Sans Pro" panose="02000506040000020004" pitchFamily="2" charset="0"/>
                          <a:ea typeface="Times New Roman" panose="02020603050405020304" pitchFamily="18" charset="0"/>
                          <a:cs typeface="Arial" panose="020B0604020202020204" pitchFamily="34" charset="0"/>
                        </a:rPr>
                        <a:t>Рівень економічної та/або бюджетної ефективності реалізації </a:t>
                      </a:r>
                      <a:r>
                        <a:rPr lang="uk-UA" sz="2000" dirty="0" smtClean="0">
                          <a:solidFill>
                            <a:schemeClr val="bg1"/>
                          </a:solidFill>
                          <a:effectLst/>
                          <a:latin typeface="PF Square Sans Pro" panose="02000506040000020004" pitchFamily="2" charset="0"/>
                          <a:ea typeface="Times New Roman" panose="02020603050405020304" pitchFamily="18" charset="0"/>
                          <a:cs typeface="Arial" panose="020B0604020202020204" pitchFamily="34" charset="0"/>
                        </a:rPr>
                        <a:t>проекту</a:t>
                      </a:r>
                      <a:endParaRPr lang="uk-U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solidFill>
                      <a:schemeClr val="accent2">
                        <a:lumMod val="75000"/>
                      </a:schemeClr>
                    </a:solidFill>
                  </a:tcPr>
                </a:tc>
                <a:tc>
                  <a:txBody>
                    <a:bodyPr/>
                    <a:lstStyle/>
                    <a:p>
                      <a:pPr algn="ctr">
                        <a:lnSpc>
                          <a:spcPct val="107000"/>
                        </a:lnSpc>
                        <a:spcAft>
                          <a:spcPts val="0"/>
                        </a:spcAft>
                      </a:pPr>
                      <a:r>
                        <a:rPr lang="uk-UA" sz="2000">
                          <a:solidFill>
                            <a:schemeClr val="bg1"/>
                          </a:solidFill>
                          <a:effectLst/>
                          <a:latin typeface="PF Square Sans Pro" panose="02000506040000020004" pitchFamily="2" charset="0"/>
                          <a:ea typeface="Times New Roman" panose="02020603050405020304" pitchFamily="18" charset="0"/>
                          <a:cs typeface="Arial" panose="020B0604020202020204" pitchFamily="34" charset="0"/>
                        </a:rPr>
                        <a:t>5х3</a:t>
                      </a:r>
                      <a:endParaRPr lang="uk-UA"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solidFill>
                      <a:schemeClr val="accent2">
                        <a:lumMod val="75000"/>
                      </a:schemeClr>
                    </a:solidFill>
                  </a:tcPr>
                </a:tc>
                <a:extLst>
                  <a:ext uri="{0D108BD9-81ED-4DB2-BD59-A6C34878D82A}">
                    <a16:rowId xmlns:a16="http://schemas.microsoft.com/office/drawing/2014/main" val="3026749847"/>
                  </a:ext>
                </a:extLst>
              </a:tr>
              <a:tr h="214240">
                <a:tc>
                  <a:txBody>
                    <a:bodyPr/>
                    <a:lstStyle/>
                    <a:p>
                      <a:pPr>
                        <a:lnSpc>
                          <a:spcPct val="107000"/>
                        </a:lnSpc>
                        <a:spcAft>
                          <a:spcPts val="0"/>
                        </a:spcAft>
                      </a:pPr>
                      <a:r>
                        <a:rPr lang="uk-UA" sz="2000" dirty="0">
                          <a:solidFill>
                            <a:schemeClr val="bg1"/>
                          </a:solidFill>
                          <a:effectLst/>
                          <a:latin typeface="PF Square Sans Pro" panose="02000506040000020004" pitchFamily="2" charset="0"/>
                          <a:ea typeface="Times New Roman" panose="02020603050405020304" pitchFamily="18" charset="0"/>
                          <a:cs typeface="Arial" panose="020B0604020202020204" pitchFamily="34" charset="0"/>
                        </a:rPr>
                        <a:t>Ступінь отримання інших економічних вигід від реалізації </a:t>
                      </a:r>
                      <a:r>
                        <a:rPr lang="uk-UA" sz="2000" dirty="0" smtClean="0">
                          <a:solidFill>
                            <a:schemeClr val="bg1"/>
                          </a:solidFill>
                          <a:effectLst/>
                          <a:latin typeface="PF Square Sans Pro" panose="02000506040000020004" pitchFamily="2" charset="0"/>
                          <a:ea typeface="Times New Roman" panose="02020603050405020304" pitchFamily="18" charset="0"/>
                          <a:cs typeface="Arial" panose="020B0604020202020204" pitchFamily="34" charset="0"/>
                        </a:rPr>
                        <a:t>проекту</a:t>
                      </a:r>
                      <a:endParaRPr lang="uk-U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solidFill>
                      <a:schemeClr val="accent2">
                        <a:lumMod val="75000"/>
                      </a:schemeClr>
                    </a:solidFill>
                  </a:tcPr>
                </a:tc>
                <a:tc>
                  <a:txBody>
                    <a:bodyPr/>
                    <a:lstStyle/>
                    <a:p>
                      <a:pPr algn="ctr">
                        <a:lnSpc>
                          <a:spcPct val="107000"/>
                        </a:lnSpc>
                        <a:spcAft>
                          <a:spcPts val="0"/>
                        </a:spcAft>
                      </a:pPr>
                      <a:r>
                        <a:rPr lang="uk-UA" sz="2000" dirty="0">
                          <a:solidFill>
                            <a:schemeClr val="bg1"/>
                          </a:solidFill>
                          <a:effectLst/>
                          <a:latin typeface="PF Square Sans Pro" panose="02000506040000020004" pitchFamily="2" charset="0"/>
                          <a:ea typeface="Times New Roman" panose="02020603050405020304" pitchFamily="18" charset="0"/>
                          <a:cs typeface="Arial" panose="020B0604020202020204" pitchFamily="34" charset="0"/>
                        </a:rPr>
                        <a:t>5х2</a:t>
                      </a:r>
                      <a:endParaRPr lang="uk-U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solidFill>
                      <a:schemeClr val="accent2">
                        <a:lumMod val="75000"/>
                      </a:schemeClr>
                    </a:solidFill>
                  </a:tcPr>
                </a:tc>
                <a:extLst>
                  <a:ext uri="{0D108BD9-81ED-4DB2-BD59-A6C34878D82A}">
                    <a16:rowId xmlns:a16="http://schemas.microsoft.com/office/drawing/2014/main" val="544210539"/>
                  </a:ext>
                </a:extLst>
              </a:tr>
              <a:tr h="214240">
                <a:tc>
                  <a:txBody>
                    <a:bodyPr/>
                    <a:lstStyle/>
                    <a:p>
                      <a:pPr algn="just">
                        <a:lnSpc>
                          <a:spcPct val="107000"/>
                        </a:lnSpc>
                        <a:spcAft>
                          <a:spcPts val="0"/>
                        </a:spcAft>
                        <a:tabLst>
                          <a:tab pos="114300" algn="l"/>
                        </a:tabLst>
                      </a:pPr>
                      <a:r>
                        <a:rPr lang="ru-RU" sz="2000" dirty="0" err="1" smtClean="0">
                          <a:solidFill>
                            <a:schemeClr val="bg1"/>
                          </a:solidFill>
                          <a:effectLst/>
                          <a:latin typeface="PF Square Sans Pro" panose="02000506040000020004" pitchFamily="2" charset="0"/>
                        </a:rPr>
                        <a:t>Рівень</a:t>
                      </a:r>
                      <a:r>
                        <a:rPr lang="ru-RU" sz="2000" dirty="0" smtClean="0">
                          <a:solidFill>
                            <a:schemeClr val="bg1"/>
                          </a:solidFill>
                          <a:effectLst/>
                          <a:latin typeface="PF Square Sans Pro" panose="02000506040000020004" pitchFamily="2" charset="0"/>
                        </a:rPr>
                        <a:t> позитивного </a:t>
                      </a:r>
                      <a:r>
                        <a:rPr lang="ru-RU" sz="2000" dirty="0" err="1" smtClean="0">
                          <a:solidFill>
                            <a:schemeClr val="bg1"/>
                          </a:solidFill>
                          <a:effectLst/>
                          <a:latin typeface="PF Square Sans Pro" panose="02000506040000020004" pitchFamily="2" charset="0"/>
                        </a:rPr>
                        <a:t>екологічного</a:t>
                      </a:r>
                      <a:r>
                        <a:rPr lang="ru-RU" sz="2000" dirty="0" smtClean="0">
                          <a:solidFill>
                            <a:schemeClr val="bg1"/>
                          </a:solidFill>
                          <a:effectLst/>
                          <a:latin typeface="PF Square Sans Pro" panose="02000506040000020004" pitchFamily="2" charset="0"/>
                        </a:rPr>
                        <a:t> </a:t>
                      </a:r>
                      <a:r>
                        <a:rPr lang="ru-RU" sz="2000" dirty="0" err="1" smtClean="0">
                          <a:solidFill>
                            <a:schemeClr val="bg1"/>
                          </a:solidFill>
                          <a:effectLst/>
                          <a:latin typeface="PF Square Sans Pro" panose="02000506040000020004" pitchFamily="2" charset="0"/>
                        </a:rPr>
                        <a:t>впливу</a:t>
                      </a:r>
                      <a:r>
                        <a:rPr lang="ru-RU" sz="2000" dirty="0" smtClean="0">
                          <a:solidFill>
                            <a:schemeClr val="bg1"/>
                          </a:solidFill>
                          <a:effectLst/>
                          <a:latin typeface="PF Square Sans Pro" panose="02000506040000020004" pitchFamily="2" charset="0"/>
                        </a:rPr>
                        <a:t> проекту </a:t>
                      </a:r>
                      <a:endParaRPr lang="uk-UA" sz="2000"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chemeClr val="accent2">
                        <a:lumMod val="75000"/>
                      </a:schemeClr>
                    </a:solidFill>
                  </a:tcPr>
                </a:tc>
                <a:tc>
                  <a:txBody>
                    <a:bodyPr/>
                    <a:lstStyle/>
                    <a:p>
                      <a:pPr algn="ctr">
                        <a:lnSpc>
                          <a:spcPct val="107000"/>
                        </a:lnSpc>
                        <a:spcAft>
                          <a:spcPts val="0"/>
                        </a:spcAft>
                        <a:tabLst>
                          <a:tab pos="114300" algn="l"/>
                        </a:tabLst>
                      </a:pPr>
                      <a:r>
                        <a:rPr lang="uk-UA" sz="2000" dirty="0" smtClean="0">
                          <a:solidFill>
                            <a:schemeClr val="bg1"/>
                          </a:solidFill>
                          <a:effectLst/>
                          <a:latin typeface="PF Square Sans Pro" panose="02000506040000020004" pitchFamily="2" charset="0"/>
                        </a:rPr>
                        <a:t>5</a:t>
                      </a:r>
                      <a:endParaRPr lang="uk-UA" sz="2000"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9143524"/>
                  </a:ext>
                </a:extLst>
              </a:tr>
            </a:tbl>
          </a:graphicData>
        </a:graphic>
      </p:graphicFrame>
    </p:spTree>
    <p:extLst>
      <p:ext uri="{BB962C8B-B14F-4D97-AF65-F5344CB8AC3E}">
        <p14:creationId xmlns:p14="http://schemas.microsoft.com/office/powerpoint/2010/main" val="544683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20" t="-787" r="-220" b="83607"/>
          <a:stretch/>
        </p:blipFill>
        <p:spPr bwMode="auto">
          <a:xfrm>
            <a:off x="837878" y="44624"/>
            <a:ext cx="8333470" cy="64807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7878" y="98825"/>
            <a:ext cx="8325630" cy="59387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latin typeface="Century Gothic" pitchFamily="34" charset="0"/>
              </a:rPr>
              <a:t>«</a:t>
            </a:r>
            <a:r>
              <a:rPr lang="uk-UA" sz="2800" b="1" dirty="0">
                <a:latin typeface="Century Gothic" pitchFamily="34" charset="0"/>
              </a:rPr>
              <a:t>ІННОВАЦІЙНА ЕКОНОМІКА ТА ІНВЕСТИЦІЇ»</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graphicFrame>
        <p:nvGraphicFramePr>
          <p:cNvPr id="10" name="Таблица 1"/>
          <p:cNvGraphicFramePr>
            <a:graphicFrameLocks noGrp="1"/>
          </p:cNvGraphicFramePr>
          <p:nvPr>
            <p:extLst>
              <p:ext uri="{D42A27DB-BD31-4B8C-83A1-F6EECF244321}">
                <p14:modId xmlns:p14="http://schemas.microsoft.com/office/powerpoint/2010/main" val="3638484727"/>
              </p:ext>
            </p:extLst>
          </p:nvPr>
        </p:nvGraphicFramePr>
        <p:xfrm>
          <a:off x="107504" y="742229"/>
          <a:ext cx="8928992" cy="5871704"/>
        </p:xfrm>
        <a:graphic>
          <a:graphicData uri="http://schemas.openxmlformats.org/drawingml/2006/table">
            <a:tbl>
              <a:tblPr firstRow="1" bandRow="1">
                <a:tableStyleId>{5C22544A-7EE6-4342-B048-85BDC9FD1C3A}</a:tableStyleId>
              </a:tblPr>
              <a:tblGrid>
                <a:gridCol w="3240360">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4104456">
                  <a:extLst>
                    <a:ext uri="{9D8B030D-6E8A-4147-A177-3AD203B41FA5}">
                      <a16:colId xmlns:a16="http://schemas.microsoft.com/office/drawing/2014/main" val="20002"/>
                    </a:ext>
                  </a:extLst>
                </a:gridCol>
              </a:tblGrid>
              <a:tr h="3997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500" dirty="0" err="1" smtClean="0">
                          <a:latin typeface="PF Square Sans Pro" panose="02000506040000020004" pitchFamily="2" charset="0"/>
                        </a:rPr>
                        <a:t>Назва</a:t>
                      </a:r>
                      <a:r>
                        <a:rPr lang="ru-RU" sz="1500" dirty="0" smtClean="0">
                          <a:latin typeface="PF Square Sans Pro" panose="02000506040000020004" pitchFamily="2" charset="0"/>
                        </a:rPr>
                        <a:t> </a:t>
                      </a:r>
                      <a:r>
                        <a:rPr lang="ru-RU" sz="1500" dirty="0" err="1" smtClean="0">
                          <a:latin typeface="PF Square Sans Pro" panose="02000506040000020004" pitchFamily="2" charset="0"/>
                        </a:rPr>
                        <a:t>напряму</a:t>
                      </a:r>
                      <a:endParaRPr lang="ru-RU" sz="1500" dirty="0" smtClean="0">
                        <a:latin typeface="PF Square Sans Pro" panose="02000506040000020004" pitchFamily="2" charset="0"/>
                      </a:endParaRPr>
                    </a:p>
                  </a:txBody>
                  <a:tcPr anchor="ctr">
                    <a:solidFill>
                      <a:srgbClr val="002060"/>
                    </a:solidFill>
                  </a:tcPr>
                </a:tc>
                <a:tc>
                  <a:txBody>
                    <a:bodyPr/>
                    <a:lstStyle/>
                    <a:p>
                      <a:pPr algn="ctr"/>
                      <a:r>
                        <a:rPr lang="uk-UA" sz="1500" dirty="0" smtClean="0">
                          <a:latin typeface="PF Square Sans Pro" panose="02000506040000020004" pitchFamily="2" charset="0"/>
                        </a:rPr>
                        <a:t>Обсяг</a:t>
                      </a:r>
                      <a:r>
                        <a:rPr lang="uk-UA" sz="1500" baseline="0" dirty="0" smtClean="0">
                          <a:latin typeface="PF Square Sans Pro" panose="02000506040000020004" pitchFamily="2" charset="0"/>
                        </a:rPr>
                        <a:t> фінансування</a:t>
                      </a:r>
                      <a:endParaRPr lang="uk-UA" sz="1500" dirty="0">
                        <a:latin typeface="PF Square Sans Pro" panose="02000506040000020004" pitchFamily="2" charset="0"/>
                      </a:endParaRPr>
                    </a:p>
                  </a:txBody>
                  <a:tcPr anchor="ctr">
                    <a:solidFill>
                      <a:srgbClr val="002060"/>
                    </a:solidFill>
                  </a:tcPr>
                </a:tc>
                <a:tc>
                  <a:txBody>
                    <a:bodyPr/>
                    <a:lstStyle/>
                    <a:p>
                      <a:pPr algn="ctr"/>
                      <a:r>
                        <a:rPr lang="uk-UA" sz="1500" dirty="0" smtClean="0">
                          <a:latin typeface="PF Square Sans Pro" panose="02000506040000020004" pitchFamily="2" charset="0"/>
                        </a:rPr>
                        <a:t>Тематика</a:t>
                      </a:r>
                      <a:r>
                        <a:rPr lang="uk-UA" sz="1500" baseline="0" dirty="0" smtClean="0">
                          <a:latin typeface="PF Square Sans Pro" panose="02000506040000020004" pitchFamily="2" charset="0"/>
                        </a:rPr>
                        <a:t> проектів</a:t>
                      </a:r>
                      <a:endParaRPr lang="uk-UA" sz="1500" dirty="0">
                        <a:latin typeface="PF Square Sans Pro" panose="02000506040000020004" pitchFamily="2" charset="0"/>
                      </a:endParaRPr>
                    </a:p>
                  </a:txBody>
                  <a:tcPr anchor="ctr">
                    <a:solidFill>
                      <a:srgbClr val="002060"/>
                    </a:solidFill>
                  </a:tcPr>
                </a:tc>
                <a:extLst>
                  <a:ext uri="{0D108BD9-81ED-4DB2-BD59-A6C34878D82A}">
                    <a16:rowId xmlns:a16="http://schemas.microsoft.com/office/drawing/2014/main" val="10000"/>
                  </a:ext>
                </a:extLst>
              </a:tr>
              <a:tr h="10186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1" dirty="0" err="1" smtClean="0">
                          <a:solidFill>
                            <a:schemeClr val="bg1"/>
                          </a:solidFill>
                          <a:latin typeface="PF Square Sans Pro" panose="02000506040000020004" pitchFamily="2" charset="0"/>
                        </a:rPr>
                        <a:t>Формування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сприятливого</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інвестиційного</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клімату</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розвиток</a:t>
                      </a:r>
                      <a:r>
                        <a:rPr lang="ru-RU" sz="1500" b="1" dirty="0" smtClean="0">
                          <a:solidFill>
                            <a:schemeClr val="bg1"/>
                          </a:solidFill>
                          <a:latin typeface="PF Square Sans Pro" panose="02000506040000020004" pitchFamily="2" charset="0"/>
                        </a:rPr>
                        <a:t> та </a:t>
                      </a:r>
                      <a:r>
                        <a:rPr lang="ru-RU" sz="1500" b="1" dirty="0" err="1" smtClean="0">
                          <a:solidFill>
                            <a:schemeClr val="bg1"/>
                          </a:solidFill>
                          <a:latin typeface="PF Square Sans Pro" panose="02000506040000020004" pitchFamily="2" charset="0"/>
                        </a:rPr>
                        <a:t>просування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інвестиційного</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потенціалу</a:t>
                      </a:r>
                      <a:endParaRPr lang="ru-RU" sz="1500" b="1" dirty="0" smtClean="0">
                        <a:solidFill>
                          <a:schemeClr val="bg1"/>
                        </a:solidFill>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min</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latin typeface="PF Square Sans Pro" panose="02000506040000020004" pitchFamily="2" charset="0"/>
                        </a:rPr>
                        <a:t>1 200 </a:t>
                      </a:r>
                      <a:r>
                        <a:rPr lang="uk-UA" sz="1500" dirty="0" smtClean="0">
                          <a:latin typeface="PF Square Sans Pro" panose="02000506040000020004" pitchFamily="2" charset="0"/>
                        </a:rPr>
                        <a:t>тис.</a:t>
                      </a:r>
                      <a:r>
                        <a:rPr lang="en-US" sz="1500" dirty="0" smtClean="0">
                          <a:latin typeface="PF Square Sans Pro" panose="02000506040000020004" pitchFamily="2" charset="0"/>
                        </a:rPr>
                        <a:t> </a:t>
                      </a:r>
                      <a:r>
                        <a:rPr lang="ru-RU" sz="1500" dirty="0" smtClean="0">
                          <a:latin typeface="PF Square Sans Pro" panose="02000506040000020004" pitchFamily="2" charset="0"/>
                        </a:rPr>
                        <a:t>грн.</a:t>
                      </a:r>
                      <a:r>
                        <a:rPr lang="en-US" sz="1500" dirty="0" smtClean="0">
                          <a:latin typeface="PF Square Sans Pro" panose="02000506040000020004" pitchFamily="2"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max</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latin typeface="PF Square Sans Pro" panose="02000506040000020004" pitchFamily="2" charset="0"/>
                        </a:rPr>
                        <a:t>3 600 </a:t>
                      </a:r>
                      <a:r>
                        <a:rPr lang="uk-UA" sz="1500" b="1" dirty="0" smtClean="0">
                          <a:latin typeface="PF Square Sans Pro" panose="02000506040000020004" pitchFamily="2" charset="0"/>
                        </a:rPr>
                        <a:t>т</a:t>
                      </a:r>
                      <a:r>
                        <a:rPr lang="uk-UA" sz="1500" dirty="0" smtClean="0">
                          <a:latin typeface="PF Square Sans Pro" panose="02000506040000020004" pitchFamily="2" charset="0"/>
                        </a:rPr>
                        <a:t>ис. </a:t>
                      </a:r>
                      <a:r>
                        <a:rPr lang="ru-RU" sz="15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uk-UA" sz="1500" b="1" dirty="0" smtClean="0">
                          <a:latin typeface="PF Square Sans Pro" panose="02000506040000020004" pitchFamily="2" charset="0"/>
                        </a:rPr>
                        <a:t>інформаційна та організаційна підтримка інвесторів</a:t>
                      </a:r>
                    </a:p>
                    <a:p>
                      <a:pPr marL="285750" indent="-285750">
                        <a:buFont typeface="Arial" pitchFamily="34" charset="0"/>
                        <a:buChar char="•"/>
                      </a:pPr>
                      <a:r>
                        <a:rPr lang="uk-UA" sz="1500" b="1" dirty="0" smtClean="0">
                          <a:latin typeface="PF Square Sans Pro" panose="02000506040000020004" pitchFamily="2" charset="0"/>
                        </a:rPr>
                        <a:t>створення сприятливих умов для інвестиційно-інноваційної діяльності</a:t>
                      </a:r>
                      <a:endParaRPr lang="uk-UA" sz="1500" b="1" dirty="0">
                        <a:latin typeface="PF Square Sans Pro" panose="02000506040000020004" pitchFamily="2" charset="0"/>
                      </a:endParaRPr>
                    </a:p>
                  </a:txBody>
                  <a:tcPr/>
                </a:tc>
                <a:extLst>
                  <a:ext uri="{0D108BD9-81ED-4DB2-BD59-A6C34878D82A}">
                    <a16:rowId xmlns:a16="http://schemas.microsoft.com/office/drawing/2014/main" val="10001"/>
                  </a:ext>
                </a:extLst>
              </a:tr>
              <a:tr h="10186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1" dirty="0" err="1" smtClean="0">
                          <a:solidFill>
                            <a:schemeClr val="bg1"/>
                          </a:solidFill>
                          <a:latin typeface="PF Square Sans Pro" panose="02000506040000020004" pitchFamily="2" charset="0"/>
                        </a:rPr>
                        <a:t>Розвиток</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потенціалу</a:t>
                      </a:r>
                      <a:r>
                        <a:rPr lang="ru-RU" sz="1500" b="1" dirty="0" smtClean="0">
                          <a:solidFill>
                            <a:schemeClr val="bg1"/>
                          </a:solidFill>
                          <a:latin typeface="PF Square Sans Pro" panose="02000506040000020004" pitchFamily="2" charset="0"/>
                        </a:rPr>
                        <a:t> у </a:t>
                      </a:r>
                      <a:r>
                        <a:rPr lang="ru-RU" sz="1500" b="1" dirty="0" err="1" smtClean="0">
                          <a:solidFill>
                            <a:schemeClr val="bg1"/>
                          </a:solidFill>
                          <a:latin typeface="PF Square Sans Pro" panose="02000506040000020004" pitchFamily="2" charset="0"/>
                        </a:rPr>
                        <a:t>сфері</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торгівлі</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стандартизація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сертифікація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підтримка</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експорту</a:t>
                      </a:r>
                      <a:r>
                        <a:rPr lang="ru-RU" sz="1500" b="1" dirty="0" smtClean="0">
                          <a:solidFill>
                            <a:schemeClr val="bg1"/>
                          </a:solidFill>
                          <a:latin typeface="PF Square Sans Pro" panose="02000506040000020004" pitchFamily="2" charset="0"/>
                        </a:rPr>
                        <a:t>)</a:t>
                      </a: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min</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latin typeface="PF Square Sans Pro" panose="02000506040000020004" pitchFamily="2" charset="0"/>
                        </a:rPr>
                        <a:t>1 200 </a:t>
                      </a:r>
                      <a:r>
                        <a:rPr lang="uk-UA" sz="1500" dirty="0" smtClean="0">
                          <a:latin typeface="PF Square Sans Pro" panose="02000506040000020004" pitchFamily="2" charset="0"/>
                        </a:rPr>
                        <a:t>тис.</a:t>
                      </a:r>
                      <a:r>
                        <a:rPr lang="en-US" sz="1500" dirty="0" smtClean="0">
                          <a:latin typeface="PF Square Sans Pro" panose="02000506040000020004" pitchFamily="2" charset="0"/>
                        </a:rPr>
                        <a:t> </a:t>
                      </a:r>
                      <a:r>
                        <a:rPr lang="ru-RU" sz="15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max</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latin typeface="PF Square Sans Pro" panose="02000506040000020004" pitchFamily="2" charset="0"/>
                        </a:rPr>
                        <a:t>3 600 </a:t>
                      </a:r>
                      <a:r>
                        <a:rPr lang="uk-UA" sz="1500" dirty="0" smtClean="0">
                          <a:latin typeface="PF Square Sans Pro" panose="02000506040000020004" pitchFamily="2" charset="0"/>
                        </a:rPr>
                        <a:t>тис. </a:t>
                      </a:r>
                      <a:r>
                        <a:rPr lang="ru-RU" sz="15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uk-UA" sz="1500" b="1" dirty="0" smtClean="0">
                          <a:latin typeface="PF Square Sans Pro" panose="02000506040000020004" pitchFamily="2" charset="0"/>
                        </a:rPr>
                        <a:t>інформаційна та організаційна  </a:t>
                      </a:r>
                      <a:r>
                        <a:rPr lang="ru-RU" sz="1500" b="1" dirty="0" err="1" smtClean="0">
                          <a:latin typeface="PF Square Sans Pro" panose="02000506040000020004" pitchFamily="2" charset="0"/>
                        </a:rPr>
                        <a:t>українських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компаній</a:t>
                      </a:r>
                      <a:r>
                        <a:rPr lang="ru-RU" sz="1500" b="1" dirty="0" smtClean="0">
                          <a:latin typeface="PF Square Sans Pro" panose="02000506040000020004" pitchFamily="2" charset="0"/>
                        </a:rPr>
                        <a:t>,</a:t>
                      </a:r>
                      <a:r>
                        <a:rPr lang="ru-RU" sz="1500" b="1" baseline="0" dirty="0" smtClean="0">
                          <a:latin typeface="PF Square Sans Pro" panose="02000506040000020004" pitchFamily="2" charset="0"/>
                        </a:rPr>
                        <a:t> </a:t>
                      </a:r>
                      <a:r>
                        <a:rPr lang="ru-RU" sz="1500" b="1" dirty="0" err="1" smtClean="0">
                          <a:latin typeface="PF Square Sans Pro" panose="02000506040000020004" pitchFamily="2" charset="0"/>
                        </a:rPr>
                        <a:t>надання</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практичної</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допомоги</a:t>
                      </a:r>
                      <a:r>
                        <a:rPr lang="ru-RU" sz="1500" b="1" dirty="0" smtClean="0">
                          <a:latin typeface="PF Square Sans Pro" panose="02000506040000020004" pitchFamily="2" charset="0"/>
                        </a:rPr>
                        <a:t> в </a:t>
                      </a:r>
                      <a:r>
                        <a:rPr lang="ru-RU" sz="1500" b="1" dirty="0" err="1" smtClean="0">
                          <a:latin typeface="PF Square Sans Pro" panose="02000506040000020004" pitchFamily="2" charset="0"/>
                        </a:rPr>
                        <a:t>пошуку</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нових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ринків</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збуту</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продукції</a:t>
                      </a:r>
                      <a:endParaRPr lang="uk-UA" sz="1500" b="1" dirty="0">
                        <a:latin typeface="PF Square Sans Pro" panose="02000506040000020004" pitchFamily="2" charset="0"/>
                      </a:endParaRPr>
                    </a:p>
                  </a:txBody>
                  <a:tcPr/>
                </a:tc>
                <a:extLst>
                  <a:ext uri="{0D108BD9-81ED-4DB2-BD59-A6C34878D82A}">
                    <a16:rowId xmlns:a16="http://schemas.microsoft.com/office/drawing/2014/main" val="10002"/>
                  </a:ext>
                </a:extLst>
              </a:tr>
              <a:tr h="1248620">
                <a:tc>
                  <a:txBody>
                    <a:bodyPr/>
                    <a:lstStyle/>
                    <a:p>
                      <a:pPr algn="l"/>
                      <a:r>
                        <a:rPr lang="uk-UA" sz="1500" b="1" dirty="0" smtClean="0">
                          <a:solidFill>
                            <a:schemeClr val="bg1"/>
                          </a:solidFill>
                          <a:latin typeface="PF Square Sans Pro" panose="02000506040000020004" pitchFamily="2" charset="0"/>
                        </a:rPr>
                        <a:t>Підтримка підприємницької діяльності</a:t>
                      </a: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min</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latin typeface="PF Square Sans Pro" panose="02000506040000020004" pitchFamily="2" charset="0"/>
                        </a:rPr>
                        <a:t>1 200 </a:t>
                      </a:r>
                      <a:r>
                        <a:rPr lang="uk-UA" sz="1500" dirty="0" smtClean="0">
                          <a:latin typeface="PF Square Sans Pro" panose="02000506040000020004" pitchFamily="2" charset="0"/>
                        </a:rPr>
                        <a:t>тис.</a:t>
                      </a:r>
                      <a:r>
                        <a:rPr lang="en-US" sz="1500" dirty="0" smtClean="0">
                          <a:latin typeface="PF Square Sans Pro" panose="02000506040000020004" pitchFamily="2" charset="0"/>
                        </a:rPr>
                        <a:t> </a:t>
                      </a:r>
                      <a:r>
                        <a:rPr lang="ru-RU" sz="15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max</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smtClean="0">
                          <a:latin typeface="PF Square Sans Pro" panose="02000506040000020004" pitchFamily="2" charset="0"/>
                        </a:rPr>
                        <a:t>3 600 </a:t>
                      </a:r>
                      <a:r>
                        <a:rPr lang="uk-UA" sz="1500" dirty="0" smtClean="0">
                          <a:latin typeface="PF Square Sans Pro" panose="02000506040000020004" pitchFamily="2" charset="0"/>
                        </a:rPr>
                        <a:t>тис. </a:t>
                      </a:r>
                      <a:r>
                        <a:rPr lang="ru-RU" sz="15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uk-UA" sz="1500" b="1" dirty="0" smtClean="0">
                          <a:latin typeface="PF Square Sans Pro" panose="02000506040000020004" pitchFamily="2" charset="0"/>
                        </a:rPr>
                        <a:t>створення</a:t>
                      </a:r>
                      <a:r>
                        <a:rPr lang="uk-UA" sz="1500" b="1" baseline="0" dirty="0" smtClean="0">
                          <a:latin typeface="PF Square Sans Pro" panose="02000506040000020004" pitchFamily="2" charset="0"/>
                        </a:rPr>
                        <a:t> </a:t>
                      </a:r>
                      <a:r>
                        <a:rPr lang="uk-UA" sz="1500" b="1" dirty="0" smtClean="0">
                          <a:latin typeface="PF Square Sans Pro" panose="02000506040000020004" pitchFamily="2" charset="0"/>
                        </a:rPr>
                        <a:t>сприятливих організаційно-правових умов</a:t>
                      </a:r>
                    </a:p>
                    <a:p>
                      <a:pPr marL="285750" indent="-285750">
                        <a:buFont typeface="Arial" pitchFamily="34" charset="0"/>
                        <a:buChar char="•"/>
                      </a:pPr>
                      <a:r>
                        <a:rPr lang="uk-UA" sz="1500" b="1" dirty="0" smtClean="0">
                          <a:latin typeface="PF Square Sans Pro" panose="02000506040000020004" pitchFamily="2" charset="0"/>
                        </a:rPr>
                        <a:t>забезпечення доступу до фінансових ресурсів (в тому числі забезпечити здешевлення кредитних ресурсів)</a:t>
                      </a:r>
                      <a:endParaRPr lang="uk-UA" sz="1500" b="1" dirty="0">
                        <a:latin typeface="PF Square Sans Pro" panose="02000506040000020004" pitchFamily="2" charset="0"/>
                      </a:endParaRPr>
                    </a:p>
                  </a:txBody>
                  <a:tcPr/>
                </a:tc>
                <a:extLst>
                  <a:ext uri="{0D108BD9-81ED-4DB2-BD59-A6C34878D82A}">
                    <a16:rowId xmlns:a16="http://schemas.microsoft.com/office/drawing/2014/main" val="10003"/>
                  </a:ext>
                </a:extLst>
              </a:tr>
              <a:tr h="10186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500" b="1" dirty="0" smtClean="0">
                          <a:solidFill>
                            <a:schemeClr val="bg1"/>
                          </a:solidFill>
                          <a:latin typeface="PF Square Sans Pro" panose="02000506040000020004" pitchFamily="2" charset="0"/>
                        </a:rPr>
                        <a:t>Стимулювання розвитку інноваційної інфраструктури та підтримка інноваційної діяльності </a:t>
                      </a: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min</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3 600 </a:t>
                      </a:r>
                      <a:r>
                        <a:rPr lang="uk-UA" sz="1500" dirty="0" smtClean="0">
                          <a:latin typeface="PF Square Sans Pro" panose="02000506040000020004" pitchFamily="2" charset="0"/>
                        </a:rPr>
                        <a:t>тис.</a:t>
                      </a:r>
                      <a:r>
                        <a:rPr lang="en-US" sz="1500" dirty="0" smtClean="0">
                          <a:latin typeface="PF Square Sans Pro" panose="02000506040000020004" pitchFamily="2" charset="0"/>
                        </a:rPr>
                        <a:t> </a:t>
                      </a:r>
                      <a:r>
                        <a:rPr lang="ru-RU" sz="15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max</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12 0</a:t>
                      </a:r>
                      <a:r>
                        <a:rPr lang="en-US" sz="1500" b="1" dirty="0" smtClean="0">
                          <a:latin typeface="PF Square Sans Pro" panose="02000506040000020004" pitchFamily="2" charset="0"/>
                        </a:rPr>
                        <a:t>00 </a:t>
                      </a:r>
                      <a:r>
                        <a:rPr lang="uk-UA" sz="1500" dirty="0" smtClean="0">
                          <a:latin typeface="PF Square Sans Pro" panose="02000506040000020004" pitchFamily="2" charset="0"/>
                        </a:rPr>
                        <a:t>тис. </a:t>
                      </a:r>
                      <a:r>
                        <a:rPr lang="ru-RU" sz="15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ru-RU" sz="1500" b="1" dirty="0" err="1" smtClean="0">
                          <a:latin typeface="PF Square Sans Pro" panose="02000506040000020004" pitchFamily="2" charset="0"/>
                        </a:rPr>
                        <a:t>розвиток</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конкуренції</a:t>
                      </a:r>
                      <a:r>
                        <a:rPr lang="ru-RU" sz="1500" b="1" dirty="0" smtClean="0">
                          <a:latin typeface="PF Square Sans Pro" panose="02000506040000020004" pitchFamily="2" charset="0"/>
                        </a:rPr>
                        <a:t> та </a:t>
                      </a:r>
                      <a:r>
                        <a:rPr lang="ru-RU" sz="1500" b="1" dirty="0" err="1" smtClean="0">
                          <a:latin typeface="PF Square Sans Pro" panose="02000506040000020004" pitchFamily="2" charset="0"/>
                        </a:rPr>
                        <a:t>кооперації</a:t>
                      </a:r>
                      <a:r>
                        <a:rPr lang="ru-RU" sz="1500" b="1" dirty="0" smtClean="0">
                          <a:latin typeface="PF Square Sans Pro" panose="02000506040000020004" pitchFamily="2" charset="0"/>
                        </a:rPr>
                        <a:t> через </a:t>
                      </a:r>
                      <a:r>
                        <a:rPr lang="ru-RU" sz="1500" b="1" dirty="0" err="1" smtClean="0">
                          <a:latin typeface="PF Square Sans Pro" panose="02000506040000020004" pitchFamily="2" charset="0"/>
                        </a:rPr>
                        <a:t>створення</a:t>
                      </a:r>
                      <a:r>
                        <a:rPr lang="ru-RU" sz="1500" b="1" dirty="0" smtClean="0">
                          <a:latin typeface="PF Square Sans Pro" panose="02000506040000020004" pitchFamily="2" charset="0"/>
                        </a:rPr>
                        <a:t> та </a:t>
                      </a:r>
                      <a:r>
                        <a:rPr lang="ru-RU" sz="1500" b="1" dirty="0" err="1" smtClean="0">
                          <a:latin typeface="PF Square Sans Pro" panose="02000506040000020004" pitchFamily="2" charset="0"/>
                        </a:rPr>
                        <a:t>розвиток</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кластерів</a:t>
                      </a:r>
                      <a:endParaRPr lang="ru-RU" sz="1500" b="1" dirty="0" smtClean="0">
                        <a:latin typeface="PF Square Sans Pro" panose="02000506040000020004" pitchFamily="2" charset="0"/>
                      </a:endParaRPr>
                    </a:p>
                    <a:p>
                      <a:pPr marL="285750" indent="-285750">
                        <a:buFont typeface="Arial" pitchFamily="34" charset="0"/>
                        <a:buChar char="•"/>
                      </a:pPr>
                      <a:r>
                        <a:rPr lang="ru-RU" sz="1500" b="1" dirty="0" err="1" smtClean="0">
                          <a:latin typeface="PF Square Sans Pro" panose="02000506040000020004" pitchFamily="2" charset="0"/>
                        </a:rPr>
                        <a:t>використання</a:t>
                      </a:r>
                      <a:r>
                        <a:rPr lang="ru-RU" sz="1500" b="1" baseline="0" dirty="0" smtClean="0">
                          <a:latin typeface="PF Square Sans Pro" panose="02000506040000020004" pitchFamily="2" charset="0"/>
                        </a:rPr>
                        <a:t> </a:t>
                      </a:r>
                      <a:r>
                        <a:rPr lang="ru-RU" sz="1500" b="1" baseline="0" dirty="0" err="1" smtClean="0">
                          <a:latin typeface="PF Square Sans Pro" panose="02000506040000020004" pitchFamily="2" charset="0"/>
                        </a:rPr>
                        <a:t>механізму</a:t>
                      </a:r>
                      <a:r>
                        <a:rPr lang="ru-RU" sz="1500" b="1" baseline="0" dirty="0" smtClean="0">
                          <a:latin typeface="PF Square Sans Pro" panose="02000506040000020004" pitchFamily="2" charset="0"/>
                        </a:rPr>
                        <a:t> державно-приватного партнерства</a:t>
                      </a:r>
                      <a:endParaRPr lang="uk-UA" sz="1500" b="1" dirty="0">
                        <a:latin typeface="PF Square Sans Pro" panose="02000506040000020004" pitchFamily="2" charset="0"/>
                      </a:endParaRPr>
                    </a:p>
                  </a:txBody>
                  <a:tcPr/>
                </a:tc>
                <a:extLst>
                  <a:ext uri="{0D108BD9-81ED-4DB2-BD59-A6C34878D82A}">
                    <a16:rowId xmlns:a16="http://schemas.microsoft.com/office/drawing/2014/main" val="10004"/>
                  </a:ext>
                </a:extLst>
              </a:tr>
              <a:tr h="10186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1" dirty="0" err="1" smtClean="0">
                          <a:solidFill>
                            <a:schemeClr val="bg1"/>
                          </a:solidFill>
                          <a:latin typeface="PF Square Sans Pro" panose="02000506040000020004" pitchFamily="2" charset="0"/>
                        </a:rPr>
                        <a:t>Створення</a:t>
                      </a:r>
                      <a:r>
                        <a:rPr lang="ru-RU" sz="1500" b="1" dirty="0" smtClean="0">
                          <a:solidFill>
                            <a:schemeClr val="bg1"/>
                          </a:solidFill>
                          <a:latin typeface="PF Square Sans Pro" panose="02000506040000020004" pitchFamily="2" charset="0"/>
                        </a:rPr>
                        <a:t> та </a:t>
                      </a:r>
                      <a:r>
                        <a:rPr lang="ru-RU" sz="1500" b="1" dirty="0" err="1" smtClean="0">
                          <a:solidFill>
                            <a:schemeClr val="bg1"/>
                          </a:solidFill>
                          <a:latin typeface="PF Square Sans Pro" panose="02000506040000020004" pitchFamily="2" charset="0"/>
                        </a:rPr>
                        <a:t>розвиток</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інфраструктури</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залучення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інвестицій</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точок</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зростання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місцевої</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економіки</a:t>
                      </a:r>
                      <a:endParaRPr lang="ru-RU" sz="1500" b="1" dirty="0" smtClean="0">
                        <a:solidFill>
                          <a:schemeClr val="bg1"/>
                        </a:solidFill>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min</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12 000 </a:t>
                      </a:r>
                      <a:r>
                        <a:rPr lang="uk-UA" sz="1500" dirty="0" smtClean="0">
                          <a:latin typeface="PF Square Sans Pro" panose="02000506040000020004" pitchFamily="2" charset="0"/>
                        </a:rPr>
                        <a:t>тис.</a:t>
                      </a:r>
                      <a:r>
                        <a:rPr lang="en-US" sz="1500" dirty="0" smtClean="0">
                          <a:latin typeface="PF Square Sans Pro" panose="02000506040000020004" pitchFamily="2" charset="0"/>
                        </a:rPr>
                        <a:t> </a:t>
                      </a:r>
                      <a:r>
                        <a:rPr lang="ru-RU" sz="15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max</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48 0</a:t>
                      </a:r>
                      <a:r>
                        <a:rPr lang="en-US" sz="1500" b="1" dirty="0" smtClean="0">
                          <a:latin typeface="PF Square Sans Pro" panose="02000506040000020004" pitchFamily="2" charset="0"/>
                        </a:rPr>
                        <a:t>00 </a:t>
                      </a:r>
                      <a:r>
                        <a:rPr lang="uk-UA" sz="1500" dirty="0" smtClean="0">
                          <a:latin typeface="PF Square Sans Pro" panose="02000506040000020004" pitchFamily="2" charset="0"/>
                        </a:rPr>
                        <a:t>тис. </a:t>
                      </a:r>
                      <a:r>
                        <a:rPr lang="ru-RU" sz="1500" dirty="0" smtClean="0">
                          <a:latin typeface="PF Square Sans Pro" panose="02000506040000020004" pitchFamily="2" charset="0"/>
                        </a:rPr>
                        <a:t>грн. </a:t>
                      </a:r>
                      <a:endParaRPr lang="uk-UA" sz="1500" dirty="0" smtClean="0">
                        <a:latin typeface="PF Square Sans Pro" panose="02000506040000020004" pitchFamily="2" charset="0"/>
                      </a:endParaRPr>
                    </a:p>
                  </a:txBody>
                  <a:tcPr anchor="ctr"/>
                </a:tc>
                <a:tc>
                  <a:txBody>
                    <a:bodyPr/>
                    <a:lstStyle/>
                    <a:p>
                      <a:pPr marL="285750" indent="-285750">
                        <a:buFont typeface="Arial" pitchFamily="34" charset="0"/>
                        <a:buChar char="•"/>
                      </a:pPr>
                      <a:r>
                        <a:rPr lang="uk-UA" sz="1500" b="1" dirty="0" smtClean="0">
                          <a:latin typeface="PF Square Sans Pro" panose="02000506040000020004" pitchFamily="2" charset="0"/>
                        </a:rPr>
                        <a:t> розвиток індустріальних парків</a:t>
                      </a:r>
                      <a:endParaRPr lang="uk-UA" sz="1500" b="1" dirty="0">
                        <a:latin typeface="PF Square Sans Pro" panose="02000506040000020004" pitchFamily="2"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12242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899592" y="44624"/>
            <a:ext cx="8271756" cy="55359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99592" y="98825"/>
            <a:ext cx="8263916" cy="499389"/>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latin typeface="Century Gothic" pitchFamily="34" charset="0"/>
              </a:rPr>
              <a:t>«СІЛЬСЬКИЙ РОЗВИТОК»</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graphicFrame>
        <p:nvGraphicFramePr>
          <p:cNvPr id="3" name="Таблиця 2"/>
          <p:cNvGraphicFramePr>
            <a:graphicFrameLocks noGrp="1"/>
          </p:cNvGraphicFramePr>
          <p:nvPr>
            <p:extLst>
              <p:ext uri="{D42A27DB-BD31-4B8C-83A1-F6EECF244321}">
                <p14:modId xmlns:p14="http://schemas.microsoft.com/office/powerpoint/2010/main" val="3111590869"/>
              </p:ext>
            </p:extLst>
          </p:nvPr>
        </p:nvGraphicFramePr>
        <p:xfrm>
          <a:off x="323528" y="803000"/>
          <a:ext cx="8749951" cy="5553582"/>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2616804215"/>
                    </a:ext>
                  </a:extLst>
                </a:gridCol>
                <a:gridCol w="2016224">
                  <a:extLst>
                    <a:ext uri="{9D8B030D-6E8A-4147-A177-3AD203B41FA5}">
                      <a16:colId xmlns:a16="http://schemas.microsoft.com/office/drawing/2014/main" val="684516647"/>
                    </a:ext>
                  </a:extLst>
                </a:gridCol>
                <a:gridCol w="4645495">
                  <a:extLst>
                    <a:ext uri="{9D8B030D-6E8A-4147-A177-3AD203B41FA5}">
                      <a16:colId xmlns:a16="http://schemas.microsoft.com/office/drawing/2014/main" val="2916615602"/>
                    </a:ext>
                  </a:extLst>
                </a:gridCol>
              </a:tblGrid>
              <a:tr h="4024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err="1" smtClean="0">
                          <a:latin typeface="PF Square Sans Pro" panose="02000506040000020004" pitchFamily="2" charset="0"/>
                        </a:rPr>
                        <a:t>Назва</a:t>
                      </a:r>
                      <a:r>
                        <a:rPr lang="ru-RU" sz="1600" dirty="0" smtClean="0">
                          <a:latin typeface="PF Square Sans Pro" panose="02000506040000020004" pitchFamily="2" charset="0"/>
                        </a:rPr>
                        <a:t> </a:t>
                      </a:r>
                      <a:r>
                        <a:rPr lang="ru-RU" sz="1600" dirty="0" err="1" smtClean="0">
                          <a:latin typeface="PF Square Sans Pro" panose="02000506040000020004" pitchFamily="2" charset="0"/>
                        </a:rPr>
                        <a:t>напряму</a:t>
                      </a:r>
                      <a:endParaRPr lang="ru-RU" sz="1600" dirty="0" smtClean="0">
                        <a:latin typeface="PF Square Sans Pro" panose="02000506040000020004" pitchFamily="2" charset="0"/>
                      </a:endParaRPr>
                    </a:p>
                  </a:txBody>
                  <a:tcPr anchor="ctr">
                    <a:solidFill>
                      <a:srgbClr val="002060"/>
                    </a:solidFill>
                  </a:tcPr>
                </a:tc>
                <a:tc>
                  <a:txBody>
                    <a:bodyPr/>
                    <a:lstStyle/>
                    <a:p>
                      <a:pPr algn="ctr"/>
                      <a:r>
                        <a:rPr lang="uk-UA" sz="1600" dirty="0" smtClean="0">
                          <a:latin typeface="PF Square Sans Pro" panose="02000506040000020004" pitchFamily="2" charset="0"/>
                        </a:rPr>
                        <a:t>Обсяг</a:t>
                      </a:r>
                      <a:r>
                        <a:rPr lang="uk-UA" sz="1600" baseline="0" dirty="0" smtClean="0">
                          <a:latin typeface="PF Square Sans Pro" panose="02000506040000020004" pitchFamily="2" charset="0"/>
                        </a:rPr>
                        <a:t> фінансування</a:t>
                      </a:r>
                      <a:endParaRPr lang="uk-UA" sz="1600" dirty="0">
                        <a:latin typeface="PF Square Sans Pro" panose="02000506040000020004" pitchFamily="2" charset="0"/>
                      </a:endParaRPr>
                    </a:p>
                  </a:txBody>
                  <a:tcPr anchor="ctr">
                    <a:solidFill>
                      <a:srgbClr val="002060"/>
                    </a:solidFill>
                  </a:tcPr>
                </a:tc>
                <a:tc>
                  <a:txBody>
                    <a:bodyPr/>
                    <a:lstStyle/>
                    <a:p>
                      <a:pPr algn="ctr"/>
                      <a:r>
                        <a:rPr lang="uk-UA" sz="1600" dirty="0" smtClean="0">
                          <a:latin typeface="PF Square Sans Pro" panose="02000506040000020004" pitchFamily="2" charset="0"/>
                        </a:rPr>
                        <a:t>Можливі проекти</a:t>
                      </a:r>
                      <a:endParaRPr lang="uk-UA" sz="1600" dirty="0">
                        <a:latin typeface="PF Square Sans Pro" panose="02000506040000020004" pitchFamily="2" charset="0"/>
                      </a:endParaRPr>
                    </a:p>
                  </a:txBody>
                  <a:tcPr anchor="ctr">
                    <a:solidFill>
                      <a:srgbClr val="002060"/>
                    </a:solidFill>
                  </a:tcPr>
                </a:tc>
                <a:extLst>
                  <a:ext uri="{0D108BD9-81ED-4DB2-BD59-A6C34878D82A}">
                    <a16:rowId xmlns:a16="http://schemas.microsoft.com/office/drawing/2014/main" val="1468185144"/>
                  </a:ext>
                </a:extLst>
              </a:tr>
              <a:tr h="25115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dirty="0" err="1" smtClean="0">
                          <a:solidFill>
                            <a:schemeClr val="bg1"/>
                          </a:solidFill>
                          <a:latin typeface="PF Square Sans Pro" panose="02000506040000020004" pitchFamily="2" charset="0"/>
                        </a:rPr>
                        <a:t>Диверсифікація</a:t>
                      </a:r>
                      <a:r>
                        <a:rPr lang="ru-RU" sz="1600" b="1" dirty="0" smtClean="0">
                          <a:solidFill>
                            <a:schemeClr val="bg1"/>
                          </a:solidFill>
                          <a:latin typeface="PF Square Sans Pro" panose="02000506040000020004" pitchFamily="2" charset="0"/>
                        </a:rPr>
                        <a:t> </a:t>
                      </a:r>
                      <a:r>
                        <a:rPr lang="ru-RU" sz="1600" b="1" dirty="0" err="1" smtClean="0">
                          <a:solidFill>
                            <a:schemeClr val="bg1"/>
                          </a:solidFill>
                          <a:latin typeface="PF Square Sans Pro" panose="02000506040000020004" pitchFamily="2" charset="0"/>
                        </a:rPr>
                        <a:t>підприємницької</a:t>
                      </a:r>
                      <a:r>
                        <a:rPr lang="ru-RU" sz="1600" b="1" dirty="0" smtClean="0">
                          <a:solidFill>
                            <a:schemeClr val="bg1"/>
                          </a:solidFill>
                          <a:latin typeface="PF Square Sans Pro" panose="02000506040000020004" pitchFamily="2" charset="0"/>
                        </a:rPr>
                        <a:t> </a:t>
                      </a:r>
                      <a:r>
                        <a:rPr lang="ru-RU" sz="1600" b="1" dirty="0" err="1" smtClean="0">
                          <a:solidFill>
                            <a:schemeClr val="bg1"/>
                          </a:solidFill>
                          <a:latin typeface="PF Square Sans Pro" panose="02000506040000020004" pitchFamily="2" charset="0"/>
                        </a:rPr>
                        <a:t>діяльності</a:t>
                      </a:r>
                      <a:r>
                        <a:rPr lang="ru-RU" sz="1600" b="1" dirty="0" smtClean="0">
                          <a:solidFill>
                            <a:schemeClr val="bg1"/>
                          </a:solidFill>
                          <a:latin typeface="PF Square Sans Pro" panose="02000506040000020004" pitchFamily="2" charset="0"/>
                        </a:rPr>
                        <a:t> у </a:t>
                      </a:r>
                      <a:r>
                        <a:rPr lang="ru-RU" sz="1600" b="1" dirty="0" err="1" smtClean="0">
                          <a:solidFill>
                            <a:schemeClr val="bg1"/>
                          </a:solidFill>
                          <a:latin typeface="PF Square Sans Pro" panose="02000506040000020004" pitchFamily="2" charset="0"/>
                        </a:rPr>
                        <a:t>сільській</a:t>
                      </a:r>
                      <a:r>
                        <a:rPr lang="ru-RU" sz="1600" b="1" dirty="0" smtClean="0">
                          <a:solidFill>
                            <a:schemeClr val="bg1"/>
                          </a:solidFill>
                          <a:latin typeface="PF Square Sans Pro" panose="02000506040000020004" pitchFamily="2" charset="0"/>
                        </a:rPr>
                        <a:t> </a:t>
                      </a:r>
                      <a:r>
                        <a:rPr lang="ru-RU" sz="1600" b="1" dirty="0" err="1" smtClean="0">
                          <a:solidFill>
                            <a:schemeClr val="bg1"/>
                          </a:solidFill>
                          <a:latin typeface="PF Square Sans Pro" panose="02000506040000020004" pitchFamily="2" charset="0"/>
                        </a:rPr>
                        <a:t>місцевості</a:t>
                      </a:r>
                      <a:endParaRPr lang="ru-RU" sz="1600" b="1" dirty="0" smtClean="0">
                        <a:solidFill>
                          <a:schemeClr val="bg1"/>
                        </a:solidFill>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PF Square Sans Pro" panose="02000506040000020004" pitchFamily="2" charset="0"/>
                        </a:rPr>
                        <a:t>min</a:t>
                      </a:r>
                      <a:endParaRPr lang="uk-UA" sz="16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600" b="1" dirty="0" smtClean="0">
                          <a:latin typeface="PF Square Sans Pro" panose="02000506040000020004" pitchFamily="2" charset="0"/>
                        </a:rPr>
                        <a:t>12 000 </a:t>
                      </a:r>
                      <a:r>
                        <a:rPr lang="uk-UA" sz="1600" dirty="0" smtClean="0">
                          <a:latin typeface="PF Square Sans Pro" panose="02000506040000020004" pitchFamily="2" charset="0"/>
                        </a:rPr>
                        <a:t>тис.</a:t>
                      </a:r>
                      <a:r>
                        <a:rPr lang="en-US" sz="1600" dirty="0" smtClean="0">
                          <a:latin typeface="PF Square Sans Pro" panose="02000506040000020004" pitchFamily="2" charset="0"/>
                        </a:rPr>
                        <a:t> </a:t>
                      </a:r>
                      <a:r>
                        <a:rPr lang="ru-RU" sz="1600" dirty="0" smtClean="0">
                          <a:latin typeface="PF Square Sans Pro" panose="02000506040000020004" pitchFamily="2" charset="0"/>
                        </a:rPr>
                        <a:t>грн.</a:t>
                      </a:r>
                      <a:r>
                        <a:rPr lang="en-US" sz="1600" dirty="0" smtClean="0">
                          <a:latin typeface="PF Square Sans Pro" panose="02000506040000020004" pitchFamily="2"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PF Square Sans Pro" panose="02000506040000020004" pitchFamily="2" charset="0"/>
                        </a:rPr>
                        <a:t>max</a:t>
                      </a:r>
                      <a:endParaRPr lang="uk-UA" sz="16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600" b="1" dirty="0" smtClean="0">
                          <a:latin typeface="PF Square Sans Pro" panose="02000506040000020004" pitchFamily="2" charset="0"/>
                        </a:rPr>
                        <a:t>48 000 т</a:t>
                      </a:r>
                      <a:r>
                        <a:rPr lang="uk-UA" sz="1600" dirty="0" smtClean="0">
                          <a:latin typeface="PF Square Sans Pro" panose="02000506040000020004" pitchFamily="2" charset="0"/>
                        </a:rPr>
                        <a:t>ис. </a:t>
                      </a:r>
                      <a:r>
                        <a:rPr lang="ru-RU" sz="16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uk-UA" sz="1600" b="1" dirty="0" smtClean="0">
                          <a:latin typeface="PF Square Sans Pro" panose="02000506040000020004" pitchFamily="2" charset="0"/>
                        </a:rPr>
                        <a:t>диверсифікація сільськогосподарського виробництва</a:t>
                      </a:r>
                    </a:p>
                    <a:p>
                      <a:pPr marL="285750" indent="-285750">
                        <a:buFont typeface="Arial" pitchFamily="34" charset="0"/>
                        <a:buChar char="•"/>
                      </a:pPr>
                      <a:r>
                        <a:rPr lang="uk-UA" sz="1600" b="1" dirty="0" smtClean="0">
                          <a:latin typeface="PF Square Sans Pro" panose="02000506040000020004" pitchFamily="2" charset="0"/>
                        </a:rPr>
                        <a:t>розвиток альтернативних видів економічної діяльності (вирощування енергетичних культур, заліснення територій, рекреаційна діяльність, </a:t>
                      </a:r>
                      <a:r>
                        <a:rPr lang="uk-UA" sz="1600" b="1" dirty="0" err="1" smtClean="0">
                          <a:latin typeface="PF Square Sans Pro" panose="02000506040000020004" pitchFamily="2" charset="0"/>
                        </a:rPr>
                        <a:t>агротуризм</a:t>
                      </a:r>
                      <a:r>
                        <a:rPr lang="uk-UA" sz="1600" b="1" dirty="0" smtClean="0">
                          <a:latin typeface="PF Square Sans Pro" panose="02000506040000020004" pitchFamily="2" charset="0"/>
                        </a:rPr>
                        <a:t>, надання послуг тощо)</a:t>
                      </a:r>
                    </a:p>
                    <a:p>
                      <a:pPr marL="285750" indent="-285750">
                        <a:buFont typeface="Arial" pitchFamily="34" charset="0"/>
                        <a:buChar char="•"/>
                      </a:pPr>
                      <a:r>
                        <a:rPr lang="uk-UA" sz="1600" b="1" dirty="0" smtClean="0">
                          <a:latin typeface="PF Square Sans Pro" panose="02000506040000020004" pitchFamily="2" charset="0"/>
                        </a:rPr>
                        <a:t>розвиток підприємств заготівлі, збуту, переробки с/г продукції сільського, постачання матеріально-технічних та інших ресурсів, в першу чергу, на засадах кооперації</a:t>
                      </a:r>
                    </a:p>
                  </a:txBody>
                  <a:tcPr/>
                </a:tc>
                <a:extLst>
                  <a:ext uri="{0D108BD9-81ED-4DB2-BD59-A6C34878D82A}">
                    <a16:rowId xmlns:a16="http://schemas.microsoft.com/office/drawing/2014/main" val="2079070781"/>
                  </a:ext>
                </a:extLst>
              </a:tr>
              <a:tr h="10254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dirty="0" err="1" smtClean="0">
                          <a:solidFill>
                            <a:schemeClr val="bg1"/>
                          </a:solidFill>
                          <a:latin typeface="PF Square Sans Pro" panose="02000506040000020004" pitchFamily="2" charset="0"/>
                        </a:rPr>
                        <a:t>Підвищення</a:t>
                      </a:r>
                      <a:r>
                        <a:rPr lang="ru-RU" sz="1600" b="1" dirty="0" smtClean="0">
                          <a:solidFill>
                            <a:schemeClr val="bg1"/>
                          </a:solidFill>
                          <a:latin typeface="PF Square Sans Pro" panose="02000506040000020004" pitchFamily="2" charset="0"/>
                        </a:rPr>
                        <a:t> </a:t>
                      </a:r>
                      <a:r>
                        <a:rPr lang="ru-RU" sz="1600" b="1" dirty="0" err="1" smtClean="0">
                          <a:solidFill>
                            <a:schemeClr val="bg1"/>
                          </a:solidFill>
                          <a:latin typeface="PF Square Sans Pro" panose="02000506040000020004" pitchFamily="2" charset="0"/>
                        </a:rPr>
                        <a:t>якості</a:t>
                      </a:r>
                      <a:r>
                        <a:rPr lang="ru-RU" sz="1600" b="1" baseline="0" dirty="0" smtClean="0">
                          <a:solidFill>
                            <a:schemeClr val="bg1"/>
                          </a:solidFill>
                          <a:latin typeface="PF Square Sans Pro" panose="02000506040000020004" pitchFamily="2" charset="0"/>
                        </a:rPr>
                        <a:t> </a:t>
                      </a:r>
                      <a:r>
                        <a:rPr lang="ru-RU" sz="1600" b="1" baseline="0" dirty="0" err="1" smtClean="0">
                          <a:solidFill>
                            <a:schemeClr val="bg1"/>
                          </a:solidFill>
                          <a:latin typeface="PF Square Sans Pro" panose="02000506040000020004" pitchFamily="2" charset="0"/>
                        </a:rPr>
                        <a:t>життя</a:t>
                      </a:r>
                      <a:r>
                        <a:rPr lang="ru-RU" sz="1600" b="1" baseline="0" dirty="0" smtClean="0">
                          <a:solidFill>
                            <a:schemeClr val="bg1"/>
                          </a:solidFill>
                          <a:latin typeface="PF Square Sans Pro" panose="02000506040000020004" pitchFamily="2" charset="0"/>
                        </a:rPr>
                        <a:t> у </a:t>
                      </a:r>
                      <a:r>
                        <a:rPr lang="ru-RU" sz="1600" b="1" baseline="0" dirty="0" err="1" smtClean="0">
                          <a:solidFill>
                            <a:schemeClr val="bg1"/>
                          </a:solidFill>
                          <a:latin typeface="PF Square Sans Pro" panose="02000506040000020004" pitchFamily="2" charset="0"/>
                        </a:rPr>
                        <a:t>сільській</a:t>
                      </a:r>
                      <a:r>
                        <a:rPr lang="ru-RU" sz="1600" b="1" baseline="0" dirty="0" smtClean="0">
                          <a:solidFill>
                            <a:schemeClr val="bg1"/>
                          </a:solidFill>
                          <a:latin typeface="PF Square Sans Pro" panose="02000506040000020004" pitchFamily="2" charset="0"/>
                        </a:rPr>
                        <a:t> </a:t>
                      </a:r>
                      <a:r>
                        <a:rPr lang="ru-RU" sz="1600" b="1" baseline="0" dirty="0" err="1" smtClean="0">
                          <a:solidFill>
                            <a:schemeClr val="bg1"/>
                          </a:solidFill>
                          <a:latin typeface="PF Square Sans Pro" panose="02000506040000020004" pitchFamily="2" charset="0"/>
                        </a:rPr>
                        <a:t>місцевості</a:t>
                      </a:r>
                      <a:endParaRPr lang="ru-RU" sz="1600" b="1" dirty="0" smtClean="0">
                        <a:solidFill>
                          <a:schemeClr val="bg1"/>
                        </a:solidFill>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PF Square Sans Pro" panose="02000506040000020004" pitchFamily="2" charset="0"/>
                        </a:rPr>
                        <a:t>min</a:t>
                      </a:r>
                      <a:endParaRPr lang="uk-UA" sz="16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600" b="1" dirty="0" smtClean="0">
                          <a:latin typeface="PF Square Sans Pro" panose="02000506040000020004" pitchFamily="2" charset="0"/>
                        </a:rPr>
                        <a:t>3 600 </a:t>
                      </a:r>
                      <a:r>
                        <a:rPr lang="uk-UA" sz="1600" dirty="0" smtClean="0">
                          <a:latin typeface="PF Square Sans Pro" panose="02000506040000020004" pitchFamily="2" charset="0"/>
                        </a:rPr>
                        <a:t>тис.</a:t>
                      </a:r>
                      <a:r>
                        <a:rPr lang="en-US" sz="1600" dirty="0" smtClean="0">
                          <a:latin typeface="PF Square Sans Pro" panose="02000506040000020004" pitchFamily="2" charset="0"/>
                        </a:rPr>
                        <a:t> </a:t>
                      </a:r>
                      <a:r>
                        <a:rPr lang="ru-RU" sz="16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PF Square Sans Pro" panose="02000506040000020004" pitchFamily="2" charset="0"/>
                        </a:rPr>
                        <a:t>max</a:t>
                      </a:r>
                      <a:endParaRPr lang="uk-UA" sz="16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600" b="1" dirty="0" smtClean="0">
                          <a:latin typeface="PF Square Sans Pro" panose="02000506040000020004" pitchFamily="2" charset="0"/>
                        </a:rPr>
                        <a:t>12 000 </a:t>
                      </a:r>
                      <a:r>
                        <a:rPr lang="uk-UA" sz="1600" dirty="0" smtClean="0">
                          <a:latin typeface="PF Square Sans Pro" panose="02000506040000020004" pitchFamily="2" charset="0"/>
                        </a:rPr>
                        <a:t>тис. </a:t>
                      </a:r>
                      <a:r>
                        <a:rPr lang="ru-RU" sz="16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uk-UA" sz="1600" b="1" dirty="0" smtClean="0">
                          <a:latin typeface="PF Square Sans Pro" panose="02000506040000020004" pitchFamily="2" charset="0"/>
                        </a:rPr>
                        <a:t>підтримка інфраструктурних проектів, спрямованих на підвищення рівня облаштування сільської місцевості як сфери життя, діяльності та побуту селян</a:t>
                      </a:r>
                      <a:endParaRPr lang="uk-UA" sz="1600" b="1" dirty="0">
                        <a:latin typeface="PF Square Sans Pro" panose="02000506040000020004" pitchFamily="2" charset="0"/>
                      </a:endParaRPr>
                    </a:p>
                  </a:txBody>
                  <a:tcPr/>
                </a:tc>
                <a:extLst>
                  <a:ext uri="{0D108BD9-81ED-4DB2-BD59-A6C34878D82A}">
                    <a16:rowId xmlns:a16="http://schemas.microsoft.com/office/drawing/2014/main" val="1390540567"/>
                  </a:ext>
                </a:extLst>
              </a:tr>
              <a:tr h="1488558">
                <a:tc>
                  <a:txBody>
                    <a:bodyPr/>
                    <a:lstStyle/>
                    <a:p>
                      <a:pPr algn="l"/>
                      <a:r>
                        <a:rPr lang="uk-UA" sz="1600" b="1" dirty="0" smtClean="0">
                          <a:solidFill>
                            <a:schemeClr val="bg1"/>
                          </a:solidFill>
                          <a:latin typeface="PF Square Sans Pro" panose="02000506040000020004" pitchFamily="2" charset="0"/>
                        </a:rPr>
                        <a:t>Створення умов для соціального</a:t>
                      </a:r>
                      <a:r>
                        <a:rPr lang="uk-UA" sz="1600" b="1" baseline="0" dirty="0" smtClean="0">
                          <a:solidFill>
                            <a:schemeClr val="bg1"/>
                          </a:solidFill>
                          <a:latin typeface="PF Square Sans Pro" panose="02000506040000020004" pitchFamily="2" charset="0"/>
                        </a:rPr>
                        <a:t> розвитку</a:t>
                      </a:r>
                      <a:endParaRPr lang="uk-UA" sz="1600" b="1" dirty="0" smtClean="0">
                        <a:solidFill>
                          <a:schemeClr val="bg1"/>
                        </a:solidFill>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PF Square Sans Pro" panose="02000506040000020004" pitchFamily="2" charset="0"/>
                        </a:rPr>
                        <a:t>min</a:t>
                      </a:r>
                      <a:endParaRPr lang="uk-UA" sz="16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PF Square Sans Pro" panose="02000506040000020004" pitchFamily="2" charset="0"/>
                        </a:rPr>
                        <a:t>1 200 </a:t>
                      </a:r>
                      <a:r>
                        <a:rPr lang="uk-UA" sz="1600" dirty="0" smtClean="0">
                          <a:latin typeface="PF Square Sans Pro" panose="02000506040000020004" pitchFamily="2" charset="0"/>
                        </a:rPr>
                        <a:t>тис.</a:t>
                      </a:r>
                      <a:r>
                        <a:rPr lang="en-US" sz="1600" dirty="0" smtClean="0">
                          <a:latin typeface="PF Square Sans Pro" panose="02000506040000020004" pitchFamily="2" charset="0"/>
                        </a:rPr>
                        <a:t> </a:t>
                      </a:r>
                      <a:r>
                        <a:rPr lang="ru-RU" sz="16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PF Square Sans Pro" panose="02000506040000020004" pitchFamily="2" charset="0"/>
                        </a:rPr>
                        <a:t>max</a:t>
                      </a:r>
                      <a:endParaRPr lang="uk-UA" sz="16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PF Square Sans Pro" panose="02000506040000020004" pitchFamily="2" charset="0"/>
                        </a:rPr>
                        <a:t>3 600 </a:t>
                      </a:r>
                      <a:r>
                        <a:rPr lang="uk-UA" sz="1600" dirty="0" smtClean="0">
                          <a:latin typeface="PF Square Sans Pro" panose="02000506040000020004" pitchFamily="2" charset="0"/>
                        </a:rPr>
                        <a:t>тис. </a:t>
                      </a:r>
                      <a:r>
                        <a:rPr lang="ru-RU" sz="16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uk-UA" sz="1600" b="1" dirty="0" smtClean="0">
                          <a:latin typeface="PF Square Sans Pro" panose="02000506040000020004" pitchFamily="2" charset="0"/>
                        </a:rPr>
                        <a:t>підвищення рівня знань та практичних навичок сільського населення в частині ведення господарської та підприємницької </a:t>
                      </a:r>
                    </a:p>
                    <a:p>
                      <a:pPr marL="285750" indent="-285750">
                        <a:buFont typeface="Arial" pitchFamily="34" charset="0"/>
                        <a:buChar char="•"/>
                      </a:pPr>
                      <a:r>
                        <a:rPr lang="uk-UA" sz="1600" b="1" dirty="0" smtClean="0">
                          <a:latin typeface="PF Square Sans Pro" panose="02000506040000020004" pitchFamily="2" charset="0"/>
                        </a:rPr>
                        <a:t> підвищення спроможності територіальних громад щодо розробки та реалізації місцевих програм сталого розвитку</a:t>
                      </a:r>
                      <a:r>
                        <a:rPr lang="uk-UA" sz="1600" b="1" baseline="0" dirty="0" smtClean="0">
                          <a:latin typeface="PF Square Sans Pro" panose="02000506040000020004" pitchFamily="2" charset="0"/>
                        </a:rPr>
                        <a:t> тощо</a:t>
                      </a:r>
                      <a:endParaRPr lang="uk-UA" sz="1600" b="1" dirty="0" smtClean="0">
                        <a:latin typeface="PF Square Sans Pro" panose="02000506040000020004" pitchFamily="2" charset="0"/>
                      </a:endParaRPr>
                    </a:p>
                  </a:txBody>
                  <a:tcPr/>
                </a:tc>
                <a:extLst>
                  <a:ext uri="{0D108BD9-81ED-4DB2-BD59-A6C34878D82A}">
                    <a16:rowId xmlns:a16="http://schemas.microsoft.com/office/drawing/2014/main" val="1019320108"/>
                  </a:ext>
                </a:extLst>
              </a:tr>
            </a:tbl>
          </a:graphicData>
        </a:graphic>
      </p:graphicFrame>
    </p:spTree>
    <p:extLst>
      <p:ext uri="{BB962C8B-B14F-4D97-AF65-F5344CB8AC3E}">
        <p14:creationId xmlns:p14="http://schemas.microsoft.com/office/powerpoint/2010/main" val="39898635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899592" y="44624"/>
            <a:ext cx="8271756" cy="55359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99592" y="98825"/>
            <a:ext cx="8263916" cy="499389"/>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latin typeface="Century Gothic" pitchFamily="34" charset="0"/>
              </a:rPr>
              <a:t>«РОЗВИТОК ЛЮДСЬКОГО ПОТЕНЦІАЛУ»</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graphicFrame>
        <p:nvGraphicFramePr>
          <p:cNvPr id="9" name="Таблица 1"/>
          <p:cNvGraphicFramePr>
            <a:graphicFrameLocks noGrp="1"/>
          </p:cNvGraphicFramePr>
          <p:nvPr>
            <p:extLst>
              <p:ext uri="{D42A27DB-BD31-4B8C-83A1-F6EECF244321}">
                <p14:modId xmlns:p14="http://schemas.microsoft.com/office/powerpoint/2010/main" val="2338902413"/>
              </p:ext>
            </p:extLst>
          </p:nvPr>
        </p:nvGraphicFramePr>
        <p:xfrm>
          <a:off x="179512" y="803001"/>
          <a:ext cx="8784976" cy="590754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5184576">
                  <a:extLst>
                    <a:ext uri="{9D8B030D-6E8A-4147-A177-3AD203B41FA5}">
                      <a16:colId xmlns:a16="http://schemas.microsoft.com/office/drawing/2014/main" val="20002"/>
                    </a:ext>
                  </a:extLst>
                </a:gridCol>
              </a:tblGrid>
              <a:tr h="6004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err="1" smtClean="0">
                          <a:latin typeface="PF Square Sans Pro" panose="02000506040000020004" pitchFamily="2" charset="0"/>
                        </a:rPr>
                        <a:t>Назва</a:t>
                      </a:r>
                      <a:r>
                        <a:rPr lang="ru-RU" sz="1800" dirty="0" smtClean="0">
                          <a:latin typeface="PF Square Sans Pro" panose="02000506040000020004" pitchFamily="2" charset="0"/>
                        </a:rPr>
                        <a:t> </a:t>
                      </a:r>
                      <a:r>
                        <a:rPr lang="ru-RU" sz="1800" dirty="0" err="1" smtClean="0">
                          <a:latin typeface="PF Square Sans Pro" panose="02000506040000020004" pitchFamily="2" charset="0"/>
                        </a:rPr>
                        <a:t>напряму</a:t>
                      </a:r>
                      <a:endParaRPr lang="ru-RU" sz="1800" dirty="0" smtClean="0">
                        <a:latin typeface="PF Square Sans Pro" panose="02000506040000020004" pitchFamily="2" charset="0"/>
                      </a:endParaRPr>
                    </a:p>
                  </a:txBody>
                  <a:tcPr anchor="ctr">
                    <a:solidFill>
                      <a:srgbClr val="002060"/>
                    </a:solidFill>
                  </a:tcPr>
                </a:tc>
                <a:tc>
                  <a:txBody>
                    <a:bodyPr/>
                    <a:lstStyle/>
                    <a:p>
                      <a:pPr algn="ctr"/>
                      <a:r>
                        <a:rPr lang="uk-UA" sz="1800" dirty="0" smtClean="0">
                          <a:latin typeface="PF Square Sans Pro" panose="02000506040000020004" pitchFamily="2" charset="0"/>
                        </a:rPr>
                        <a:t>Обсяг</a:t>
                      </a:r>
                      <a:r>
                        <a:rPr lang="uk-UA" sz="1800" baseline="0" dirty="0" smtClean="0">
                          <a:latin typeface="PF Square Sans Pro" panose="02000506040000020004" pitchFamily="2" charset="0"/>
                        </a:rPr>
                        <a:t> фінансування</a:t>
                      </a:r>
                      <a:endParaRPr lang="uk-UA" sz="1800" dirty="0">
                        <a:latin typeface="PF Square Sans Pro" panose="02000506040000020004" pitchFamily="2" charset="0"/>
                      </a:endParaRPr>
                    </a:p>
                  </a:txBody>
                  <a:tcPr anchor="ctr">
                    <a:solidFill>
                      <a:srgbClr val="002060"/>
                    </a:solidFill>
                  </a:tcPr>
                </a:tc>
                <a:tc>
                  <a:txBody>
                    <a:bodyPr/>
                    <a:lstStyle/>
                    <a:p>
                      <a:pPr algn="ctr"/>
                      <a:r>
                        <a:rPr lang="uk-UA" sz="1800" dirty="0" smtClean="0">
                          <a:latin typeface="PF Square Sans Pro" panose="02000506040000020004" pitchFamily="2" charset="0"/>
                        </a:rPr>
                        <a:t>Можливі проекти</a:t>
                      </a:r>
                      <a:endParaRPr lang="uk-UA" sz="1800" dirty="0">
                        <a:latin typeface="PF Square Sans Pro" panose="02000506040000020004" pitchFamily="2" charset="0"/>
                      </a:endParaRPr>
                    </a:p>
                  </a:txBody>
                  <a:tcPr anchor="ctr">
                    <a:solidFill>
                      <a:srgbClr val="002060"/>
                    </a:solidFill>
                  </a:tcPr>
                </a:tc>
                <a:extLst>
                  <a:ext uri="{0D108BD9-81ED-4DB2-BD59-A6C34878D82A}">
                    <a16:rowId xmlns:a16="http://schemas.microsoft.com/office/drawing/2014/main" val="10000"/>
                  </a:ext>
                </a:extLst>
              </a:tr>
              <a:tr h="11151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800" b="1" dirty="0" smtClean="0">
                          <a:latin typeface="PF Square Sans Pro" panose="02000506040000020004" pitchFamily="2" charset="0"/>
                        </a:rPr>
                        <a:t>Люди </a:t>
                      </a:r>
                      <a:endParaRPr lang="ru-RU" sz="1800" b="1" dirty="0" smtClean="0">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min</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800" b="1" dirty="0" smtClean="0">
                          <a:latin typeface="PF Square Sans Pro" panose="02000506040000020004" pitchFamily="2" charset="0"/>
                        </a:rPr>
                        <a:t>1 200 </a:t>
                      </a:r>
                      <a:r>
                        <a:rPr lang="uk-UA" sz="1800" dirty="0" smtClean="0">
                          <a:latin typeface="PF Square Sans Pro" panose="02000506040000020004" pitchFamily="2" charset="0"/>
                        </a:rPr>
                        <a:t>тис.</a:t>
                      </a:r>
                      <a:r>
                        <a:rPr lang="en-US" sz="1800" dirty="0" smtClean="0">
                          <a:latin typeface="PF Square Sans Pro" panose="02000506040000020004" pitchFamily="2" charset="0"/>
                        </a:rPr>
                        <a:t> </a:t>
                      </a:r>
                      <a:r>
                        <a:rPr lang="ru-RU" sz="1800" dirty="0" smtClean="0">
                          <a:latin typeface="PF Square Sans Pro" panose="02000506040000020004" pitchFamily="2" charset="0"/>
                        </a:rPr>
                        <a:t>грн.</a:t>
                      </a:r>
                      <a:r>
                        <a:rPr lang="en-US" sz="1800" dirty="0" smtClean="0">
                          <a:latin typeface="PF Square Sans Pro" panose="02000506040000020004" pitchFamily="2"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max</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800" b="1" dirty="0" smtClean="0">
                          <a:latin typeface="PF Square Sans Pro" panose="02000506040000020004" pitchFamily="2" charset="0"/>
                        </a:rPr>
                        <a:t>4 800 т</a:t>
                      </a:r>
                      <a:r>
                        <a:rPr lang="uk-UA" sz="1800" dirty="0" smtClean="0">
                          <a:latin typeface="PF Square Sans Pro" panose="02000506040000020004" pitchFamily="2" charset="0"/>
                        </a:rPr>
                        <a:t>ис. </a:t>
                      </a:r>
                      <a:r>
                        <a:rPr lang="ru-RU" sz="18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ru-RU" sz="1800" b="1" dirty="0" err="1" smtClean="0">
                          <a:latin typeface="PF Square Sans Pro" panose="02000506040000020004" pitchFamily="2" charset="0"/>
                        </a:rPr>
                        <a:t>підвищення</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фахового</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рівня</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окремих</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цільових</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груп</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чи</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верств</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населення</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регіону</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відповідно</a:t>
                      </a:r>
                      <a:r>
                        <a:rPr lang="ru-RU" sz="1800" b="1" dirty="0" smtClean="0">
                          <a:latin typeface="PF Square Sans Pro" panose="02000506040000020004" pitchFamily="2" charset="0"/>
                        </a:rPr>
                        <a:t> до потреб </a:t>
                      </a:r>
                      <a:r>
                        <a:rPr lang="ru-RU" sz="1800" b="1" dirty="0" err="1" smtClean="0">
                          <a:latin typeface="PF Square Sans Pro" panose="02000506040000020004" pitchFamily="2" charset="0"/>
                        </a:rPr>
                        <a:t>його</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розвитку</a:t>
                      </a:r>
                      <a:r>
                        <a:rPr lang="ru-RU" sz="1800" b="1" dirty="0" smtClean="0">
                          <a:latin typeface="PF Square Sans Pro" panose="02000506040000020004" pitchFamily="2" charset="0"/>
                        </a:rPr>
                        <a:t> та </a:t>
                      </a:r>
                      <a:r>
                        <a:rPr lang="ru-RU" sz="1800" b="1" dirty="0" err="1" smtClean="0">
                          <a:latin typeface="PF Square Sans Pro" panose="02000506040000020004" pitchFamily="2" charset="0"/>
                        </a:rPr>
                        <a:t>регіонального</a:t>
                      </a:r>
                      <a:r>
                        <a:rPr lang="ru-RU" sz="1800" b="1" dirty="0" smtClean="0">
                          <a:latin typeface="PF Square Sans Pro" panose="02000506040000020004" pitchFamily="2" charset="0"/>
                        </a:rPr>
                        <a:t> ринку </a:t>
                      </a:r>
                      <a:r>
                        <a:rPr lang="ru-RU" sz="1800" b="1" dirty="0" err="1" smtClean="0">
                          <a:latin typeface="PF Square Sans Pro" panose="02000506040000020004" pitchFamily="2" charset="0"/>
                        </a:rPr>
                        <a:t>праці</a:t>
                      </a:r>
                      <a:endParaRPr lang="uk-UA" sz="1800" b="1" dirty="0" smtClean="0">
                        <a:latin typeface="PF Square Sans Pro" panose="02000506040000020004" pitchFamily="2" charset="0"/>
                      </a:endParaRPr>
                    </a:p>
                  </a:txBody>
                  <a:tcPr/>
                </a:tc>
                <a:extLst>
                  <a:ext uri="{0D108BD9-81ED-4DB2-BD59-A6C34878D82A}">
                    <a16:rowId xmlns:a16="http://schemas.microsoft.com/office/drawing/2014/main" val="10001"/>
                  </a:ext>
                </a:extLst>
              </a:tr>
              <a:tr h="2039370">
                <a:tc>
                  <a:txBody>
                    <a:bodyPr/>
                    <a:lstStyle/>
                    <a:p>
                      <a:r>
                        <a:rPr lang="uk-UA" sz="1800" b="1" dirty="0" smtClean="0">
                          <a:latin typeface="PF Square Sans Pro" panose="02000506040000020004" pitchFamily="2" charset="0"/>
                        </a:rPr>
                        <a:t>Інституції та мережі</a:t>
                      </a: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min</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800" b="1" dirty="0" smtClean="0">
                          <a:latin typeface="PF Square Sans Pro" panose="02000506040000020004" pitchFamily="2" charset="0"/>
                        </a:rPr>
                        <a:t>1 200 </a:t>
                      </a:r>
                      <a:r>
                        <a:rPr lang="uk-UA" sz="1800" dirty="0" smtClean="0">
                          <a:latin typeface="PF Square Sans Pro" panose="02000506040000020004" pitchFamily="2" charset="0"/>
                        </a:rPr>
                        <a:t>тис.</a:t>
                      </a:r>
                      <a:r>
                        <a:rPr lang="en-US" sz="1800" dirty="0" smtClean="0">
                          <a:latin typeface="PF Square Sans Pro" panose="02000506040000020004" pitchFamily="2" charset="0"/>
                        </a:rPr>
                        <a:t> </a:t>
                      </a:r>
                      <a:r>
                        <a:rPr lang="ru-RU" sz="18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max</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800" b="1" dirty="0" smtClean="0">
                          <a:latin typeface="PF Square Sans Pro" panose="02000506040000020004" pitchFamily="2" charset="0"/>
                        </a:rPr>
                        <a:t>12 000 </a:t>
                      </a:r>
                      <a:r>
                        <a:rPr lang="uk-UA" sz="1800" dirty="0" smtClean="0">
                          <a:latin typeface="PF Square Sans Pro" panose="02000506040000020004" pitchFamily="2" charset="0"/>
                        </a:rPr>
                        <a:t>тис. </a:t>
                      </a:r>
                      <a:r>
                        <a:rPr lang="ru-RU" sz="18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uk-UA" sz="1800" b="1" dirty="0" smtClean="0">
                          <a:latin typeface="PF Square Sans Pro" panose="02000506040000020004" pitchFamily="2" charset="0"/>
                        </a:rPr>
                        <a:t>створення нових чи посилення спроможності існуючих інституцій та їх мереж, що сприяють підвищенню якості та професійності людського ресурсу регіону, створюють умови для інноваційної діяльності та посилюють взаємозв’язки між ключовими акторами регіонального ринку праці</a:t>
                      </a:r>
                      <a:endParaRPr lang="uk-UA" sz="1800" b="1" dirty="0">
                        <a:latin typeface="PF Square Sans Pro" panose="02000506040000020004" pitchFamily="2" charset="0"/>
                      </a:endParaRPr>
                    </a:p>
                  </a:txBody>
                  <a:tcPr/>
                </a:tc>
                <a:extLst>
                  <a:ext uri="{0D108BD9-81ED-4DB2-BD59-A6C34878D82A}">
                    <a16:rowId xmlns:a16="http://schemas.microsoft.com/office/drawing/2014/main" val="10002"/>
                  </a:ext>
                </a:extLst>
              </a:tr>
              <a:tr h="2039370">
                <a:tc>
                  <a:txBody>
                    <a:bodyPr/>
                    <a:lstStyle/>
                    <a:p>
                      <a:pPr algn="l"/>
                      <a:r>
                        <a:rPr lang="uk-UA" sz="1800" b="1" dirty="0" smtClean="0">
                          <a:latin typeface="PF Square Sans Pro" panose="02000506040000020004" pitchFamily="2" charset="0"/>
                        </a:rPr>
                        <a:t>Дослідження</a:t>
                      </a: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min</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PF Square Sans Pro" panose="02000506040000020004" pitchFamily="2" charset="0"/>
                        </a:rPr>
                        <a:t>1 200 </a:t>
                      </a:r>
                      <a:r>
                        <a:rPr lang="uk-UA" sz="1800" dirty="0" smtClean="0">
                          <a:latin typeface="PF Square Sans Pro" panose="02000506040000020004" pitchFamily="2" charset="0"/>
                        </a:rPr>
                        <a:t>тис.</a:t>
                      </a:r>
                      <a:r>
                        <a:rPr lang="en-US" sz="1800" dirty="0" smtClean="0">
                          <a:latin typeface="PF Square Sans Pro" panose="02000506040000020004" pitchFamily="2" charset="0"/>
                        </a:rPr>
                        <a:t> </a:t>
                      </a:r>
                      <a:r>
                        <a:rPr lang="ru-RU" sz="18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max</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PF Square Sans Pro" panose="02000506040000020004" pitchFamily="2" charset="0"/>
                        </a:rPr>
                        <a:t>3 600 </a:t>
                      </a:r>
                      <a:r>
                        <a:rPr lang="uk-UA" sz="1800" dirty="0" smtClean="0">
                          <a:latin typeface="PF Square Sans Pro" panose="02000506040000020004" pitchFamily="2" charset="0"/>
                        </a:rPr>
                        <a:t>тис. </a:t>
                      </a:r>
                      <a:r>
                        <a:rPr lang="ru-RU" sz="18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uk-UA" sz="1800" b="1" dirty="0" smtClean="0">
                          <a:latin typeface="PF Square Sans Pro" panose="02000506040000020004" pitchFamily="2" charset="0"/>
                        </a:rPr>
                        <a:t>вивчення існуючого середовища на місцевому та регіональному ринках праці, формування та реалізація пропозицій, заходів та програм щодо його оптимізації та вдосконалення задля підвищення рівня та якості зайнятості населення, забезпечення сталого регіонального розвитку</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63948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71602" y="44624"/>
            <a:ext cx="8199746" cy="86409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71601" y="98825"/>
            <a:ext cx="8191908" cy="809895"/>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latin typeface="Century Gothic" pitchFamily="34" charset="0"/>
              </a:rPr>
              <a:t>«РОЗВИТОК ТУРИЗМУ»</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graphicFrame>
        <p:nvGraphicFramePr>
          <p:cNvPr id="2" name="Таблиця 1"/>
          <p:cNvGraphicFramePr>
            <a:graphicFrameLocks noGrp="1"/>
          </p:cNvGraphicFramePr>
          <p:nvPr>
            <p:extLst>
              <p:ext uri="{D42A27DB-BD31-4B8C-83A1-F6EECF244321}">
                <p14:modId xmlns:p14="http://schemas.microsoft.com/office/powerpoint/2010/main" val="1044764851"/>
              </p:ext>
            </p:extLst>
          </p:nvPr>
        </p:nvGraphicFramePr>
        <p:xfrm>
          <a:off x="107504" y="1083969"/>
          <a:ext cx="8893967" cy="548640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1020128719"/>
                    </a:ext>
                  </a:extLst>
                </a:gridCol>
                <a:gridCol w="2088232">
                  <a:extLst>
                    <a:ext uri="{9D8B030D-6E8A-4147-A177-3AD203B41FA5}">
                      <a16:colId xmlns:a16="http://schemas.microsoft.com/office/drawing/2014/main" val="782383789"/>
                    </a:ext>
                  </a:extLst>
                </a:gridCol>
                <a:gridCol w="4429471">
                  <a:extLst>
                    <a:ext uri="{9D8B030D-6E8A-4147-A177-3AD203B41FA5}">
                      <a16:colId xmlns:a16="http://schemas.microsoft.com/office/drawing/2014/main" val="211740079"/>
                    </a:ext>
                  </a:extLst>
                </a:gridCol>
              </a:tblGrid>
              <a:tr h="4163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err="1" smtClean="0">
                          <a:latin typeface="PF Square Sans Pro" panose="02000506040000020004" pitchFamily="2" charset="0"/>
                        </a:rPr>
                        <a:t>Назва</a:t>
                      </a:r>
                      <a:r>
                        <a:rPr lang="ru-RU" sz="1800" dirty="0" smtClean="0">
                          <a:latin typeface="PF Square Sans Pro" panose="02000506040000020004" pitchFamily="2" charset="0"/>
                        </a:rPr>
                        <a:t> </a:t>
                      </a:r>
                      <a:r>
                        <a:rPr lang="ru-RU" sz="1800" dirty="0" err="1" smtClean="0">
                          <a:latin typeface="PF Square Sans Pro" panose="02000506040000020004" pitchFamily="2" charset="0"/>
                        </a:rPr>
                        <a:t>напряму</a:t>
                      </a:r>
                      <a:endParaRPr lang="ru-RU" sz="1800" dirty="0" smtClean="0">
                        <a:latin typeface="PF Square Sans Pro" panose="02000506040000020004" pitchFamily="2" charset="0"/>
                      </a:endParaRPr>
                    </a:p>
                  </a:txBody>
                  <a:tcPr anchor="ctr">
                    <a:solidFill>
                      <a:srgbClr val="002060"/>
                    </a:solidFill>
                  </a:tcPr>
                </a:tc>
                <a:tc>
                  <a:txBody>
                    <a:bodyPr/>
                    <a:lstStyle/>
                    <a:p>
                      <a:pPr algn="ctr"/>
                      <a:r>
                        <a:rPr lang="uk-UA" sz="1800" dirty="0" smtClean="0">
                          <a:latin typeface="PF Square Sans Pro" panose="02000506040000020004" pitchFamily="2" charset="0"/>
                        </a:rPr>
                        <a:t>Обсяг</a:t>
                      </a:r>
                      <a:r>
                        <a:rPr lang="uk-UA" sz="1800" baseline="0" dirty="0" smtClean="0">
                          <a:latin typeface="PF Square Sans Pro" panose="02000506040000020004" pitchFamily="2" charset="0"/>
                        </a:rPr>
                        <a:t> фінансування</a:t>
                      </a:r>
                      <a:endParaRPr lang="uk-UA" sz="1800" dirty="0">
                        <a:latin typeface="PF Square Sans Pro" panose="02000506040000020004" pitchFamily="2" charset="0"/>
                      </a:endParaRPr>
                    </a:p>
                  </a:txBody>
                  <a:tcPr anchor="ctr">
                    <a:solidFill>
                      <a:srgbClr val="002060"/>
                    </a:solidFill>
                  </a:tcPr>
                </a:tc>
                <a:tc>
                  <a:txBody>
                    <a:bodyPr/>
                    <a:lstStyle/>
                    <a:p>
                      <a:pPr algn="ctr"/>
                      <a:r>
                        <a:rPr lang="uk-UA" sz="1800" dirty="0" smtClean="0">
                          <a:latin typeface="PF Square Sans Pro" panose="02000506040000020004" pitchFamily="2" charset="0"/>
                        </a:rPr>
                        <a:t>Можливі проекти</a:t>
                      </a:r>
                      <a:endParaRPr lang="uk-UA" sz="1800" dirty="0">
                        <a:latin typeface="PF Square Sans Pro" panose="02000506040000020004" pitchFamily="2" charset="0"/>
                      </a:endParaRPr>
                    </a:p>
                  </a:txBody>
                  <a:tcPr anchor="ctr">
                    <a:solidFill>
                      <a:srgbClr val="002060"/>
                    </a:solidFill>
                  </a:tcPr>
                </a:tc>
                <a:extLst>
                  <a:ext uri="{0D108BD9-81ED-4DB2-BD59-A6C34878D82A}">
                    <a16:rowId xmlns:a16="http://schemas.microsoft.com/office/drawing/2014/main" val="122519742"/>
                  </a:ext>
                </a:extLst>
              </a:tr>
              <a:tr h="22584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800" b="1" dirty="0" smtClean="0">
                          <a:solidFill>
                            <a:schemeClr val="bg1"/>
                          </a:solidFill>
                          <a:latin typeface="PF Square Sans Pro" panose="02000506040000020004" pitchFamily="2" charset="0"/>
                        </a:rPr>
                        <a:t>Підвищення туристичного потенціалу</a:t>
                      </a: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min</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800" b="1" dirty="0" smtClean="0">
                          <a:latin typeface="PF Square Sans Pro" panose="02000506040000020004" pitchFamily="2" charset="0"/>
                        </a:rPr>
                        <a:t>1 200 </a:t>
                      </a:r>
                      <a:r>
                        <a:rPr lang="uk-UA" sz="1800" dirty="0" smtClean="0">
                          <a:latin typeface="PF Square Sans Pro" panose="02000506040000020004" pitchFamily="2" charset="0"/>
                        </a:rPr>
                        <a:t>тис.</a:t>
                      </a:r>
                      <a:r>
                        <a:rPr lang="en-US" sz="1800" dirty="0" smtClean="0">
                          <a:latin typeface="PF Square Sans Pro" panose="02000506040000020004" pitchFamily="2" charset="0"/>
                        </a:rPr>
                        <a:t> </a:t>
                      </a:r>
                      <a:r>
                        <a:rPr lang="ru-RU" sz="1800" dirty="0" smtClean="0">
                          <a:latin typeface="PF Square Sans Pro" panose="02000506040000020004" pitchFamily="2" charset="0"/>
                        </a:rPr>
                        <a:t>грн.</a:t>
                      </a:r>
                      <a:r>
                        <a:rPr lang="en-US" sz="1800" dirty="0" smtClean="0">
                          <a:latin typeface="PF Square Sans Pro" panose="02000506040000020004" pitchFamily="2"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max</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800" b="1" dirty="0" smtClean="0">
                          <a:latin typeface="PF Square Sans Pro" panose="02000506040000020004" pitchFamily="2" charset="0"/>
                        </a:rPr>
                        <a:t>12 000 т</a:t>
                      </a:r>
                      <a:r>
                        <a:rPr lang="uk-UA" sz="1800" dirty="0" smtClean="0">
                          <a:latin typeface="PF Square Sans Pro" panose="02000506040000020004" pitchFamily="2" charset="0"/>
                        </a:rPr>
                        <a:t>ис. </a:t>
                      </a:r>
                      <a:r>
                        <a:rPr lang="ru-RU" sz="18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uk-UA" sz="1800" b="1" dirty="0" smtClean="0">
                          <a:latin typeface="PF Square Sans Pro" panose="02000506040000020004" pitchFamily="2" charset="0"/>
                        </a:rPr>
                        <a:t>розвиток інфраструктури у сфері туризму і</a:t>
                      </a:r>
                      <a:r>
                        <a:rPr lang="uk-UA" sz="1800" b="1" baseline="0" dirty="0" smtClean="0">
                          <a:latin typeface="PF Square Sans Pro" panose="02000506040000020004" pitchFamily="2" charset="0"/>
                        </a:rPr>
                        <a:t> </a:t>
                      </a:r>
                      <a:r>
                        <a:rPr lang="uk-UA" sz="1800" b="1" dirty="0" smtClean="0">
                          <a:latin typeface="PF Square Sans Pro" panose="02000506040000020004" pitchFamily="2" charset="0"/>
                        </a:rPr>
                        <a:t>рекреації в Україні</a:t>
                      </a:r>
                    </a:p>
                    <a:p>
                      <a:pPr marL="285750" indent="-285750">
                        <a:buFont typeface="Arial" pitchFamily="34" charset="0"/>
                        <a:buChar char="•"/>
                      </a:pPr>
                      <a:r>
                        <a:rPr lang="uk-UA" sz="1800" b="1" dirty="0" smtClean="0">
                          <a:latin typeface="PF Square Sans Pro" panose="02000506040000020004" pitchFamily="2" charset="0"/>
                        </a:rPr>
                        <a:t>формування ефективної системи економічного стимулювання розвитку туризму та рекреації для активізації створення</a:t>
                      </a:r>
                      <a:r>
                        <a:rPr lang="uk-UA" sz="1800" b="1" baseline="0" dirty="0" smtClean="0">
                          <a:latin typeface="PF Square Sans Pro" panose="02000506040000020004" pitchFamily="2" charset="0"/>
                        </a:rPr>
                        <a:t> </a:t>
                      </a:r>
                      <a:r>
                        <a:rPr lang="uk-UA" sz="1800" b="1" dirty="0" smtClean="0">
                          <a:latin typeface="PF Square Sans Pro" panose="02000506040000020004" pitchFamily="2" charset="0"/>
                        </a:rPr>
                        <a:t>закладів розміщення</a:t>
                      </a:r>
                      <a:r>
                        <a:rPr lang="uk-UA" sz="1800" b="1" baseline="0" dirty="0" smtClean="0">
                          <a:latin typeface="PF Square Sans Pro" panose="02000506040000020004" pitchFamily="2" charset="0"/>
                        </a:rPr>
                        <a:t> </a:t>
                      </a:r>
                      <a:r>
                        <a:rPr lang="uk-UA" sz="1800" b="1" dirty="0" smtClean="0">
                          <a:latin typeface="PF Square Sans Pro" panose="02000506040000020004" pitchFamily="2" charset="0"/>
                        </a:rPr>
                        <a:t>та відпочинку туристів</a:t>
                      </a:r>
                      <a:r>
                        <a:rPr lang="uk-UA" sz="1800" b="1" baseline="0" dirty="0" smtClean="0">
                          <a:latin typeface="PF Square Sans Pro" panose="02000506040000020004" pitchFamily="2" charset="0"/>
                        </a:rPr>
                        <a:t> </a:t>
                      </a:r>
                      <a:r>
                        <a:rPr lang="uk-UA" sz="1800" b="1" dirty="0" smtClean="0">
                          <a:latin typeface="PF Square Sans Pro" panose="02000506040000020004" pitchFamily="2" charset="0"/>
                        </a:rPr>
                        <a:t>в Україні</a:t>
                      </a:r>
                    </a:p>
                    <a:p>
                      <a:pPr marL="285750" indent="-285750">
                        <a:buFont typeface="Arial" pitchFamily="34" charset="0"/>
                        <a:buChar char="•"/>
                      </a:pPr>
                      <a:r>
                        <a:rPr lang="ru-RU" sz="1800" b="1" dirty="0" err="1" smtClean="0">
                          <a:latin typeface="PF Square Sans Pro" panose="02000506040000020004" pitchFamily="2" charset="0"/>
                        </a:rPr>
                        <a:t>створення</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ексклюзивного</a:t>
                      </a:r>
                      <a:r>
                        <a:rPr lang="ru-RU" sz="1800" b="1" baseline="0" dirty="0" smtClean="0">
                          <a:latin typeface="PF Square Sans Pro" panose="02000506040000020004" pitchFamily="2" charset="0"/>
                        </a:rPr>
                        <a:t> </a:t>
                      </a:r>
                      <a:r>
                        <a:rPr lang="ru-RU" sz="1800" b="1" dirty="0" err="1" smtClean="0">
                          <a:latin typeface="PF Square Sans Pro" panose="02000506040000020004" pitchFamily="2" charset="0"/>
                        </a:rPr>
                        <a:t>туристичного</a:t>
                      </a:r>
                      <a:r>
                        <a:rPr lang="ru-RU" sz="1800" b="1" dirty="0" smtClean="0">
                          <a:latin typeface="PF Square Sans Pro" panose="02000506040000020004" pitchFamily="2" charset="0"/>
                        </a:rPr>
                        <a:t> продукту для </a:t>
                      </a:r>
                      <a:r>
                        <a:rPr lang="ru-RU" sz="1800" b="1" dirty="0" err="1" smtClean="0">
                          <a:latin typeface="PF Square Sans Pro" panose="02000506040000020004" pitchFamily="2" charset="0"/>
                        </a:rPr>
                        <a:t>розвитку</a:t>
                      </a:r>
                      <a:r>
                        <a:rPr lang="ru-RU" sz="1800" b="1" dirty="0" smtClean="0">
                          <a:latin typeface="PF Square Sans Pro" panose="02000506040000020004" pitchFamily="2" charset="0"/>
                        </a:rPr>
                        <a:t> туризму в </a:t>
                      </a:r>
                      <a:r>
                        <a:rPr lang="ru-RU" sz="1800" b="1" dirty="0" err="1" smtClean="0">
                          <a:latin typeface="PF Square Sans Pro" panose="02000506040000020004" pitchFamily="2" charset="0"/>
                        </a:rPr>
                        <a:t>Україні</a:t>
                      </a:r>
                      <a:endParaRPr lang="ru-RU" sz="1800" b="1" dirty="0" smtClean="0">
                        <a:latin typeface="PF Square Sans Pro" panose="02000506040000020004" pitchFamily="2" charset="0"/>
                      </a:endParaRPr>
                    </a:p>
                  </a:txBody>
                  <a:tcPr/>
                </a:tc>
                <a:extLst>
                  <a:ext uri="{0D108BD9-81ED-4DB2-BD59-A6C34878D82A}">
                    <a16:rowId xmlns:a16="http://schemas.microsoft.com/office/drawing/2014/main" val="2541852408"/>
                  </a:ext>
                </a:extLst>
              </a:tr>
              <a:tr h="1779388">
                <a:tc>
                  <a:txBody>
                    <a:bodyPr/>
                    <a:lstStyle/>
                    <a:p>
                      <a:pPr marL="0" indent="0">
                        <a:spcBef>
                          <a:spcPct val="20000"/>
                        </a:spcBef>
                        <a:buFont typeface="Arial" pitchFamily="34" charset="0"/>
                        <a:buNone/>
                      </a:pPr>
                      <a:r>
                        <a:rPr lang="uk-UA" sz="1800" b="1" dirty="0" smtClean="0">
                          <a:solidFill>
                            <a:schemeClr val="bg1"/>
                          </a:solidFill>
                          <a:latin typeface="PF Square Sans Pro" panose="02000506040000020004" pitchFamily="2" charset="0"/>
                        </a:rPr>
                        <a:t>Маркетинг туристичного потенціалу</a:t>
                      </a: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min</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800" b="1" dirty="0" smtClean="0">
                          <a:latin typeface="PF Square Sans Pro" panose="02000506040000020004" pitchFamily="2" charset="0"/>
                        </a:rPr>
                        <a:t>1 200 </a:t>
                      </a:r>
                      <a:r>
                        <a:rPr lang="uk-UA" sz="1800" dirty="0" smtClean="0">
                          <a:latin typeface="PF Square Sans Pro" panose="02000506040000020004" pitchFamily="2" charset="0"/>
                        </a:rPr>
                        <a:t>тис.</a:t>
                      </a:r>
                      <a:r>
                        <a:rPr lang="en-US" sz="1800" dirty="0" smtClean="0">
                          <a:latin typeface="PF Square Sans Pro" panose="02000506040000020004" pitchFamily="2" charset="0"/>
                        </a:rPr>
                        <a:t> </a:t>
                      </a:r>
                      <a:r>
                        <a:rPr lang="ru-RU" sz="18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PF Square Sans Pro" panose="02000506040000020004" pitchFamily="2" charset="0"/>
                        </a:rPr>
                        <a:t>max</a:t>
                      </a:r>
                      <a:endParaRPr lang="uk-UA" sz="18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800" b="1" dirty="0" smtClean="0">
                          <a:latin typeface="PF Square Sans Pro" panose="02000506040000020004" pitchFamily="2" charset="0"/>
                        </a:rPr>
                        <a:t>4 800 </a:t>
                      </a:r>
                      <a:r>
                        <a:rPr lang="uk-UA" sz="1800" dirty="0" smtClean="0">
                          <a:latin typeface="PF Square Sans Pro" panose="02000506040000020004" pitchFamily="2" charset="0"/>
                        </a:rPr>
                        <a:t>тис. </a:t>
                      </a:r>
                      <a:r>
                        <a:rPr lang="ru-RU" sz="18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ru-RU" sz="1800" b="1" dirty="0" err="1" smtClean="0">
                          <a:latin typeface="PF Square Sans Pro" panose="02000506040000020004" pitchFamily="2" charset="0"/>
                        </a:rPr>
                        <a:t>створення</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цілісного</a:t>
                      </a:r>
                      <a:r>
                        <a:rPr lang="ru-RU" sz="1800" b="1" dirty="0" smtClean="0">
                          <a:latin typeface="PF Square Sans Pro" panose="02000506040000020004" pitchFamily="2" charset="0"/>
                        </a:rPr>
                        <a:t> бренду </a:t>
                      </a:r>
                      <a:r>
                        <a:rPr lang="ru-RU" sz="1800" b="1" dirty="0" err="1" smtClean="0">
                          <a:latin typeface="PF Square Sans Pro" panose="02000506040000020004" pitchFamily="2" charset="0"/>
                        </a:rPr>
                        <a:t>країни</a:t>
                      </a:r>
                      <a:r>
                        <a:rPr lang="ru-RU" sz="1800" b="1" dirty="0" smtClean="0">
                          <a:latin typeface="PF Square Sans Pro" panose="02000506040000020004" pitchFamily="2" charset="0"/>
                        </a:rPr>
                        <a:t>, та </a:t>
                      </a:r>
                      <a:r>
                        <a:rPr lang="ru-RU" sz="1800" b="1" dirty="0" err="1" smtClean="0">
                          <a:latin typeface="PF Square Sans Pro" panose="02000506040000020004" pitchFamily="2" charset="0"/>
                        </a:rPr>
                        <a:t>її</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окремих</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регіонів</a:t>
                      </a:r>
                      <a:r>
                        <a:rPr lang="ru-RU" sz="1800" b="1" dirty="0" smtClean="0">
                          <a:latin typeface="PF Square Sans Pro" panose="02000506040000020004" pitchFamily="2" charset="0"/>
                        </a:rPr>
                        <a:t> як </a:t>
                      </a:r>
                      <a:r>
                        <a:rPr lang="ru-RU" sz="1800" b="1" dirty="0" err="1" smtClean="0">
                          <a:latin typeface="PF Square Sans Pro" panose="02000506040000020004" pitchFamily="2" charset="0"/>
                        </a:rPr>
                        <a:t>туристичних</a:t>
                      </a:r>
                      <a:endParaRPr lang="ru-RU" sz="1800" b="1" dirty="0" smtClean="0">
                        <a:latin typeface="PF Square Sans Pro" panose="02000506040000020004" pitchFamily="2" charset="0"/>
                      </a:endParaRPr>
                    </a:p>
                    <a:p>
                      <a:pPr marL="285750" indent="-285750">
                        <a:buFont typeface="Arial" pitchFamily="34" charset="0"/>
                        <a:buChar char="•"/>
                      </a:pPr>
                      <a:r>
                        <a:rPr lang="ru-RU" sz="1800" b="1" dirty="0" err="1" smtClean="0">
                          <a:latin typeface="PF Square Sans Pro" panose="02000506040000020004" pitchFamily="2" charset="0"/>
                        </a:rPr>
                        <a:t>створення</a:t>
                      </a:r>
                      <a:r>
                        <a:rPr lang="ru-RU" sz="1800" b="1" dirty="0" smtClean="0">
                          <a:latin typeface="PF Square Sans Pro" panose="02000506040000020004" pitchFamily="2" charset="0"/>
                        </a:rPr>
                        <a:t> позитивного </a:t>
                      </a:r>
                      <a:r>
                        <a:rPr lang="ru-RU" sz="1800" b="1" dirty="0" err="1" smtClean="0">
                          <a:latin typeface="PF Square Sans Pro" panose="02000506040000020004" pitchFamily="2" charset="0"/>
                        </a:rPr>
                        <a:t>туристичного</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іміджу</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держави</a:t>
                      </a:r>
                      <a:r>
                        <a:rPr lang="ru-RU" sz="1800" b="1" dirty="0" smtClean="0">
                          <a:latin typeface="PF Square Sans Pro" panose="02000506040000020004" pitchFamily="2" charset="0"/>
                        </a:rPr>
                        <a:t> на </a:t>
                      </a:r>
                      <a:r>
                        <a:rPr lang="ru-RU" sz="1800" b="1" dirty="0" err="1" smtClean="0">
                          <a:latin typeface="PF Square Sans Pro" panose="02000506040000020004" pitchFamily="2" charset="0"/>
                        </a:rPr>
                        <a:t>міжнародному</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туристичному</a:t>
                      </a:r>
                      <a:r>
                        <a:rPr lang="ru-RU" sz="1800" b="1" dirty="0" smtClean="0">
                          <a:latin typeface="PF Square Sans Pro" panose="02000506040000020004" pitchFamily="2" charset="0"/>
                        </a:rPr>
                        <a:t> ринку</a:t>
                      </a:r>
                    </a:p>
                    <a:p>
                      <a:pPr marL="285750" indent="-285750">
                        <a:buFont typeface="Arial" pitchFamily="34" charset="0"/>
                        <a:buChar char="•"/>
                      </a:pPr>
                      <a:r>
                        <a:rPr lang="ru-RU" sz="1800" b="1" dirty="0" err="1" smtClean="0">
                          <a:latin typeface="PF Square Sans Pro" panose="02000506040000020004" pitchFamily="2" charset="0"/>
                        </a:rPr>
                        <a:t>створення</a:t>
                      </a:r>
                      <a:r>
                        <a:rPr lang="ru-RU" sz="1800" b="1" dirty="0" smtClean="0">
                          <a:latin typeface="PF Square Sans Pro" panose="02000506040000020004" pitchFamily="2" charset="0"/>
                        </a:rPr>
                        <a:t> та </a:t>
                      </a:r>
                      <a:r>
                        <a:rPr lang="ru-RU" sz="1800" b="1" dirty="0" err="1" smtClean="0">
                          <a:latin typeface="PF Square Sans Pro" panose="02000506040000020004" pitchFamily="2" charset="0"/>
                        </a:rPr>
                        <a:t>впровадження</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єдиної</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туристично-інформаційної</a:t>
                      </a:r>
                      <a:r>
                        <a:rPr lang="ru-RU" sz="1800" b="1" dirty="0" smtClean="0">
                          <a:latin typeface="PF Square Sans Pro" panose="02000506040000020004" pitchFamily="2" charset="0"/>
                        </a:rPr>
                        <a:t> </a:t>
                      </a:r>
                      <a:r>
                        <a:rPr lang="ru-RU" sz="1800" b="1" dirty="0" err="1" smtClean="0">
                          <a:latin typeface="PF Square Sans Pro" panose="02000506040000020004" pitchFamily="2" charset="0"/>
                        </a:rPr>
                        <a:t>системи</a:t>
                      </a:r>
                      <a:endParaRPr lang="ru-RU" sz="1800" b="1" dirty="0" smtClean="0">
                        <a:latin typeface="PF Square Sans Pro" panose="02000506040000020004" pitchFamily="2" charset="0"/>
                      </a:endParaRPr>
                    </a:p>
                  </a:txBody>
                  <a:tcPr/>
                </a:tc>
                <a:extLst>
                  <a:ext uri="{0D108BD9-81ED-4DB2-BD59-A6C34878D82A}">
                    <a16:rowId xmlns:a16="http://schemas.microsoft.com/office/drawing/2014/main" val="187351236"/>
                  </a:ext>
                </a:extLst>
              </a:tr>
            </a:tbl>
          </a:graphicData>
        </a:graphic>
      </p:graphicFrame>
    </p:spTree>
    <p:extLst>
      <p:ext uri="{BB962C8B-B14F-4D97-AF65-F5344CB8AC3E}">
        <p14:creationId xmlns:p14="http://schemas.microsoft.com/office/powerpoint/2010/main" val="355182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XsXEOIQhoeg/Vjol7w_P4sI/AAAAAAABy1E/S8T-bEq5ygw/s1600/Chihuahua%2Bmeets%2Bhedgeho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0"/>
            <a:ext cx="2915816" cy="1796757"/>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Прямая соединительная линия 63"/>
          <p:cNvCxnSpPr/>
          <p:nvPr/>
        </p:nvCxnSpPr>
        <p:spPr>
          <a:xfrm>
            <a:off x="107504" y="764704"/>
            <a:ext cx="2736304" cy="0"/>
          </a:xfrm>
          <a:prstGeom prst="line">
            <a:avLst/>
          </a:prstGeom>
          <a:ln w="19050">
            <a:solidFill>
              <a:srgbClr val="F25508"/>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6025" y="219268"/>
            <a:ext cx="4206982" cy="461665"/>
          </a:xfrm>
          <a:prstGeom prst="rect">
            <a:avLst/>
          </a:prstGeom>
          <a:solidFill>
            <a:srgbClr val="F25508"/>
          </a:solidFill>
        </p:spPr>
        <p:txBody>
          <a:bodyPr wrap="square" rtlCol="0">
            <a:spAutoFit/>
          </a:bodyPr>
          <a:lstStyle/>
          <a:p>
            <a:pPr algn="r"/>
            <a:r>
              <a:rPr lang="ru-RU" sz="2400" dirty="0">
                <a:solidFill>
                  <a:srgbClr val="FFFFFF"/>
                </a:solidFill>
                <a:latin typeface="Century Gothic" panose="020B0502020202020204" pitchFamily="34" charset="0"/>
                <a:cs typeface="Arial" panose="020B0604020202020204" pitchFamily="34" charset="0"/>
              </a:rPr>
              <a:t>ЗНАЙОМИМОСЯ</a:t>
            </a:r>
          </a:p>
        </p:txBody>
      </p:sp>
      <p:cxnSp>
        <p:nvCxnSpPr>
          <p:cNvPr id="63" name="Прямая соединительная линия 62"/>
          <p:cNvCxnSpPr/>
          <p:nvPr/>
        </p:nvCxnSpPr>
        <p:spPr>
          <a:xfrm>
            <a:off x="625643" y="116632"/>
            <a:ext cx="4355976" cy="0"/>
          </a:xfrm>
          <a:prstGeom prst="line">
            <a:avLst/>
          </a:prstGeom>
          <a:ln w="19050">
            <a:solidFill>
              <a:srgbClr val="F25508"/>
            </a:solidFill>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8840"/>
            <a:ext cx="9144000" cy="4649780"/>
          </a:xfrm>
          <a:prstGeom prst="rect">
            <a:avLst/>
          </a:prstGeom>
        </p:spPr>
      </p:pic>
    </p:spTree>
    <p:extLst>
      <p:ext uri="{BB962C8B-B14F-4D97-AF65-F5344CB8AC3E}">
        <p14:creationId xmlns:p14="http://schemas.microsoft.com/office/powerpoint/2010/main" val="4068177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71600" y="44624"/>
            <a:ext cx="8199747" cy="55359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71600" y="98825"/>
            <a:ext cx="8191908" cy="499389"/>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latin typeface="Century Gothic" pitchFamily="34" charset="0"/>
              </a:rPr>
              <a:t>«ЗАГАЛЬНОУКРАЇНСЬКА СОЛІДАРНІСТЬ»</a:t>
            </a:r>
          </a:p>
        </p:txBody>
      </p:sp>
      <p:sp>
        <p:nvSpPr>
          <p:cNvPr id="5" name="Стрілка вправо 4"/>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6" name="Стрілка вліво 5"/>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graphicFrame>
        <p:nvGraphicFramePr>
          <p:cNvPr id="2" name="Таблиця 1"/>
          <p:cNvGraphicFramePr>
            <a:graphicFrameLocks noGrp="1"/>
          </p:cNvGraphicFramePr>
          <p:nvPr>
            <p:extLst>
              <p:ext uri="{D42A27DB-BD31-4B8C-83A1-F6EECF244321}">
                <p14:modId xmlns:p14="http://schemas.microsoft.com/office/powerpoint/2010/main" val="3246636784"/>
              </p:ext>
            </p:extLst>
          </p:nvPr>
        </p:nvGraphicFramePr>
        <p:xfrm>
          <a:off x="179512" y="786521"/>
          <a:ext cx="8760296" cy="5715000"/>
        </p:xfrm>
        <a:graphic>
          <a:graphicData uri="http://schemas.openxmlformats.org/drawingml/2006/table">
            <a:tbl>
              <a:tblPr firstRow="1" bandRow="1">
                <a:tableStyleId>{5C22544A-7EE6-4342-B048-85BDC9FD1C3A}</a:tableStyleId>
              </a:tblPr>
              <a:tblGrid>
                <a:gridCol w="3024336">
                  <a:extLst>
                    <a:ext uri="{9D8B030D-6E8A-4147-A177-3AD203B41FA5}">
                      <a16:colId xmlns:a16="http://schemas.microsoft.com/office/drawing/2014/main" val="3556183079"/>
                    </a:ext>
                  </a:extLst>
                </a:gridCol>
                <a:gridCol w="1800200">
                  <a:extLst>
                    <a:ext uri="{9D8B030D-6E8A-4147-A177-3AD203B41FA5}">
                      <a16:colId xmlns:a16="http://schemas.microsoft.com/office/drawing/2014/main" val="2250237604"/>
                    </a:ext>
                  </a:extLst>
                </a:gridCol>
                <a:gridCol w="3935760">
                  <a:extLst>
                    <a:ext uri="{9D8B030D-6E8A-4147-A177-3AD203B41FA5}">
                      <a16:colId xmlns:a16="http://schemas.microsoft.com/office/drawing/2014/main" val="1022369237"/>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500" dirty="0" err="1" smtClean="0">
                          <a:latin typeface="PF Square Sans Pro" panose="02000506040000020004" pitchFamily="2" charset="0"/>
                        </a:rPr>
                        <a:t>Назва</a:t>
                      </a:r>
                      <a:r>
                        <a:rPr lang="ru-RU" sz="1500" dirty="0" smtClean="0">
                          <a:latin typeface="PF Square Sans Pro" panose="02000506040000020004" pitchFamily="2" charset="0"/>
                        </a:rPr>
                        <a:t> </a:t>
                      </a:r>
                      <a:r>
                        <a:rPr lang="ru-RU" sz="1500" dirty="0" err="1" smtClean="0">
                          <a:latin typeface="PF Square Sans Pro" panose="02000506040000020004" pitchFamily="2" charset="0"/>
                        </a:rPr>
                        <a:t>напряму</a:t>
                      </a:r>
                      <a:endParaRPr lang="ru-RU" sz="1500" dirty="0" smtClean="0">
                        <a:latin typeface="PF Square Sans Pro" panose="02000506040000020004" pitchFamily="2" charset="0"/>
                      </a:endParaRPr>
                    </a:p>
                  </a:txBody>
                  <a:tcPr anchor="ctr">
                    <a:solidFill>
                      <a:srgbClr val="002060"/>
                    </a:solidFill>
                  </a:tcPr>
                </a:tc>
                <a:tc>
                  <a:txBody>
                    <a:bodyPr/>
                    <a:lstStyle/>
                    <a:p>
                      <a:pPr algn="ctr"/>
                      <a:r>
                        <a:rPr lang="uk-UA" sz="1500" dirty="0" smtClean="0">
                          <a:latin typeface="PF Square Sans Pro" panose="02000506040000020004" pitchFamily="2" charset="0"/>
                        </a:rPr>
                        <a:t>Обсяг</a:t>
                      </a:r>
                      <a:r>
                        <a:rPr lang="uk-UA" sz="1500" baseline="0" dirty="0" smtClean="0">
                          <a:latin typeface="PF Square Sans Pro" panose="02000506040000020004" pitchFamily="2" charset="0"/>
                        </a:rPr>
                        <a:t> фінансування</a:t>
                      </a:r>
                      <a:endParaRPr lang="uk-UA" sz="1500" dirty="0">
                        <a:latin typeface="PF Square Sans Pro" panose="02000506040000020004" pitchFamily="2" charset="0"/>
                      </a:endParaRPr>
                    </a:p>
                  </a:txBody>
                  <a:tcPr anchor="ctr">
                    <a:solidFill>
                      <a:srgbClr val="002060"/>
                    </a:solidFill>
                  </a:tcPr>
                </a:tc>
                <a:tc>
                  <a:txBody>
                    <a:bodyPr/>
                    <a:lstStyle/>
                    <a:p>
                      <a:pPr algn="ctr"/>
                      <a:r>
                        <a:rPr lang="uk-UA" sz="1500" dirty="0" smtClean="0">
                          <a:latin typeface="PF Square Sans Pro" panose="02000506040000020004" pitchFamily="2" charset="0"/>
                        </a:rPr>
                        <a:t>Можливі проекти</a:t>
                      </a:r>
                      <a:endParaRPr lang="uk-UA" sz="1500" dirty="0">
                        <a:latin typeface="PF Square Sans Pro" panose="02000506040000020004" pitchFamily="2" charset="0"/>
                      </a:endParaRPr>
                    </a:p>
                  </a:txBody>
                  <a:tcPr anchor="ctr">
                    <a:solidFill>
                      <a:srgbClr val="002060"/>
                    </a:solidFill>
                  </a:tcPr>
                </a:tc>
                <a:extLst>
                  <a:ext uri="{0D108BD9-81ED-4DB2-BD59-A6C34878D82A}">
                    <a16:rowId xmlns:a16="http://schemas.microsoft.com/office/drawing/2014/main" val="2536434967"/>
                  </a:ext>
                </a:extLst>
              </a:tr>
              <a:tr h="370840">
                <a:tc>
                  <a:txBody>
                    <a:bodyPr/>
                    <a:lstStyle/>
                    <a:p>
                      <a:r>
                        <a:rPr lang="ru-RU" sz="1500" b="1" dirty="0" err="1" smtClean="0">
                          <a:solidFill>
                            <a:schemeClr val="bg1"/>
                          </a:solidFill>
                          <a:latin typeface="PF Square Sans Pro" panose="02000506040000020004" pitchFamily="2" charset="0"/>
                        </a:rPr>
                        <a:t>Створення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можливостей</a:t>
                      </a:r>
                      <a:r>
                        <a:rPr lang="ru-RU" sz="1500" b="1" dirty="0" smtClean="0">
                          <a:solidFill>
                            <a:schemeClr val="bg1"/>
                          </a:solidFill>
                          <a:latin typeface="PF Square Sans Pro" panose="02000506040000020004" pitchFamily="2" charset="0"/>
                        </a:rPr>
                        <a:t> для </a:t>
                      </a:r>
                      <a:r>
                        <a:rPr lang="ru-RU" sz="1500" b="1" dirty="0" err="1" smtClean="0">
                          <a:solidFill>
                            <a:schemeClr val="bg1"/>
                          </a:solidFill>
                          <a:latin typeface="PF Square Sans Pro" panose="02000506040000020004" pitchFamily="2" charset="0"/>
                        </a:rPr>
                        <a:t>співробітництва</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регіонів</a:t>
                      </a:r>
                      <a:r>
                        <a:rPr lang="ru-RU" sz="1500" b="1" dirty="0" smtClean="0">
                          <a:solidFill>
                            <a:schemeClr val="bg1"/>
                          </a:solidFill>
                          <a:latin typeface="PF Square Sans Pro" panose="02000506040000020004" pitchFamily="2" charset="0"/>
                        </a:rPr>
                        <a:t> у </a:t>
                      </a:r>
                      <a:r>
                        <a:rPr lang="ru-RU" sz="1500" b="1" dirty="0" err="1" smtClean="0">
                          <a:solidFill>
                            <a:schemeClr val="bg1"/>
                          </a:solidFill>
                          <a:latin typeface="PF Square Sans Pro" panose="02000506040000020004" pitchFamily="2" charset="0"/>
                        </a:rPr>
                        <a:t>сфері</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освіти</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культури</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історичних</a:t>
                      </a:r>
                      <a:r>
                        <a:rPr lang="ru-RU" sz="1500" b="1" dirty="0" smtClean="0">
                          <a:solidFill>
                            <a:schemeClr val="bg1"/>
                          </a:solidFill>
                          <a:latin typeface="PF Square Sans Pro" panose="02000506040000020004" pitchFamily="2" charset="0"/>
                        </a:rPr>
                        <a:t> та </a:t>
                      </a:r>
                      <a:r>
                        <a:rPr lang="ru-RU" sz="1500" b="1" dirty="0" err="1" smtClean="0">
                          <a:solidFill>
                            <a:schemeClr val="bg1"/>
                          </a:solidFill>
                          <a:latin typeface="PF Square Sans Pro" panose="02000506040000020004" pitchFamily="2" charset="0"/>
                        </a:rPr>
                        <a:t>культурологічних</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досліджень</a:t>
                      </a:r>
                      <a:endParaRPr lang="ru-RU" sz="1500" b="1" dirty="0" smtClean="0">
                        <a:solidFill>
                          <a:schemeClr val="bg1"/>
                        </a:solidFill>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min</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1 200 </a:t>
                      </a:r>
                      <a:r>
                        <a:rPr lang="uk-UA" sz="1500" dirty="0" smtClean="0">
                          <a:latin typeface="PF Square Sans Pro" panose="02000506040000020004" pitchFamily="2" charset="0"/>
                        </a:rPr>
                        <a:t>тис.</a:t>
                      </a:r>
                      <a:r>
                        <a:rPr lang="en-US" sz="1500" dirty="0" smtClean="0">
                          <a:latin typeface="PF Square Sans Pro" panose="02000506040000020004" pitchFamily="2" charset="0"/>
                        </a:rPr>
                        <a:t> </a:t>
                      </a:r>
                      <a:r>
                        <a:rPr lang="ru-RU" sz="1500" dirty="0" smtClean="0">
                          <a:latin typeface="PF Square Sans Pro" panose="02000506040000020004" pitchFamily="2" charset="0"/>
                        </a:rPr>
                        <a:t>грн.</a:t>
                      </a:r>
                      <a:r>
                        <a:rPr lang="en-US" sz="1500" dirty="0" smtClean="0">
                          <a:latin typeface="PF Square Sans Pro" panose="02000506040000020004" pitchFamily="2"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max</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6 000 т</a:t>
                      </a:r>
                      <a:r>
                        <a:rPr lang="uk-UA" sz="1500" dirty="0" smtClean="0">
                          <a:latin typeface="PF Square Sans Pro" panose="02000506040000020004" pitchFamily="2" charset="0"/>
                        </a:rPr>
                        <a:t>ис. </a:t>
                      </a:r>
                      <a:r>
                        <a:rPr lang="ru-RU" sz="15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ru-RU" sz="1500" b="1" dirty="0" err="1" smtClean="0">
                          <a:latin typeface="PF Square Sans Pro" panose="02000506040000020004" pitchFamily="2" charset="0"/>
                        </a:rPr>
                        <a:t>впровадження</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програм</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обмінів</a:t>
                      </a:r>
                      <a:r>
                        <a:rPr lang="ru-RU" sz="1500" b="1" dirty="0" smtClean="0">
                          <a:latin typeface="PF Square Sans Pro" panose="02000506040000020004" pitchFamily="2" charset="0"/>
                        </a:rPr>
                        <a:t> студентами</a:t>
                      </a:r>
                    </a:p>
                    <a:p>
                      <a:pPr marL="285750" indent="-285750">
                        <a:buFont typeface="Arial" pitchFamily="34" charset="0"/>
                        <a:buChar char="•"/>
                      </a:pPr>
                      <a:r>
                        <a:rPr lang="ru-RU" sz="1500" b="1" dirty="0" err="1" smtClean="0">
                          <a:latin typeface="PF Square Sans Pro" panose="02000506040000020004" pitchFamily="2" charset="0"/>
                        </a:rPr>
                        <a:t>проведення</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спільних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міждисциплінарних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міжрегіональних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історичних</a:t>
                      </a:r>
                      <a:r>
                        <a:rPr lang="ru-RU" sz="1500" b="1" dirty="0" smtClean="0">
                          <a:latin typeface="PF Square Sans Pro" panose="02000506040000020004" pitchFamily="2" charset="0"/>
                        </a:rPr>
                        <a:t> та </a:t>
                      </a:r>
                      <a:r>
                        <a:rPr lang="ru-RU" sz="1500" b="1" dirty="0" err="1" smtClean="0">
                          <a:latin typeface="PF Square Sans Pro" panose="02000506040000020004" pitchFamily="2" charset="0"/>
                        </a:rPr>
                        <a:t>культурологічних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досліджень</a:t>
                      </a:r>
                      <a:endParaRPr lang="ru-RU" sz="1500" b="1" dirty="0" smtClean="0">
                        <a:latin typeface="PF Square Sans Pro" panose="02000506040000020004" pitchFamily="2" charset="0"/>
                      </a:endParaRPr>
                    </a:p>
                  </a:txBody>
                  <a:tcPr/>
                </a:tc>
                <a:extLst>
                  <a:ext uri="{0D108BD9-81ED-4DB2-BD59-A6C34878D82A}">
                    <a16:rowId xmlns:a16="http://schemas.microsoft.com/office/drawing/2014/main" val="2756262170"/>
                  </a:ext>
                </a:extLst>
              </a:tr>
              <a:tr h="370840">
                <a:tc>
                  <a:txBody>
                    <a:bodyPr/>
                    <a:lstStyle/>
                    <a:p>
                      <a:r>
                        <a:rPr lang="ru-RU" sz="1500" b="1" dirty="0" err="1" smtClean="0">
                          <a:solidFill>
                            <a:schemeClr val="bg1"/>
                          </a:solidFill>
                          <a:latin typeface="PF Square Sans Pro" panose="02000506040000020004" pitchFamily="2" charset="0"/>
                        </a:rPr>
                        <a:t>Формування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привабливого</a:t>
                      </a:r>
                      <a:r>
                        <a:rPr lang="ru-RU" sz="1500" b="1" dirty="0" smtClean="0">
                          <a:solidFill>
                            <a:schemeClr val="bg1"/>
                          </a:solidFill>
                          <a:latin typeface="PF Square Sans Pro" panose="02000506040000020004" pitchFamily="2" charset="0"/>
                        </a:rPr>
                        <a:t> образу </a:t>
                      </a:r>
                      <a:r>
                        <a:rPr lang="ru-RU" sz="1500" b="1" dirty="0" err="1" smtClean="0">
                          <a:solidFill>
                            <a:schemeClr val="bg1"/>
                          </a:solidFill>
                          <a:latin typeface="PF Square Sans Pro" panose="02000506040000020004" pitchFamily="2" charset="0"/>
                        </a:rPr>
                        <a:t>регіонів</a:t>
                      </a:r>
                      <a:r>
                        <a:rPr lang="ru-RU" sz="1500" b="1" dirty="0" smtClean="0">
                          <a:solidFill>
                            <a:schemeClr val="bg1"/>
                          </a:solidFill>
                          <a:latin typeface="PF Square Sans Pro" panose="02000506040000020004" pitchFamily="2" charset="0"/>
                        </a:rPr>
                        <a:t> в </a:t>
                      </a:r>
                      <a:r>
                        <a:rPr lang="ru-RU" sz="1500" b="1" dirty="0" err="1" smtClean="0">
                          <a:solidFill>
                            <a:schemeClr val="bg1"/>
                          </a:solidFill>
                          <a:latin typeface="PF Square Sans Pro" panose="02000506040000020004" pitchFamily="2" charset="0"/>
                        </a:rPr>
                        <a:t>Україні</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інтеграція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регіональних</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ідентичностей</a:t>
                      </a:r>
                      <a:r>
                        <a:rPr lang="ru-RU" sz="1500" b="1" dirty="0" smtClean="0">
                          <a:solidFill>
                            <a:schemeClr val="bg1"/>
                          </a:solidFill>
                          <a:latin typeface="PF Square Sans Pro" panose="02000506040000020004" pitchFamily="2" charset="0"/>
                        </a:rPr>
                        <a:t> у </a:t>
                      </a:r>
                      <a:r>
                        <a:rPr lang="ru-RU" sz="1500" b="1" dirty="0" err="1" smtClean="0">
                          <a:solidFill>
                            <a:schemeClr val="bg1"/>
                          </a:solidFill>
                          <a:latin typeface="PF Square Sans Pro" panose="02000506040000020004" pitchFamily="2" charset="0"/>
                        </a:rPr>
                        <a:t>загальноукраїнську</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ідентичність</a:t>
                      </a:r>
                      <a:endParaRPr lang="ru-RU" sz="1500" b="1" dirty="0" smtClean="0">
                        <a:solidFill>
                          <a:schemeClr val="bg1"/>
                        </a:solidFill>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min</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3 600 </a:t>
                      </a:r>
                      <a:r>
                        <a:rPr lang="uk-UA" sz="1500" dirty="0" smtClean="0">
                          <a:latin typeface="PF Square Sans Pro" panose="02000506040000020004" pitchFamily="2" charset="0"/>
                        </a:rPr>
                        <a:t>тис.</a:t>
                      </a:r>
                      <a:r>
                        <a:rPr lang="en-US" sz="1500" dirty="0" smtClean="0">
                          <a:latin typeface="PF Square Sans Pro" panose="02000506040000020004" pitchFamily="2" charset="0"/>
                        </a:rPr>
                        <a:t> </a:t>
                      </a:r>
                      <a:r>
                        <a:rPr lang="ru-RU" sz="15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max</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24 000 </a:t>
                      </a:r>
                      <a:r>
                        <a:rPr lang="uk-UA" sz="1500" dirty="0" smtClean="0">
                          <a:latin typeface="PF Square Sans Pro" panose="02000506040000020004" pitchFamily="2" charset="0"/>
                        </a:rPr>
                        <a:t>тис. </a:t>
                      </a:r>
                      <a:r>
                        <a:rPr lang="ru-RU" sz="1500" dirty="0" smtClean="0">
                          <a:latin typeface="PF Square Sans Pro" panose="02000506040000020004" pitchFamily="2" charset="0"/>
                        </a:rPr>
                        <a:t>грн. </a:t>
                      </a:r>
                    </a:p>
                  </a:txBody>
                  <a:tcPr anchor="ctr"/>
                </a:tc>
                <a:tc>
                  <a:txBody>
                    <a:bodyPr/>
                    <a:lstStyle/>
                    <a:p>
                      <a:pPr marL="285750" indent="-285750">
                        <a:buFont typeface="Arial" pitchFamily="34" charset="0"/>
                        <a:buChar char="•"/>
                      </a:pPr>
                      <a:r>
                        <a:rPr lang="ru-RU" sz="1500" b="1" dirty="0" err="1" smtClean="0">
                          <a:latin typeface="PF Square Sans Pro" panose="02000506040000020004" pitchFamily="2" charset="0"/>
                        </a:rPr>
                        <a:t>створення</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системи</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інформування</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українців</a:t>
                      </a:r>
                      <a:r>
                        <a:rPr lang="ru-RU" sz="1500" b="1" dirty="0" smtClean="0">
                          <a:latin typeface="PF Square Sans Pro" panose="02000506040000020004" pitchFamily="2" charset="0"/>
                        </a:rPr>
                        <a:t> про </a:t>
                      </a:r>
                      <a:r>
                        <a:rPr lang="ru-RU" sz="1500" b="1" dirty="0" err="1" smtClean="0">
                          <a:latin typeface="PF Square Sans Pro" panose="02000506040000020004" pitchFamily="2" charset="0"/>
                        </a:rPr>
                        <a:t>українські</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регіони</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їх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можливості</a:t>
                      </a:r>
                      <a:r>
                        <a:rPr lang="ru-RU" sz="1500" b="1" dirty="0" smtClean="0">
                          <a:latin typeface="PF Square Sans Pro" panose="02000506040000020004" pitchFamily="2" charset="0"/>
                        </a:rPr>
                        <a:t> та </a:t>
                      </a:r>
                      <a:r>
                        <a:rPr lang="ru-RU" sz="1500" b="1" dirty="0" err="1" smtClean="0">
                          <a:latin typeface="PF Square Sans Pro" panose="02000506040000020004" pitchFamily="2" charset="0"/>
                        </a:rPr>
                        <a:t>розвиток</a:t>
                      </a:r>
                      <a:endParaRPr lang="ru-RU" sz="1500" b="1" dirty="0" smtClean="0">
                        <a:latin typeface="PF Square Sans Pro" panose="02000506040000020004" pitchFamily="2" charset="0"/>
                      </a:endParaRPr>
                    </a:p>
                    <a:p>
                      <a:pPr marL="285750" indent="-285750">
                        <a:buFont typeface="Arial" pitchFamily="34" charset="0"/>
                        <a:buChar char="•"/>
                      </a:pPr>
                      <a:r>
                        <a:rPr lang="ru-RU" sz="1500" b="1" dirty="0" err="1" smtClean="0">
                          <a:latin typeface="PF Square Sans Pro" panose="02000506040000020004" pitchFamily="2" charset="0"/>
                        </a:rPr>
                        <a:t>створення</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горизонтальних</a:t>
                      </a:r>
                      <a:r>
                        <a:rPr lang="ru-RU" sz="1500" b="1" dirty="0" smtClean="0">
                          <a:latin typeface="PF Square Sans Pro" panose="02000506040000020004" pitchFamily="2" charset="0"/>
                        </a:rPr>
                        <a:t> мереж </a:t>
                      </a:r>
                      <a:r>
                        <a:rPr lang="ru-RU" sz="1500" b="1" dirty="0" err="1" smtClean="0">
                          <a:latin typeface="PF Square Sans Pro" panose="02000506040000020004" pitchFamily="2" charset="0"/>
                        </a:rPr>
                        <a:t>інформаційного</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забезпечення</a:t>
                      </a:r>
                      <a:r>
                        <a:rPr lang="ru-RU" sz="1500" b="1" dirty="0" smtClean="0">
                          <a:latin typeface="PF Square Sans Pro" panose="02000506040000020004" pitchFamily="2" charset="0"/>
                        </a:rPr>
                        <a:t>, ФМ-</a:t>
                      </a:r>
                      <a:r>
                        <a:rPr lang="ru-RU" sz="1500" b="1" dirty="0" err="1" smtClean="0">
                          <a:latin typeface="PF Square Sans Pro" panose="02000506040000020004" pitchFamily="2" charset="0"/>
                        </a:rPr>
                        <a:t>станцій</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які</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працюють</a:t>
                      </a:r>
                      <a:r>
                        <a:rPr lang="ru-RU" sz="1500" b="1" dirty="0" smtClean="0">
                          <a:latin typeface="PF Square Sans Pro" panose="02000506040000020004" pitchFamily="2" charset="0"/>
                        </a:rPr>
                        <a:t> в </a:t>
                      </a:r>
                      <a:r>
                        <a:rPr lang="ru-RU" sz="1500" b="1" dirty="0" err="1" smtClean="0">
                          <a:latin typeface="PF Square Sans Pro" panose="02000506040000020004" pitchFamily="2" charset="0"/>
                        </a:rPr>
                        <a:t>більшості</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регіонів</a:t>
                      </a:r>
                      <a:endParaRPr lang="ru-RU" sz="1500" b="1" dirty="0" smtClean="0">
                        <a:latin typeface="PF Square Sans Pro" panose="02000506040000020004" pitchFamily="2" charset="0"/>
                      </a:endParaRPr>
                    </a:p>
                  </a:txBody>
                  <a:tcPr/>
                </a:tc>
                <a:extLst>
                  <a:ext uri="{0D108BD9-81ED-4DB2-BD59-A6C34878D82A}">
                    <a16:rowId xmlns:a16="http://schemas.microsoft.com/office/drawing/2014/main" val="3102907066"/>
                  </a:ext>
                </a:extLst>
              </a:tr>
              <a:tr h="370840">
                <a:tc>
                  <a:txBody>
                    <a:bodyPr/>
                    <a:lstStyle/>
                    <a:p>
                      <a:r>
                        <a:rPr lang="ru-RU" sz="1500" b="1" dirty="0" err="1" smtClean="0">
                          <a:solidFill>
                            <a:schemeClr val="bg1"/>
                          </a:solidFill>
                          <a:latin typeface="PF Square Sans Pro" panose="02000506040000020004" pitchFamily="2" charset="0"/>
                        </a:rPr>
                        <a:t>Інтеграція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вимушених</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переселенців</a:t>
                      </a:r>
                      <a:r>
                        <a:rPr lang="ru-RU" sz="1500" b="1" dirty="0" smtClean="0">
                          <a:solidFill>
                            <a:schemeClr val="bg1"/>
                          </a:solidFill>
                          <a:latin typeface="PF Square Sans Pro" panose="02000506040000020004" pitchFamily="2" charset="0"/>
                        </a:rPr>
                        <a:t> та </a:t>
                      </a:r>
                      <a:r>
                        <a:rPr lang="ru-RU" sz="1500" b="1" dirty="0" err="1" smtClean="0">
                          <a:solidFill>
                            <a:schemeClr val="bg1"/>
                          </a:solidFill>
                          <a:latin typeface="PF Square Sans Pro" panose="02000506040000020004" pitchFamily="2" charset="0"/>
                        </a:rPr>
                        <a:t>захист</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інтересів</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осіб</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що</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вимушено</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опинились</a:t>
                      </a:r>
                      <a:r>
                        <a:rPr lang="ru-RU" sz="1500" b="1" dirty="0" smtClean="0">
                          <a:solidFill>
                            <a:schemeClr val="bg1"/>
                          </a:solidFill>
                          <a:latin typeface="PF Square Sans Pro" panose="02000506040000020004" pitchFamily="2" charset="0"/>
                        </a:rPr>
                        <a:t> на </a:t>
                      </a:r>
                      <a:r>
                        <a:rPr lang="ru-RU" sz="1500" b="1" dirty="0" err="1" smtClean="0">
                          <a:solidFill>
                            <a:schemeClr val="bg1"/>
                          </a:solidFill>
                          <a:latin typeface="PF Square Sans Pro" panose="02000506040000020004" pitchFamily="2" charset="0"/>
                        </a:rPr>
                        <a:t>тимчасово</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окупованих</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територіях</a:t>
                      </a:r>
                      <a:endParaRPr lang="ru-RU" sz="1500" b="1" dirty="0" smtClean="0">
                        <a:solidFill>
                          <a:schemeClr val="bg1"/>
                        </a:solidFill>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min</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3 600 </a:t>
                      </a:r>
                      <a:r>
                        <a:rPr lang="uk-UA" sz="1500" dirty="0" smtClean="0">
                          <a:latin typeface="PF Square Sans Pro" panose="02000506040000020004" pitchFamily="2" charset="0"/>
                        </a:rPr>
                        <a:t>тис.</a:t>
                      </a:r>
                      <a:r>
                        <a:rPr lang="en-US" sz="1500" dirty="0" smtClean="0">
                          <a:latin typeface="PF Square Sans Pro" panose="02000506040000020004" pitchFamily="2" charset="0"/>
                        </a:rPr>
                        <a:t> </a:t>
                      </a:r>
                      <a:r>
                        <a:rPr lang="ru-RU" sz="15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max</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24 000 </a:t>
                      </a:r>
                      <a:r>
                        <a:rPr lang="uk-UA" sz="1500" dirty="0" smtClean="0">
                          <a:latin typeface="PF Square Sans Pro" panose="02000506040000020004" pitchFamily="2" charset="0"/>
                        </a:rPr>
                        <a:t>тис. </a:t>
                      </a:r>
                      <a:r>
                        <a:rPr lang="ru-RU" sz="1500" dirty="0" smtClean="0">
                          <a:latin typeface="PF Square Sans Pro" panose="02000506040000020004" pitchFamily="2" charset="0"/>
                        </a:rPr>
                        <a:t>грн.</a:t>
                      </a:r>
                    </a:p>
                  </a:txBody>
                  <a:tcPr anchor="ctr"/>
                </a:tc>
                <a:tc>
                  <a:txBody>
                    <a:bodyPr/>
                    <a:lstStyle/>
                    <a:p>
                      <a:pPr marL="285750" indent="-285750">
                        <a:buFont typeface="Arial" pitchFamily="34" charset="0"/>
                        <a:buChar char="•"/>
                      </a:pPr>
                      <a:r>
                        <a:rPr lang="ru-RU" sz="1500" b="1" dirty="0" err="1" smtClean="0">
                          <a:latin typeface="PF Square Sans Pro" panose="02000506040000020004" pitchFamily="2" charset="0"/>
                        </a:rPr>
                        <a:t>адаптація</a:t>
                      </a:r>
                      <a:r>
                        <a:rPr lang="ru-RU" sz="1500" b="1" baseline="0" dirty="0" smtClean="0">
                          <a:latin typeface="PF Square Sans Pro" panose="02000506040000020004" pitchFamily="2" charset="0"/>
                        </a:rPr>
                        <a:t> до </a:t>
                      </a:r>
                      <a:r>
                        <a:rPr lang="ru-RU" sz="1500" b="1" baseline="0" dirty="0" err="1" smtClean="0">
                          <a:latin typeface="PF Square Sans Pro" panose="02000506040000020004" pitchFamily="2" charset="0"/>
                        </a:rPr>
                        <a:t>нових</a:t>
                      </a:r>
                      <a:r>
                        <a:rPr lang="ru-RU" sz="1500" b="1" baseline="0" dirty="0" smtClean="0">
                          <a:latin typeface="PF Square Sans Pro" panose="02000506040000020004" pitchFamily="2" charset="0"/>
                        </a:rPr>
                        <a:t> умов </a:t>
                      </a:r>
                      <a:r>
                        <a:rPr lang="ru-RU" sz="1500" b="1" baseline="0" dirty="0" err="1" smtClean="0">
                          <a:latin typeface="PF Square Sans Pro" panose="02000506040000020004" pitchFamily="2" charset="0"/>
                        </a:rPr>
                        <a:t>проживання</a:t>
                      </a:r>
                      <a:r>
                        <a:rPr lang="ru-RU" sz="1500" b="1" baseline="0" dirty="0" smtClean="0">
                          <a:latin typeface="PF Square Sans Pro" panose="02000506040000020004" pitchFamily="2" charset="0"/>
                        </a:rPr>
                        <a:t>, </a:t>
                      </a:r>
                      <a:r>
                        <a:rPr lang="ru-RU" sz="1500" b="1" baseline="0" dirty="0" err="1" smtClean="0">
                          <a:latin typeface="PF Square Sans Pro" panose="02000506040000020004" pitchFamily="2" charset="0"/>
                        </a:rPr>
                        <a:t>перекваліфікація</a:t>
                      </a:r>
                      <a:r>
                        <a:rPr lang="ru-RU" sz="1500" b="1" baseline="0" dirty="0" smtClean="0">
                          <a:latin typeface="PF Square Sans Pro" panose="02000506040000020004" pitchFamily="2" charset="0"/>
                        </a:rPr>
                        <a:t> та </a:t>
                      </a:r>
                      <a:r>
                        <a:rPr lang="ru-RU" sz="1500" b="1" baseline="0" dirty="0" err="1" smtClean="0">
                          <a:latin typeface="PF Square Sans Pro" panose="02000506040000020004" pitchFamily="2" charset="0"/>
                        </a:rPr>
                        <a:t>навчання</a:t>
                      </a:r>
                      <a:r>
                        <a:rPr lang="ru-RU" sz="1500" b="1" baseline="0" dirty="0" smtClean="0">
                          <a:latin typeface="PF Square Sans Pro" panose="02000506040000020004" pitchFamily="2" charset="0"/>
                        </a:rPr>
                        <a:t> </a:t>
                      </a:r>
                      <a:r>
                        <a:rPr lang="ru-RU" sz="1500" b="1" baseline="0" dirty="0" err="1" smtClean="0">
                          <a:latin typeface="PF Square Sans Pro" panose="02000506040000020004" pitchFamily="2" charset="0"/>
                        </a:rPr>
                        <a:t>підприємницької</a:t>
                      </a:r>
                      <a:r>
                        <a:rPr lang="ru-RU" sz="1500" b="1" baseline="0" dirty="0" smtClean="0">
                          <a:latin typeface="PF Square Sans Pro" panose="02000506040000020004" pitchFamily="2" charset="0"/>
                        </a:rPr>
                        <a:t> </a:t>
                      </a:r>
                      <a:r>
                        <a:rPr lang="ru-RU" sz="1500" b="1" baseline="0" dirty="0" err="1" smtClean="0">
                          <a:latin typeface="PF Square Sans Pro" panose="02000506040000020004" pitchFamily="2" charset="0"/>
                        </a:rPr>
                        <a:t>діяльності</a:t>
                      </a:r>
                      <a:endParaRPr lang="ru-RU" sz="1500" b="1" dirty="0" smtClean="0">
                        <a:latin typeface="PF Square Sans Pro" panose="02000506040000020004" pitchFamily="2" charset="0"/>
                      </a:endParaRPr>
                    </a:p>
                  </a:txBody>
                  <a:tcPr/>
                </a:tc>
                <a:extLst>
                  <a:ext uri="{0D108BD9-81ED-4DB2-BD59-A6C34878D82A}">
                    <a16:rowId xmlns:a16="http://schemas.microsoft.com/office/drawing/2014/main" val="2994149908"/>
                  </a:ext>
                </a:extLst>
              </a:tr>
              <a:tr h="370840">
                <a:tc>
                  <a:txBody>
                    <a:bodyPr/>
                    <a:lstStyle/>
                    <a:p>
                      <a:r>
                        <a:rPr lang="ru-RU" sz="1500" b="1" dirty="0" err="1" smtClean="0">
                          <a:solidFill>
                            <a:schemeClr val="bg1"/>
                          </a:solidFill>
                          <a:latin typeface="PF Square Sans Pro" panose="02000506040000020004" pitchFamily="2" charset="0"/>
                        </a:rPr>
                        <a:t>Сприяння</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економічній</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інтеграції</a:t>
                      </a:r>
                      <a:r>
                        <a:rPr lang="ru-RU" sz="1500" b="1" dirty="0" smtClean="0">
                          <a:solidFill>
                            <a:schemeClr val="bg1"/>
                          </a:solidFill>
                          <a:latin typeface="PF Square Sans Pro" panose="02000506040000020004" pitchFamily="2" charset="0"/>
                        </a:rPr>
                        <a:t> </a:t>
                      </a:r>
                      <a:r>
                        <a:rPr lang="ru-RU" sz="1500" b="1" dirty="0" err="1" smtClean="0">
                          <a:solidFill>
                            <a:schemeClr val="bg1"/>
                          </a:solidFill>
                          <a:latin typeface="PF Square Sans Pro" panose="02000506040000020004" pitchFamily="2" charset="0"/>
                        </a:rPr>
                        <a:t>регіонів</a:t>
                      </a:r>
                      <a:r>
                        <a:rPr lang="ru-RU" sz="1500" b="1" dirty="0" smtClean="0">
                          <a:solidFill>
                            <a:schemeClr val="bg1"/>
                          </a:solidFill>
                          <a:latin typeface="PF Square Sans Pro" panose="02000506040000020004" pitchFamily="2" charset="0"/>
                        </a:rPr>
                        <a:t> та у </a:t>
                      </a:r>
                      <a:r>
                        <a:rPr lang="ru-RU" sz="1500" b="1" dirty="0" err="1" smtClean="0">
                          <a:solidFill>
                            <a:schemeClr val="bg1"/>
                          </a:solidFill>
                          <a:latin typeface="PF Square Sans Pro" panose="02000506040000020004" pitchFamily="2" charset="0"/>
                        </a:rPr>
                        <a:t>регіонах</a:t>
                      </a:r>
                      <a:endParaRPr lang="ru-RU" sz="1500" b="1" dirty="0" smtClean="0">
                        <a:solidFill>
                          <a:schemeClr val="bg1"/>
                        </a:solidFill>
                        <a:latin typeface="PF Square Sans Pro" panose="02000506040000020004" pitchFamily="2" charset="0"/>
                      </a:endParaRPr>
                    </a:p>
                  </a:txBody>
                  <a:tcPr anchor="ctr">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min</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3 600 </a:t>
                      </a:r>
                      <a:r>
                        <a:rPr lang="uk-UA" sz="1500" dirty="0" smtClean="0">
                          <a:latin typeface="PF Square Sans Pro" panose="02000506040000020004" pitchFamily="2" charset="0"/>
                        </a:rPr>
                        <a:t>тис.</a:t>
                      </a:r>
                      <a:r>
                        <a:rPr lang="en-US" sz="1500" dirty="0" smtClean="0">
                          <a:latin typeface="PF Square Sans Pro" panose="02000506040000020004" pitchFamily="2" charset="0"/>
                        </a:rPr>
                        <a:t> </a:t>
                      </a:r>
                      <a:r>
                        <a:rPr lang="ru-RU" sz="1500" dirty="0" smtClean="0">
                          <a:latin typeface="PF Square Sans Pro" panose="02000506040000020004" pitchFamily="2" charset="0"/>
                        </a:rPr>
                        <a:t>грн.</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PF Square Sans Pro" panose="02000506040000020004" pitchFamily="2" charset="0"/>
                        </a:rPr>
                        <a:t>max</a:t>
                      </a:r>
                      <a:endParaRPr lang="uk-UA" sz="1500" dirty="0" smtClean="0">
                        <a:latin typeface="PF Square Sans Pro" panose="02000506040000020004"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1500" b="1" dirty="0" smtClean="0">
                          <a:latin typeface="PF Square Sans Pro" panose="02000506040000020004" pitchFamily="2" charset="0"/>
                        </a:rPr>
                        <a:t>58 000 </a:t>
                      </a:r>
                      <a:r>
                        <a:rPr lang="uk-UA" sz="1500" dirty="0" smtClean="0">
                          <a:latin typeface="PF Square Sans Pro" panose="02000506040000020004" pitchFamily="2" charset="0"/>
                        </a:rPr>
                        <a:t>тис. </a:t>
                      </a:r>
                      <a:r>
                        <a:rPr lang="ru-RU" sz="1500" dirty="0" smtClean="0">
                          <a:latin typeface="PF Square Sans Pro" panose="02000506040000020004" pitchFamily="2" charset="0"/>
                        </a:rPr>
                        <a:t>грн.</a:t>
                      </a:r>
                    </a:p>
                  </a:txBody>
                  <a:tcPr anchor="ctr"/>
                </a:tc>
                <a:tc>
                  <a:txBody>
                    <a:bodyPr/>
                    <a:lstStyle/>
                    <a:p>
                      <a:pPr marL="285750" indent="-285750">
                        <a:buFont typeface="Arial" pitchFamily="34" charset="0"/>
                        <a:buChar char="•"/>
                      </a:pPr>
                      <a:r>
                        <a:rPr lang="ru-RU" sz="1500" b="1" dirty="0" smtClean="0">
                          <a:latin typeface="PF Square Sans Pro" panose="02000506040000020004" pitchFamily="2" charset="0"/>
                        </a:rPr>
                        <a:t>участь у </a:t>
                      </a:r>
                      <a:r>
                        <a:rPr lang="ru-RU" sz="1500" b="1" dirty="0" err="1" smtClean="0">
                          <a:latin typeface="PF Square Sans Pro" panose="02000506040000020004" pitchFamily="2" charset="0"/>
                        </a:rPr>
                        <a:t>міжрегіональних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економічних</a:t>
                      </a:r>
                      <a:r>
                        <a:rPr lang="ru-RU" sz="1500" b="1" dirty="0" smtClean="0">
                          <a:latin typeface="PF Square Sans Pro" panose="02000506040000020004" pitchFamily="2" charset="0"/>
                        </a:rPr>
                        <a:t> форумах, </a:t>
                      </a:r>
                      <a:r>
                        <a:rPr lang="ru-RU" sz="1500" b="1" dirty="0" err="1" smtClean="0">
                          <a:latin typeface="PF Square Sans Pro" panose="02000506040000020004" pitchFamily="2" charset="0"/>
                        </a:rPr>
                        <a:t>виставках</a:t>
                      </a:r>
                      <a:r>
                        <a:rPr lang="ru-RU" sz="1500" b="1" baseline="0" dirty="0" smtClean="0">
                          <a:latin typeface="PF Square Sans Pro" panose="02000506040000020004" pitchFamily="2" charset="0"/>
                        </a:rPr>
                        <a:t> </a:t>
                      </a:r>
                      <a:r>
                        <a:rPr lang="ru-RU" sz="1500" b="1" baseline="0" dirty="0" err="1" smtClean="0">
                          <a:latin typeface="PF Square Sans Pro" panose="02000506040000020004" pitchFamily="2" charset="0"/>
                        </a:rPr>
                        <a:t>тощо</a:t>
                      </a:r>
                      <a:endParaRPr lang="ru-RU" sz="1500" b="1" dirty="0" smtClean="0">
                        <a:latin typeface="PF Square Sans Pro" panose="02000506040000020004" pitchFamily="2" charset="0"/>
                      </a:endParaRPr>
                    </a:p>
                    <a:p>
                      <a:pPr marL="285750" indent="-285750">
                        <a:buFont typeface="Arial" pitchFamily="34" charset="0"/>
                        <a:buChar char="•"/>
                      </a:pPr>
                      <a:r>
                        <a:rPr lang="ru-RU" sz="1500" b="1" dirty="0" err="1" smtClean="0">
                          <a:latin typeface="PF Square Sans Pro" panose="02000506040000020004" pitchFamily="2" charset="0"/>
                        </a:rPr>
                        <a:t>створення</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міжрегіональних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кластерів</a:t>
                      </a:r>
                      <a:endParaRPr lang="ru-RU" sz="1500" b="1" dirty="0" smtClean="0">
                        <a:latin typeface="PF Square Sans Pro" panose="02000506040000020004" pitchFamily="2" charset="0"/>
                      </a:endParaRPr>
                    </a:p>
                    <a:p>
                      <a:pPr marL="285750" indent="-285750">
                        <a:buFont typeface="Arial" pitchFamily="34" charset="0"/>
                        <a:buChar char="•"/>
                      </a:pPr>
                      <a:r>
                        <a:rPr lang="ru-RU" sz="1500" b="1" dirty="0" err="1" smtClean="0">
                          <a:latin typeface="PF Square Sans Pro" panose="02000506040000020004" pitchFamily="2" charset="0"/>
                        </a:rPr>
                        <a:t>проекти</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розвитку</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депресивних</a:t>
                      </a:r>
                      <a:r>
                        <a:rPr lang="ru-RU" sz="1500" b="1" baseline="0" dirty="0" smtClean="0">
                          <a:latin typeface="PF Square Sans Pro" panose="02000506040000020004" pitchFamily="2" charset="0"/>
                        </a:rPr>
                        <a:t> </a:t>
                      </a:r>
                      <a:r>
                        <a:rPr lang="ru-RU" sz="1500" b="1" dirty="0" err="1" smtClean="0">
                          <a:latin typeface="PF Square Sans Pro" panose="02000506040000020004" pitchFamily="2" charset="0"/>
                        </a:rPr>
                        <a:t>територій</a:t>
                      </a:r>
                      <a:endParaRPr lang="ru-RU" sz="1500" b="1" dirty="0" smtClean="0">
                        <a:latin typeface="PF Square Sans Pro" panose="02000506040000020004" pitchFamily="2" charset="0"/>
                      </a:endParaRPr>
                    </a:p>
                    <a:p>
                      <a:pPr marL="285750" indent="-285750">
                        <a:buFont typeface="Arial" pitchFamily="34" charset="0"/>
                        <a:buChar char="•"/>
                      </a:pPr>
                      <a:r>
                        <a:rPr lang="ru-RU" sz="1500" b="1" dirty="0" err="1" smtClean="0">
                          <a:latin typeface="PF Square Sans Pro" panose="02000506040000020004" pitchFamily="2" charset="0"/>
                        </a:rPr>
                        <a:t>створення</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міжрегіональних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логістичних</a:t>
                      </a:r>
                      <a:r>
                        <a:rPr lang="ru-RU" sz="1500" b="1" dirty="0" smtClean="0">
                          <a:latin typeface="PF Square Sans Pro" panose="02000506040000020004" pitchFamily="2" charset="0"/>
                        </a:rPr>
                        <a:t> </a:t>
                      </a:r>
                      <a:r>
                        <a:rPr lang="ru-RU" sz="1500" b="1" dirty="0" err="1" smtClean="0">
                          <a:latin typeface="PF Square Sans Pro" panose="02000506040000020004" pitchFamily="2" charset="0"/>
                        </a:rPr>
                        <a:t>центрів</a:t>
                      </a:r>
                      <a:endParaRPr lang="ru-RU" sz="1500" b="1" dirty="0" smtClean="0">
                        <a:latin typeface="PF Square Sans Pro" panose="02000506040000020004" pitchFamily="2" charset="0"/>
                      </a:endParaRPr>
                    </a:p>
                  </a:txBody>
                  <a:tcPr/>
                </a:tc>
                <a:extLst>
                  <a:ext uri="{0D108BD9-81ED-4DB2-BD59-A6C34878D82A}">
                    <a16:rowId xmlns:a16="http://schemas.microsoft.com/office/drawing/2014/main" val="3203505029"/>
                  </a:ext>
                </a:extLst>
              </a:tr>
            </a:tbl>
          </a:graphicData>
        </a:graphic>
      </p:graphicFrame>
    </p:spTree>
    <p:extLst>
      <p:ext uri="{BB962C8B-B14F-4D97-AF65-F5344CB8AC3E}">
        <p14:creationId xmlns:p14="http://schemas.microsoft.com/office/powerpoint/2010/main" val="13953108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71600" y="44624"/>
            <a:ext cx="8199748" cy="86409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971600" y="98825"/>
            <a:ext cx="8191908" cy="809895"/>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latin typeface="Century Gothic" pitchFamily="34" charset="0"/>
              </a:rPr>
              <a:t>ЗАЯВНИКИ «</a:t>
            </a:r>
            <a:r>
              <a:rPr lang="uk-UA" sz="4000" b="1" dirty="0" err="1">
                <a:latin typeface="Century Gothic" pitchFamily="34" charset="0"/>
              </a:rPr>
              <a:t>Сект.реформи</a:t>
            </a:r>
            <a:r>
              <a:rPr lang="uk-UA" sz="4000" b="1" dirty="0" smtClean="0">
                <a:latin typeface="Century Gothic" pitchFamily="34" charset="0"/>
              </a:rPr>
              <a:t>»</a:t>
            </a:r>
            <a:endParaRPr lang="uk-UA" sz="4000" b="1" dirty="0">
              <a:latin typeface="Century Gothic" pitchFamily="34" charset="0"/>
            </a:endParaRPr>
          </a:p>
        </p:txBody>
      </p:sp>
      <p:sp>
        <p:nvSpPr>
          <p:cNvPr id="2" name="Rectangle 1"/>
          <p:cNvSpPr>
            <a:spLocks noChangeArrowheads="1"/>
          </p:cNvSpPr>
          <p:nvPr/>
        </p:nvSpPr>
        <p:spPr bwMode="auto">
          <a:xfrm>
            <a:off x="179512" y="1191816"/>
            <a:ext cx="8856984"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2200" b="1" dirty="0" smtClean="0">
                <a:solidFill>
                  <a:srgbClr val="FF0000"/>
                </a:solidFill>
                <a:latin typeface="Century Gothic" pitchFamily="34" charset="0"/>
              </a:rPr>
              <a:t>Замовник </a:t>
            </a:r>
            <a:r>
              <a:rPr lang="uk-UA" sz="2200" b="1" dirty="0">
                <a:solidFill>
                  <a:srgbClr val="FF0000"/>
                </a:solidFill>
                <a:latin typeface="Century Gothic" pitchFamily="34" charset="0"/>
              </a:rPr>
              <a:t>проекту </a:t>
            </a:r>
            <a:endParaRPr kumimoji="0" lang="uk-UA" sz="2200" b="0" i="0" u="none" strike="noStrike" cap="none" normalizeH="0" baseline="0" dirty="0" smtClean="0">
              <a:ln>
                <a:noFill/>
              </a:ln>
              <a:solidFill>
                <a:srgbClr val="FF0000"/>
              </a:solidFill>
              <a:effectLst/>
              <a:latin typeface="Century Gothic"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smtClean="0">
                <a:ln>
                  <a:noFill/>
                </a:ln>
                <a:solidFill>
                  <a:srgbClr val="000000"/>
                </a:solidFill>
                <a:effectLst/>
                <a:latin typeface="Century Gothic" pitchFamily="34" charset="0"/>
                <a:cs typeface="Arial" pitchFamily="34" charset="0"/>
              </a:rPr>
              <a:t>центральний або місцевий орган виконавчої влади, державна, комунальна установа чи організація</a:t>
            </a:r>
          </a:p>
          <a:p>
            <a:pPr lvl="0" algn="ctr" fontAlgn="base">
              <a:spcBef>
                <a:spcPct val="0"/>
              </a:spcBef>
              <a:spcAft>
                <a:spcPct val="0"/>
              </a:spcAft>
            </a:pPr>
            <a:endParaRPr lang="ru-RU" sz="2200" b="1" dirty="0" smtClean="0">
              <a:solidFill>
                <a:srgbClr val="000000"/>
              </a:solidFill>
              <a:latin typeface="Century Gothic" pitchFamily="34" charset="0"/>
              <a:cs typeface="Arial" pitchFamily="34" charset="0"/>
            </a:endParaRPr>
          </a:p>
          <a:p>
            <a:pPr lvl="0" algn="ctr" fontAlgn="base">
              <a:spcBef>
                <a:spcPct val="0"/>
              </a:spcBef>
              <a:spcAft>
                <a:spcPct val="0"/>
              </a:spcAft>
            </a:pPr>
            <a:r>
              <a:rPr lang="ru-RU" sz="2200" b="1" dirty="0" err="1" smtClean="0">
                <a:solidFill>
                  <a:srgbClr val="002060"/>
                </a:solidFill>
                <a:latin typeface="Century Gothic" pitchFamily="34" charset="0"/>
                <a:cs typeface="Arial" pitchFamily="34" charset="0"/>
              </a:rPr>
              <a:t>Визначається</a:t>
            </a:r>
            <a:r>
              <a:rPr lang="ru-RU" sz="2200" b="1" dirty="0" smtClean="0">
                <a:solidFill>
                  <a:srgbClr val="002060"/>
                </a:solidFill>
                <a:latin typeface="Century Gothic" pitchFamily="34" charset="0"/>
                <a:cs typeface="Arial" pitchFamily="34" charset="0"/>
              </a:rPr>
              <a:t> </a:t>
            </a:r>
            <a:r>
              <a:rPr lang="ru-RU" sz="2200" b="1" dirty="0" err="1" smtClean="0">
                <a:solidFill>
                  <a:srgbClr val="002060"/>
                </a:solidFill>
                <a:latin typeface="Century Gothic" pitchFamily="34" charset="0"/>
                <a:cs typeface="Arial" pitchFamily="34" charset="0"/>
              </a:rPr>
              <a:t>ініціатором</a:t>
            </a:r>
            <a:r>
              <a:rPr lang="ru-RU" sz="2200" b="1" dirty="0" smtClean="0">
                <a:solidFill>
                  <a:srgbClr val="002060"/>
                </a:solidFill>
                <a:latin typeface="Century Gothic" pitchFamily="34" charset="0"/>
                <a:cs typeface="Arial" pitchFamily="34" charset="0"/>
              </a:rPr>
              <a:t> </a:t>
            </a:r>
            <a:r>
              <a:rPr lang="ru-RU" sz="2200" b="1" dirty="0">
                <a:solidFill>
                  <a:srgbClr val="002060"/>
                </a:solidFill>
                <a:latin typeface="Century Gothic" pitchFamily="34" charset="0"/>
                <a:cs typeface="Arial" pitchFamily="34" charset="0"/>
              </a:rPr>
              <a:t>проекту </a:t>
            </a:r>
            <a:r>
              <a:rPr lang="ru-RU" sz="2200" b="1" dirty="0" smtClean="0">
                <a:solidFill>
                  <a:srgbClr val="002060"/>
                </a:solidFill>
                <a:latin typeface="Century Gothic" pitchFamily="34" charset="0"/>
                <a:cs typeface="Arial" pitchFamily="34" charset="0"/>
              </a:rPr>
              <a:t> та </a:t>
            </a:r>
            <a:r>
              <a:rPr lang="ru-RU" sz="2200" b="1" dirty="0" err="1" smtClean="0">
                <a:solidFill>
                  <a:srgbClr val="002060"/>
                </a:solidFill>
                <a:latin typeface="Century Gothic" pitchFamily="34" charset="0"/>
                <a:cs typeface="Arial" pitchFamily="34" charset="0"/>
              </a:rPr>
              <a:t>відповідає</a:t>
            </a:r>
            <a:r>
              <a:rPr lang="ru-RU" sz="2200" b="1" dirty="0" smtClean="0">
                <a:solidFill>
                  <a:srgbClr val="002060"/>
                </a:solidFill>
                <a:latin typeface="Century Gothic" pitchFamily="34" charset="0"/>
                <a:cs typeface="Arial" pitchFamily="34" charset="0"/>
              </a:rPr>
              <a:t> за </a:t>
            </a:r>
            <a:r>
              <a:rPr lang="ru-RU" sz="2200" b="1" dirty="0" err="1">
                <a:solidFill>
                  <a:srgbClr val="002060"/>
                </a:solidFill>
                <a:latin typeface="Century Gothic" pitchFamily="34" charset="0"/>
                <a:cs typeface="Arial" pitchFamily="34" charset="0"/>
              </a:rPr>
              <a:t>підготовку</a:t>
            </a:r>
            <a:r>
              <a:rPr lang="ru-RU" sz="2200" b="1" dirty="0">
                <a:solidFill>
                  <a:srgbClr val="002060"/>
                </a:solidFill>
                <a:latin typeface="Century Gothic" pitchFamily="34" charset="0"/>
                <a:cs typeface="Arial" pitchFamily="34" charset="0"/>
              </a:rPr>
              <a:t> і </a:t>
            </a:r>
            <a:r>
              <a:rPr lang="ru-RU" sz="2200" b="1" dirty="0" err="1">
                <a:solidFill>
                  <a:srgbClr val="002060"/>
                </a:solidFill>
                <a:latin typeface="Century Gothic" pitchFamily="34" charset="0"/>
                <a:cs typeface="Arial" pitchFamily="34" charset="0"/>
              </a:rPr>
              <a:t>реалізацію</a:t>
            </a:r>
            <a:r>
              <a:rPr lang="ru-RU" sz="2200" b="1" dirty="0">
                <a:solidFill>
                  <a:srgbClr val="002060"/>
                </a:solidFill>
                <a:latin typeface="Century Gothic" pitchFamily="34" charset="0"/>
                <a:cs typeface="Arial" pitchFamily="34" charset="0"/>
              </a:rPr>
              <a:t> такого проекту, </a:t>
            </a:r>
            <a:r>
              <a:rPr lang="ru-RU" sz="2200" b="1" dirty="0" err="1">
                <a:solidFill>
                  <a:srgbClr val="002060"/>
                </a:solidFill>
                <a:latin typeface="Century Gothic" pitchFamily="34" charset="0"/>
                <a:cs typeface="Arial" pitchFamily="34" charset="0"/>
              </a:rPr>
              <a:t>виконання</a:t>
            </a:r>
            <a:r>
              <a:rPr lang="ru-RU" sz="2200" b="1" dirty="0">
                <a:solidFill>
                  <a:srgbClr val="002060"/>
                </a:solidFill>
                <a:latin typeface="Century Gothic" pitchFamily="34" charset="0"/>
                <a:cs typeface="Arial" pitchFamily="34" charset="0"/>
              </a:rPr>
              <a:t> </a:t>
            </a:r>
            <a:r>
              <a:rPr lang="ru-RU" sz="2200" b="1" dirty="0" err="1">
                <a:solidFill>
                  <a:srgbClr val="002060"/>
                </a:solidFill>
                <a:latin typeface="Century Gothic" pitchFamily="34" charset="0"/>
                <a:cs typeface="Arial" pitchFamily="34" charset="0"/>
              </a:rPr>
              <a:t>функцій</a:t>
            </a:r>
            <a:r>
              <a:rPr lang="ru-RU" sz="2200" b="1" dirty="0">
                <a:solidFill>
                  <a:srgbClr val="002060"/>
                </a:solidFill>
                <a:latin typeface="Century Gothic" pitchFamily="34" charset="0"/>
                <a:cs typeface="Arial" pitchFamily="34" charset="0"/>
              </a:rPr>
              <a:t> </a:t>
            </a:r>
            <a:r>
              <a:rPr lang="ru-RU" sz="2200" b="1" dirty="0" err="1">
                <a:solidFill>
                  <a:srgbClr val="002060"/>
                </a:solidFill>
                <a:latin typeface="Century Gothic" pitchFamily="34" charset="0"/>
                <a:cs typeface="Arial" pitchFamily="34" charset="0"/>
              </a:rPr>
              <a:t>замовника</a:t>
            </a:r>
            <a:r>
              <a:rPr lang="ru-RU" sz="2200" b="1" dirty="0">
                <a:solidFill>
                  <a:srgbClr val="002060"/>
                </a:solidFill>
                <a:latin typeface="Century Gothic" pitchFamily="34" charset="0"/>
                <a:cs typeface="Arial" pitchFamily="34" charset="0"/>
              </a:rPr>
              <a:t> </a:t>
            </a:r>
            <a:r>
              <a:rPr lang="ru-RU" sz="2200" b="1" dirty="0" err="1">
                <a:solidFill>
                  <a:srgbClr val="002060"/>
                </a:solidFill>
                <a:latin typeface="Century Gothic" pitchFamily="34" charset="0"/>
                <a:cs typeface="Arial" pitchFamily="34" charset="0"/>
              </a:rPr>
              <a:t>будівництва</a:t>
            </a:r>
            <a:endParaRPr lang="uk-UA" sz="2200" b="1" dirty="0">
              <a:solidFill>
                <a:srgbClr val="002060"/>
              </a:solidFill>
              <a:latin typeface="Century Gothic"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uk-UA" sz="2000" b="1"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uk-UA" sz="2400" b="1" dirty="0" smtClean="0">
                <a:solidFill>
                  <a:srgbClr val="FF0000"/>
                </a:solidFill>
                <a:latin typeface="Century Gothic" pitchFamily="34" charset="0"/>
              </a:rPr>
              <a:t>Ініціатор </a:t>
            </a:r>
            <a:r>
              <a:rPr lang="uk-UA" sz="2400" b="1" dirty="0">
                <a:solidFill>
                  <a:srgbClr val="FF0000"/>
                </a:solidFill>
                <a:latin typeface="Century Gothic" pitchFamily="34" charset="0"/>
              </a:rPr>
              <a:t>проекту </a:t>
            </a:r>
            <a:endParaRPr kumimoji="0" lang="uk-UA" sz="2000" b="1" i="0" u="none" strike="noStrike" cap="none" normalizeH="0" baseline="0" dirty="0" smtClean="0">
              <a:ln>
                <a:noFill/>
              </a:ln>
              <a:solidFill>
                <a:srgbClr val="FF0000"/>
              </a:solidFill>
              <a:effectLst/>
              <a:latin typeface="Century Gothic"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rgbClr val="000000"/>
                </a:solidFill>
                <a:effectLst/>
                <a:latin typeface="Century Gothic" pitchFamily="34" charset="0"/>
                <a:cs typeface="Arial" pitchFamily="34" charset="0"/>
              </a:rPr>
              <a:t>центральний орган виконавчої влади, Рада міністрів Автономної Республіки Крим, обласна, Київська та Севастопольська міська держадміністрація, до компетенції яких належить реалізація державної політики у відповідній сфері чи регіоні</a:t>
            </a:r>
          </a:p>
          <a:p>
            <a:pPr marL="0" marR="0" lvl="0" indent="0" algn="ctr" defTabSz="914400" rtl="0" eaLnBrk="0" fontAlgn="base" latinLnBrk="0" hangingPunct="0">
              <a:lnSpc>
                <a:spcPct val="100000"/>
              </a:lnSpc>
              <a:spcBef>
                <a:spcPct val="0"/>
              </a:spcBef>
              <a:spcAft>
                <a:spcPct val="0"/>
              </a:spcAft>
              <a:buClrTx/>
              <a:buSzTx/>
              <a:buFontTx/>
              <a:buNone/>
              <a:tabLst/>
            </a:pPr>
            <a:endParaRPr lang="uk-UA" sz="2000" b="1" dirty="0">
              <a:solidFill>
                <a:srgbClr val="000000"/>
              </a:solidFill>
              <a:latin typeface="Century Gothic" pitchFamily="34" charset="0"/>
              <a:cs typeface="Arial" pitchFamily="34" charset="0"/>
            </a:endParaRPr>
          </a:p>
          <a:p>
            <a:pPr algn="ctr" eaLnBrk="0" fontAlgn="base" hangingPunct="0">
              <a:spcBef>
                <a:spcPct val="0"/>
              </a:spcBef>
              <a:spcAft>
                <a:spcPct val="0"/>
              </a:spcAft>
            </a:pPr>
            <a:r>
              <a:rPr lang="uk-UA" sz="2000" b="1" dirty="0" smtClean="0">
                <a:solidFill>
                  <a:srgbClr val="002060"/>
                </a:solidFill>
                <a:latin typeface="Century Gothic" pitchFamily="34" charset="0"/>
                <a:cs typeface="Arial" pitchFamily="34" charset="0"/>
              </a:rPr>
              <a:t>Звертається </a:t>
            </a:r>
            <a:r>
              <a:rPr lang="uk-UA" sz="2000" b="1" dirty="0" err="1">
                <a:solidFill>
                  <a:srgbClr val="002060"/>
                </a:solidFill>
                <a:latin typeface="Century Gothic" pitchFamily="34" charset="0"/>
                <a:cs typeface="Arial" pitchFamily="34" charset="0"/>
              </a:rPr>
              <a:t>до Мінрегіону</a:t>
            </a:r>
            <a:r>
              <a:rPr lang="uk-UA" sz="2000" b="1" dirty="0">
                <a:solidFill>
                  <a:srgbClr val="002060"/>
                </a:solidFill>
                <a:latin typeface="Century Gothic" pitchFamily="34" charset="0"/>
                <a:cs typeface="Arial" pitchFamily="34" charset="0"/>
              </a:rPr>
              <a:t> із заявкою на участь у конкурсному відборі проектів </a:t>
            </a:r>
            <a:r>
              <a:rPr lang="uk-UA" sz="2000" b="1" dirty="0" smtClean="0">
                <a:solidFill>
                  <a:srgbClr val="002060"/>
                </a:solidFill>
                <a:latin typeface="Century Gothic" pitchFamily="34" charset="0"/>
                <a:cs typeface="Arial" pitchFamily="34" charset="0"/>
              </a:rPr>
              <a:t>та </a:t>
            </a:r>
            <a:r>
              <a:rPr lang="uk-UA" sz="2000" b="1" dirty="0">
                <a:solidFill>
                  <a:srgbClr val="002060"/>
                </a:solidFill>
                <a:latin typeface="Century Gothic" pitchFamily="34" charset="0"/>
                <a:cs typeface="Arial" pitchFamily="34" charset="0"/>
              </a:rPr>
              <a:t>здійснює моніторинг реалізації </a:t>
            </a:r>
            <a:r>
              <a:rPr lang="uk-UA" sz="2000" b="1" dirty="0" smtClean="0">
                <a:solidFill>
                  <a:srgbClr val="002060"/>
                </a:solidFill>
                <a:latin typeface="Century Gothic" pitchFamily="34" charset="0"/>
                <a:cs typeface="Arial" pitchFamily="34" charset="0"/>
              </a:rPr>
              <a:t>проекту</a:t>
            </a:r>
            <a:endParaRPr kumimoji="0" lang="uk-UA" sz="2000" b="1" i="0" u="none" strike="noStrike" cap="none" normalizeH="0" baseline="0" dirty="0" smtClean="0">
              <a:ln>
                <a:noFill/>
              </a:ln>
              <a:solidFill>
                <a:srgbClr val="002060"/>
              </a:solidFill>
              <a:effectLst/>
              <a:latin typeface="Century Gothic" pitchFamily="34" charset="0"/>
              <a:cs typeface="Arial" pitchFamily="34" charset="0"/>
            </a:endParaRPr>
          </a:p>
        </p:txBody>
      </p:sp>
      <p:cxnSp>
        <p:nvCxnSpPr>
          <p:cNvPr id="4" name="Прямая соединительная линия 3"/>
          <p:cNvCxnSpPr/>
          <p:nvPr/>
        </p:nvCxnSpPr>
        <p:spPr>
          <a:xfrm>
            <a:off x="179512" y="3717032"/>
            <a:ext cx="8712968" cy="0"/>
          </a:xfrm>
          <a:prstGeom prst="line">
            <a:avLst/>
          </a:prstGeom>
        </p:spPr>
        <p:style>
          <a:lnRef idx="3">
            <a:schemeClr val="accent3"/>
          </a:lnRef>
          <a:fillRef idx="0">
            <a:schemeClr val="accent3"/>
          </a:fillRef>
          <a:effectRef idx="2">
            <a:schemeClr val="accent3"/>
          </a:effectRef>
          <a:fontRef idx="minor">
            <a:schemeClr val="tx1"/>
          </a:fontRef>
        </p:style>
      </p:cxnSp>
      <p:sp>
        <p:nvSpPr>
          <p:cNvPr id="6" name="Стрілка вправо 5"/>
          <p:cNvSpPr/>
          <p:nvPr/>
        </p:nvSpPr>
        <p:spPr>
          <a:xfrm>
            <a:off x="0" y="-16148"/>
            <a:ext cx="476250" cy="409575"/>
          </a:xfrm>
          <a:prstGeom prst="rightArrow">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a:effectLst/>
                <a:latin typeface="Times New Roman" panose="02020603050405020304" pitchFamily="18" charset="0"/>
                <a:ea typeface="Times New Roman" panose="02020603050405020304" pitchFamily="18" charset="0"/>
              </a:rPr>
              <a:t> </a:t>
            </a:r>
          </a:p>
        </p:txBody>
      </p:sp>
      <p:sp>
        <p:nvSpPr>
          <p:cNvPr id="7" name="Стрілка вліво 6"/>
          <p:cNvSpPr/>
          <p:nvPr/>
        </p:nvSpPr>
        <p:spPr>
          <a:xfrm>
            <a:off x="323528" y="188639"/>
            <a:ext cx="514350" cy="409575"/>
          </a:xfrm>
          <a:prstGeom prst="leftArrow">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uk-UA"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7179995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idx="1"/>
          </p:nvPr>
        </p:nvSpPr>
        <p:spPr>
          <a:xfrm>
            <a:off x="359532" y="1281942"/>
            <a:ext cx="8435280" cy="5328591"/>
          </a:xfrm>
        </p:spPr>
        <p:txBody>
          <a:bodyPr>
            <a:noAutofit/>
          </a:bodyPr>
          <a:lstStyle/>
          <a:p>
            <a:pPr marL="0" indent="0">
              <a:spcAft>
                <a:spcPts val="0"/>
              </a:spcAft>
              <a:buNone/>
            </a:pPr>
            <a:r>
              <a:rPr lang="uk-UA" sz="2800" b="1" dirty="0" smtClean="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Партнери</a:t>
            </a:r>
            <a:r>
              <a:rPr lang="uk-UA" sz="28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за наявності</a:t>
            </a:r>
            <a:r>
              <a:rPr lang="uk-UA" sz="28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тобто суб’єкти публічного і приватного права, які спільно із ініціатором та замовником проекту беруть участь у розробці та реалізації проектів на умовах, передбачених у заявці - можуть </a:t>
            </a:r>
            <a:r>
              <a:rPr lang="uk-UA" sz="2200" b="1" dirty="0" smtClean="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бути:</a:t>
            </a:r>
          </a:p>
          <a:p>
            <a:pPr>
              <a:spcAft>
                <a:spcPts val="0"/>
              </a:spcAft>
              <a:buFont typeface="Wingdings" panose="05000000000000000000" pitchFamily="2" charset="2"/>
              <a:buChar char="§"/>
            </a:pPr>
            <a:r>
              <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rPr>
              <a:t>територіальні </a:t>
            </a:r>
            <a:r>
              <a:rPr lang="uk-UA" sz="2200" b="1" dirty="0">
                <a:latin typeface="PF Square Sans Pro" panose="02000506040000020004" pitchFamily="2" charset="0"/>
                <a:ea typeface="Times New Roman" panose="02020603050405020304" pitchFamily="18" charset="0"/>
                <a:cs typeface="Times New Roman" panose="02020603050405020304" pitchFamily="18" charset="0"/>
              </a:rPr>
              <a:t>органи центральних органів виконавчої влади, бюджетні установи, що належить до сфери управління центральних органів виконавчої влади, </a:t>
            </a:r>
            <a:endPar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
            </a:pPr>
            <a:r>
              <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rPr>
              <a:t>НАН </a:t>
            </a:r>
            <a:r>
              <a:rPr lang="uk-UA" sz="2200" b="1" dirty="0">
                <a:latin typeface="PF Square Sans Pro" panose="02000506040000020004" pitchFamily="2" charset="0"/>
                <a:ea typeface="Times New Roman" panose="02020603050405020304" pitchFamily="18" charset="0"/>
                <a:cs typeface="Times New Roman" panose="02020603050405020304" pitchFamily="18" charset="0"/>
              </a:rPr>
              <a:t>України та галузеві академії наук, </a:t>
            </a:r>
            <a:endPar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
            </a:pPr>
            <a:r>
              <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rPr>
              <a:t>вищі </a:t>
            </a:r>
            <a:r>
              <a:rPr lang="uk-UA" sz="2200" b="1" dirty="0">
                <a:latin typeface="PF Square Sans Pro" panose="02000506040000020004" pitchFamily="2" charset="0"/>
                <a:ea typeface="Times New Roman" panose="02020603050405020304" pitchFamily="18" charset="0"/>
                <a:cs typeface="Times New Roman" panose="02020603050405020304" pitchFamily="18" charset="0"/>
              </a:rPr>
              <a:t>навчальні заклади, </a:t>
            </a:r>
            <a:endPar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
            </a:pPr>
            <a:r>
              <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rPr>
              <a:t>торгово-промислові </a:t>
            </a:r>
            <a:r>
              <a:rPr lang="uk-UA" sz="2200" b="1" dirty="0">
                <a:latin typeface="PF Square Sans Pro" panose="02000506040000020004" pitchFamily="2" charset="0"/>
                <a:ea typeface="Times New Roman" panose="02020603050405020304" pitchFamily="18" charset="0"/>
                <a:cs typeface="Times New Roman" panose="02020603050405020304" pitchFamily="18" charset="0"/>
              </a:rPr>
              <a:t>палати, </a:t>
            </a:r>
            <a:endPar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
            </a:pPr>
            <a:r>
              <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rPr>
              <a:t>неурядові </a:t>
            </a:r>
            <a:r>
              <a:rPr lang="uk-UA" sz="2200" b="1" dirty="0">
                <a:latin typeface="PF Square Sans Pro" panose="02000506040000020004" pitchFamily="2" charset="0"/>
                <a:ea typeface="Times New Roman" panose="02020603050405020304" pitchFamily="18" charset="0"/>
                <a:cs typeface="Times New Roman" panose="02020603050405020304" pitchFamily="18" charset="0"/>
              </a:rPr>
              <a:t>(громадські та благодійні організації), аналітичні центри, галузеві та професійні асоціації, державні та комунальні організації, установи, підприємства тощо</a:t>
            </a:r>
            <a:r>
              <a:rPr lang="uk-UA" sz="2200" b="1" dirty="0" smtClean="0">
                <a:latin typeface="PF Square Sans Pro" panose="02000506040000020004" pitchFamily="2" charset="0"/>
                <a:ea typeface="Times New Roman" panose="02020603050405020304" pitchFamily="18" charset="0"/>
                <a:cs typeface="Times New Roman" panose="02020603050405020304" pitchFamily="18" charset="0"/>
              </a:rPr>
              <a:t>.</a:t>
            </a:r>
            <a:endParaRPr lang="uk-UA" sz="2200" b="1" dirty="0">
              <a:latin typeface="PF Square Sans Pro" panose="02000506040000020004" pitchFamily="2" charset="0"/>
              <a:ea typeface="Times New Roman" panose="02020603050405020304" pitchFamily="18" charset="0"/>
              <a:cs typeface="Times New Roman" panose="02020603050405020304" pitchFamily="18" charset="0"/>
            </a:endParaRPr>
          </a:p>
        </p:txBody>
      </p:sp>
      <p:sp>
        <p:nvSpPr>
          <p:cNvPr id="5" name="Прямоугольник 4"/>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latin typeface="Century Gothic" pitchFamily="34" charset="0"/>
              </a:rPr>
              <a:t>ПАРТНЕРИ </a:t>
            </a:r>
            <a:r>
              <a:rPr lang="uk-UA" sz="4000" b="1" dirty="0">
                <a:latin typeface="Century Gothic" pitchFamily="34" charset="0"/>
              </a:rPr>
              <a:t>«</a:t>
            </a:r>
            <a:r>
              <a:rPr lang="uk-UA" sz="4000" b="1" dirty="0" err="1">
                <a:latin typeface="Century Gothic" pitchFamily="34" charset="0"/>
              </a:rPr>
              <a:t>Сект.реформи</a:t>
            </a:r>
            <a:r>
              <a:rPr lang="uk-UA" sz="4000" b="1" dirty="0">
                <a:latin typeface="Century Gothic" pitchFamily="34" charset="0"/>
              </a:rPr>
              <a:t>»</a:t>
            </a:r>
          </a:p>
        </p:txBody>
      </p:sp>
    </p:spTree>
    <p:extLst>
      <p:ext uri="{BB962C8B-B14F-4D97-AF65-F5344CB8AC3E}">
        <p14:creationId xmlns:p14="http://schemas.microsoft.com/office/powerpoint/2010/main" val="19992040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648072"/>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idx="1"/>
          </p:nvPr>
        </p:nvSpPr>
        <p:spPr>
          <a:xfrm>
            <a:off x="112676" y="1844824"/>
            <a:ext cx="8928992" cy="3474190"/>
          </a:xfrm>
        </p:spPr>
        <p:txBody>
          <a:bodyPr>
            <a:noAutofit/>
          </a:bodyPr>
          <a:lstStyle/>
          <a:p>
            <a:pPr marL="0" indent="0">
              <a:spcAft>
                <a:spcPts val="0"/>
              </a:spcAft>
              <a:buNone/>
            </a:pP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1.Організація </a:t>
            </a:r>
            <a:r>
              <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публічних заходів (громадські презентації, конференції, форуми, круглі столи, дискусії, дебати та ін</a:t>
            </a: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a:t>
            </a:r>
            <a:endPar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endParaRPr>
          </a:p>
          <a:p>
            <a:pPr marL="0" indent="0">
              <a:spcAft>
                <a:spcPts val="0"/>
              </a:spcAft>
              <a:buNone/>
            </a:pP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2.Публікація </a:t>
            </a:r>
            <a:r>
              <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і розповсюдження інформаційних матеріалів, друкованих та електронних видань, брошур </a:t>
            </a: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тощо</a:t>
            </a:r>
            <a:endPar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endParaRPr>
          </a:p>
          <a:p>
            <a:pPr marL="0" indent="0">
              <a:spcAft>
                <a:spcPts val="0"/>
              </a:spcAft>
              <a:buNone/>
            </a:pPr>
            <a:r>
              <a:rPr lang="uk-UA" sz="2400" b="1" dirty="0" smtClean="0">
                <a:latin typeface="PF Square Sans Pro" panose="02000506040000020004" pitchFamily="2" charset="0"/>
                <a:ea typeface="Times New Roman" panose="02020603050405020304" pitchFamily="18" charset="0"/>
                <a:cs typeface="Times New Roman" panose="02020603050405020304" pitchFamily="18" charset="0"/>
              </a:rPr>
              <a:t>3.Роботи</a:t>
            </a:r>
            <a:r>
              <a:rPr lang="uk-UA" sz="2400" b="1" dirty="0">
                <a:latin typeface="PF Square Sans Pro" panose="02000506040000020004" pitchFamily="2" charset="0"/>
                <a:ea typeface="Times New Roman" panose="02020603050405020304" pitchFamily="18" charset="0"/>
                <a:cs typeface="Times New Roman" panose="02020603050405020304" pitchFamily="18" charset="0"/>
              </a:rPr>
              <a:t>, пов’язані з будівництвом, ремонтом, встановленням (облаштуванням) інфраструктури та наглядом за будівництвом</a:t>
            </a:r>
            <a:r>
              <a:rPr lang="uk-UA" sz="2400" b="1" dirty="0" smtClean="0">
                <a:latin typeface="PF Square Sans Pro" panose="02000506040000020004" pitchFamily="2" charset="0"/>
                <a:ea typeface="Times New Roman" panose="02020603050405020304" pitchFamily="18" charset="0"/>
                <a:cs typeface="Times New Roman" panose="02020603050405020304" pitchFamily="18" charset="0"/>
              </a:rPr>
              <a:t>.</a:t>
            </a:r>
            <a:endParaRPr lang="uk-UA" sz="2400" b="1" dirty="0">
              <a:latin typeface="PF Square Sans Pro" panose="02000506040000020004" pitchFamily="2" charset="0"/>
              <a:ea typeface="Times New Roman" panose="02020603050405020304" pitchFamily="18" charset="0"/>
              <a:cs typeface="Times New Roman" panose="02020603050405020304" pitchFamily="18" charset="0"/>
            </a:endParaRPr>
          </a:p>
          <a:p>
            <a:pPr marL="0" indent="0">
              <a:spcAft>
                <a:spcPts val="0"/>
              </a:spcAft>
              <a:buNone/>
            </a:pPr>
            <a:r>
              <a:rPr lang="uk-UA" sz="2400" b="1" dirty="0" smtClean="0">
                <a:latin typeface="PF Square Sans Pro" panose="02000506040000020004" pitchFamily="2" charset="0"/>
                <a:ea typeface="Times New Roman" panose="02020603050405020304" pitchFamily="18" charset="0"/>
                <a:cs typeface="Times New Roman" panose="02020603050405020304" pitchFamily="18" charset="0"/>
              </a:rPr>
              <a:t>4.Закупівля </a:t>
            </a:r>
            <a:r>
              <a:rPr lang="uk-UA" sz="2400" b="1" dirty="0">
                <a:latin typeface="PF Square Sans Pro" panose="02000506040000020004" pitchFamily="2" charset="0"/>
                <a:ea typeface="Times New Roman" panose="02020603050405020304" pitchFamily="18" charset="0"/>
                <a:cs typeface="Times New Roman" panose="02020603050405020304" pitchFamily="18" charset="0"/>
              </a:rPr>
              <a:t>обладнання, устаткування</a:t>
            </a:r>
            <a:r>
              <a:rPr lang="uk-UA" sz="2400" b="1" dirty="0" smtClean="0">
                <a:latin typeface="PF Square Sans Pro" panose="02000506040000020004" pitchFamily="2" charset="0"/>
                <a:ea typeface="Times New Roman" panose="02020603050405020304" pitchFamily="18" charset="0"/>
                <a:cs typeface="Times New Roman" panose="02020603050405020304" pitchFamily="18" charset="0"/>
              </a:rPr>
              <a:t>.</a:t>
            </a:r>
            <a:endParaRPr lang="uk-UA" sz="2400" b="1" dirty="0">
              <a:latin typeface="PF Square Sans Pro" panose="02000506040000020004" pitchFamily="2" charset="0"/>
              <a:ea typeface="Times New Roman" panose="02020603050405020304" pitchFamily="18" charset="0"/>
              <a:cs typeface="Times New Roman" panose="02020603050405020304" pitchFamily="18" charset="0"/>
            </a:endParaRPr>
          </a:p>
          <a:p>
            <a:pPr marL="0" indent="0">
              <a:spcAft>
                <a:spcPts val="0"/>
              </a:spcAft>
              <a:buNone/>
            </a:pP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5.Придбання </a:t>
            </a:r>
            <a:r>
              <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послуг, включаючи виготовлення </a:t>
            </a: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ПКД, </a:t>
            </a:r>
            <a:r>
              <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консультаційні </a:t>
            </a: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ТЕО, </a:t>
            </a:r>
            <a:r>
              <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технічну експертизу і </a:t>
            </a:r>
            <a:r>
              <a:rPr lang="uk-UA" sz="2400" b="1" dirty="0" err="1">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т.д</a:t>
            </a: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a:t>
            </a:r>
            <a:endPar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endParaRPr>
          </a:p>
          <a:p>
            <a:pPr marL="0" indent="0">
              <a:spcAft>
                <a:spcPts val="0"/>
              </a:spcAft>
              <a:buNone/>
            </a:pP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6.Навчальні </a:t>
            </a:r>
            <a:r>
              <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заходи (тренінги, семінари, навчальні візити тощо</a:t>
            </a: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a:t>
            </a:r>
            <a:endPar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endParaRPr>
          </a:p>
          <a:p>
            <a:pPr marL="0" indent="0">
              <a:spcAft>
                <a:spcPts val="0"/>
              </a:spcAft>
              <a:buNone/>
            </a:pP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7.Створення </a:t>
            </a:r>
            <a:r>
              <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та розвиток інституцій </a:t>
            </a:r>
            <a:r>
              <a:rPr lang="uk-UA" sz="2400" b="1" dirty="0" smtClean="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та </a:t>
            </a:r>
            <a:r>
              <a:rPr lang="uk-UA"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мереж в економічній, соціальній та інших сферах.</a:t>
            </a:r>
          </a:p>
        </p:txBody>
      </p:sp>
      <p:sp>
        <p:nvSpPr>
          <p:cNvPr id="5" name="Прямоугольник 4"/>
          <p:cNvSpPr/>
          <p:nvPr/>
        </p:nvSpPr>
        <p:spPr>
          <a:xfrm>
            <a:off x="-9164" y="98825"/>
            <a:ext cx="9172672" cy="59387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latin typeface="Century Gothic" pitchFamily="34" charset="0"/>
              </a:rPr>
              <a:t>ВИДИ ДІЯЛЬНОСТІ</a:t>
            </a:r>
            <a:endParaRPr lang="uk-UA" sz="4000" b="1" dirty="0">
              <a:latin typeface="Century Gothic" pitchFamily="34" charset="0"/>
            </a:endParaRPr>
          </a:p>
        </p:txBody>
      </p:sp>
      <p:sp>
        <p:nvSpPr>
          <p:cNvPr id="2" name="Прямокутник 1"/>
          <p:cNvSpPr/>
          <p:nvPr/>
        </p:nvSpPr>
        <p:spPr>
          <a:xfrm>
            <a:off x="112676" y="836873"/>
            <a:ext cx="8928992" cy="830997"/>
          </a:xfrm>
          <a:prstGeom prst="rect">
            <a:avLst/>
          </a:prstGeom>
          <a:solidFill>
            <a:srgbClr val="002060"/>
          </a:solidFill>
        </p:spPr>
        <p:txBody>
          <a:bodyPr wrap="square">
            <a:spAutoFit/>
          </a:bodyPr>
          <a:lstStyle/>
          <a:p>
            <a:r>
              <a:rPr lang="uk-UA" sz="2400" b="1" dirty="0">
                <a:solidFill>
                  <a:schemeClr val="bg1"/>
                </a:solidFill>
                <a:latin typeface="PF Square Sans Pro" panose="02000506040000020004" pitchFamily="2" charset="0"/>
                <a:ea typeface="Times New Roman" panose="02020603050405020304" pitchFamily="18" charset="0"/>
                <a:cs typeface="Times New Roman" panose="02020603050405020304" pitchFamily="18" charset="0"/>
              </a:rPr>
              <a:t>Види діяльності можуть включати в себе поєднання наступних заходів, але не обмежуються ними:</a:t>
            </a:r>
          </a:p>
        </p:txBody>
      </p:sp>
    </p:spTree>
    <p:extLst>
      <p:ext uri="{BB962C8B-B14F-4D97-AF65-F5344CB8AC3E}">
        <p14:creationId xmlns:p14="http://schemas.microsoft.com/office/powerpoint/2010/main" val="42057930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648072"/>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idx="1"/>
          </p:nvPr>
        </p:nvSpPr>
        <p:spPr>
          <a:xfrm>
            <a:off x="107504" y="1412776"/>
            <a:ext cx="8928992" cy="4554310"/>
          </a:xfrm>
          <a:solidFill>
            <a:srgbClr val="FF0000"/>
          </a:solidFill>
        </p:spPr>
        <p:txBody>
          <a:bodyPr>
            <a:noAutofit/>
          </a:bodyPr>
          <a:lstStyle/>
          <a:p>
            <a:pPr marL="0" indent="0">
              <a:spcAft>
                <a:spcPts val="0"/>
              </a:spcAft>
              <a:buNone/>
            </a:pPr>
            <a:r>
              <a:rPr lang="uk-UA" sz="2400" b="1" dirty="0">
                <a:solidFill>
                  <a:schemeClr val="bg1"/>
                </a:solidFill>
                <a:latin typeface="PF Square Sans Pro" panose="02000506040000020004" pitchFamily="2" charset="0"/>
                <a:ea typeface="Times New Roman" panose="02020603050405020304" pitchFamily="18" charset="0"/>
                <a:cs typeface="Times New Roman" panose="02020603050405020304" pitchFamily="18" charset="0"/>
              </a:rPr>
              <a:t>Наступні види діяльності є неприйнятними:</a:t>
            </a:r>
          </a:p>
          <a:p>
            <a:pPr>
              <a:spcAft>
                <a:spcPts val="0"/>
              </a:spcAft>
              <a:buFont typeface="Wingdings" panose="05000000000000000000" pitchFamily="2" charset="2"/>
              <a:buChar char="§"/>
            </a:pPr>
            <a:r>
              <a:rPr lang="uk-UA" sz="2400" b="1" dirty="0">
                <a:solidFill>
                  <a:schemeClr val="bg1"/>
                </a:solidFill>
                <a:latin typeface="PF Square Sans Pro" panose="02000506040000020004" pitchFamily="2" charset="0"/>
                <a:ea typeface="Times New Roman" panose="02020603050405020304" pitchFamily="18" charset="0"/>
                <a:cs typeface="Times New Roman" panose="02020603050405020304" pitchFamily="18" charset="0"/>
              </a:rPr>
              <a:t>проекти, орієнтовані виключно або головним чином на надання індивідуальної фінансової підтримки для участі в семінарах, конференціях, конгресах; </a:t>
            </a:r>
          </a:p>
          <a:p>
            <a:pPr>
              <a:spcAft>
                <a:spcPts val="0"/>
              </a:spcAft>
              <a:buFont typeface="Wingdings" panose="05000000000000000000" pitchFamily="2" charset="2"/>
              <a:buChar char="§"/>
            </a:pPr>
            <a:r>
              <a:rPr lang="uk-UA" sz="2400" b="1" dirty="0">
                <a:solidFill>
                  <a:schemeClr val="bg1"/>
                </a:solidFill>
                <a:latin typeface="PF Square Sans Pro" panose="02000506040000020004" pitchFamily="2" charset="0"/>
                <a:ea typeface="Times New Roman" panose="02020603050405020304" pitchFamily="18" charset="0"/>
                <a:cs typeface="Times New Roman" panose="02020603050405020304" pitchFamily="18" charset="0"/>
              </a:rPr>
              <a:t>проекти, пов'язані виключно або головним чином з індивідуальною фінансовою підтримкою на навчання або відвідування навчальних курсів; </a:t>
            </a:r>
          </a:p>
          <a:p>
            <a:pPr>
              <a:spcAft>
                <a:spcPts val="0"/>
              </a:spcAft>
              <a:buFont typeface="Wingdings" panose="05000000000000000000" pitchFamily="2" charset="2"/>
              <a:buChar char="§"/>
            </a:pPr>
            <a:r>
              <a:rPr lang="uk-UA" sz="2400" b="1" dirty="0">
                <a:solidFill>
                  <a:schemeClr val="bg1"/>
                </a:solidFill>
                <a:latin typeface="PF Square Sans Pro" panose="02000506040000020004" pitchFamily="2" charset="0"/>
                <a:ea typeface="Times New Roman" panose="02020603050405020304" pitchFamily="18" charset="0"/>
                <a:cs typeface="Times New Roman" panose="02020603050405020304" pitchFamily="18" charset="0"/>
              </a:rPr>
              <a:t>проекти, спрямовані на закупівлю товарів будь-якого виду, що становлять більше 60% бюджету; </a:t>
            </a:r>
          </a:p>
          <a:p>
            <a:pPr>
              <a:spcAft>
                <a:spcPts val="0"/>
              </a:spcAft>
              <a:buFont typeface="Wingdings" panose="05000000000000000000" pitchFamily="2" charset="2"/>
              <a:buChar char="§"/>
            </a:pPr>
            <a:r>
              <a:rPr lang="uk-UA" sz="2400" b="1" dirty="0">
                <a:solidFill>
                  <a:schemeClr val="bg1"/>
                </a:solidFill>
                <a:latin typeface="PF Square Sans Pro" panose="02000506040000020004" pitchFamily="2" charset="0"/>
                <a:ea typeface="Times New Roman" panose="02020603050405020304" pitchFamily="18" charset="0"/>
                <a:cs typeface="Times New Roman" panose="02020603050405020304" pitchFamily="18" charset="0"/>
              </a:rPr>
              <a:t>проекти, спрямовані на будівництво, що становлять більше 80% бюджету.</a:t>
            </a:r>
          </a:p>
        </p:txBody>
      </p:sp>
      <p:sp>
        <p:nvSpPr>
          <p:cNvPr id="5" name="Прямоугольник 4"/>
          <p:cNvSpPr/>
          <p:nvPr/>
        </p:nvSpPr>
        <p:spPr>
          <a:xfrm>
            <a:off x="-9164" y="98825"/>
            <a:ext cx="9172672" cy="59387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latin typeface="Century Gothic" pitchFamily="34" charset="0"/>
              </a:rPr>
              <a:t>ВИДИ ДІЯЛЬНОСТІ</a:t>
            </a:r>
            <a:endParaRPr lang="uk-UA" sz="4000" b="1" dirty="0">
              <a:latin typeface="Century Gothic" pitchFamily="34" charset="0"/>
            </a:endParaRPr>
          </a:p>
        </p:txBody>
      </p:sp>
    </p:spTree>
    <p:extLst>
      <p:ext uri="{BB962C8B-B14F-4D97-AF65-F5344CB8AC3E}">
        <p14:creationId xmlns:p14="http://schemas.microsoft.com/office/powerpoint/2010/main" val="16063946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idx="1"/>
          </p:nvPr>
        </p:nvSpPr>
        <p:spPr>
          <a:xfrm>
            <a:off x="457200" y="1412776"/>
            <a:ext cx="8435280" cy="5328591"/>
          </a:xfrm>
        </p:spPr>
        <p:txBody>
          <a:bodyPr>
            <a:noAutofit/>
          </a:bodyPr>
          <a:lstStyle/>
          <a:p>
            <a:pPr marL="0" indent="0">
              <a:spcAft>
                <a:spcPts val="0"/>
              </a:spcAft>
              <a:buNone/>
            </a:pPr>
            <a:r>
              <a:rPr lang="ru-RU" sz="24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Співфінансування проекту</a:t>
            </a:r>
          </a:p>
          <a:p>
            <a:pPr marL="0" indent="0">
              <a:spcAft>
                <a:spcPts val="0"/>
              </a:spcAft>
              <a:buNone/>
            </a:pP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Є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обов’язковою</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умовою</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При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цьому</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внески</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у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випадках</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планування</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безпосереднього</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справляння</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грошових</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внесків</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повинні</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становити</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не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менше</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10 %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від</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вартості</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проекту, </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а в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негрошовій</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формі</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 не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менше</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20 %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від</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вартості</a:t>
            </a:r>
            <a:r>
              <a:rPr lang="ru-RU" sz="2200" b="1" dirty="0">
                <a:solidFill>
                  <a:srgbClr val="C00000"/>
                </a:solidFill>
                <a:latin typeface="PF Square Sans Pro" panose="02000506040000020004" pitchFamily="2" charset="0"/>
                <a:ea typeface="Times New Roman" panose="02020603050405020304" pitchFamily="18" charset="0"/>
                <a:cs typeface="Times New Roman" panose="02020603050405020304" pitchFamily="18" charset="0"/>
              </a:rPr>
              <a:t> проекту</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Внески</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в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натуральній</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формі</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з боку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ініціатора</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замовника</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проекту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або</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партнера(-</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ів</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нерухоме</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та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рухоме</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майно</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товари</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або</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послуги</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передбачені</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в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заявці</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відносяться</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до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прийнятних</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витрат</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і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можуть</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розглядатися</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в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якості</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співфінансування</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за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умови</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що</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вони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оцінювалися</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виключно</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на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підставах</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визначених</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чинним</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законодавством</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a:t>
            </a:r>
          </a:p>
          <a:p>
            <a:pPr marL="0" indent="0">
              <a:spcAft>
                <a:spcPts val="0"/>
              </a:spcAft>
              <a:buNone/>
            </a:pP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Внесок</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має</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бути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обов’язково</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зроблений</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у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необхідний</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для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реалізації</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проекту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термін</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a:t>
            </a:r>
          </a:p>
          <a:p>
            <a:pPr marL="0" indent="0">
              <a:spcAft>
                <a:spcPts val="0"/>
              </a:spcAft>
              <a:buNone/>
            </a:pP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Загальний</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обсяг</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співфінансування</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задекларований</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у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заявці</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не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може</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бути </a:t>
            </a:r>
            <a:r>
              <a:rPr lang="ru-RU"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зменшений</a:t>
            </a:r>
            <a:r>
              <a:rPr lang="ru-RU"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a:t>
            </a:r>
          </a:p>
        </p:txBody>
      </p:sp>
      <p:sp>
        <p:nvSpPr>
          <p:cNvPr id="5" name="Прямоугольник 4"/>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err="1">
                <a:latin typeface="Century Gothic" pitchFamily="34" charset="0"/>
              </a:rPr>
              <a:t>Співфінансування</a:t>
            </a:r>
            <a:r>
              <a:rPr lang="uk-UA" sz="4000" b="1" dirty="0">
                <a:latin typeface="Century Gothic" pitchFamily="34" charset="0"/>
              </a:rPr>
              <a:t> проекту</a:t>
            </a:r>
          </a:p>
        </p:txBody>
      </p:sp>
    </p:spTree>
    <p:extLst>
      <p:ext uri="{BB962C8B-B14F-4D97-AF65-F5344CB8AC3E}">
        <p14:creationId xmlns:p14="http://schemas.microsoft.com/office/powerpoint/2010/main" val="1118040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160" r="-220" b="160"/>
          <a:stretch/>
        </p:blipFill>
        <p:spPr bwMode="auto">
          <a:xfrm>
            <a:off x="0" y="1"/>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5013176"/>
            <a:ext cx="9144000" cy="1080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2" name="Заголовок 1"/>
          <p:cNvSpPr>
            <a:spLocks noGrp="1"/>
          </p:cNvSpPr>
          <p:nvPr>
            <p:ph type="ctrTitle"/>
          </p:nvPr>
        </p:nvSpPr>
        <p:spPr>
          <a:xfrm>
            <a:off x="259408" y="4767287"/>
            <a:ext cx="8640960" cy="1470025"/>
          </a:xfrm>
        </p:spPr>
        <p:txBody>
          <a:bodyPr>
            <a:noAutofit/>
          </a:bodyPr>
          <a:lstStyle/>
          <a:p>
            <a:r>
              <a:rPr lang="ru-RU" sz="3600" b="1" dirty="0" smtClean="0">
                <a:solidFill>
                  <a:schemeClr val="accent4">
                    <a:lumMod val="50000"/>
                  </a:schemeClr>
                </a:solidFill>
                <a:latin typeface="Century Gothic" pitchFamily="34" charset="0"/>
              </a:rPr>
              <a:t>ВИБІР ТЕМИ ПРОЕКТУ</a:t>
            </a:r>
            <a:endParaRPr lang="ru-RU" sz="3600" b="1" dirty="0">
              <a:solidFill>
                <a:schemeClr val="accent4">
                  <a:lumMod val="50000"/>
                </a:schemeClr>
              </a:solidFill>
              <a:latin typeface="Century Gothic" pitchFamily="34" charset="0"/>
            </a:endParaRPr>
          </a:p>
        </p:txBody>
      </p:sp>
    </p:spTree>
    <p:extLst>
      <p:ext uri="{BB962C8B-B14F-4D97-AF65-F5344CB8AC3E}">
        <p14:creationId xmlns:p14="http://schemas.microsoft.com/office/powerpoint/2010/main" val="6186907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633412"/>
          </a:xfrm>
          <a:solidFill>
            <a:srgbClr val="7030A0"/>
          </a:solidFill>
        </p:spPr>
        <p:txBody>
          <a:bodyPr>
            <a:normAutofit fontScale="90000"/>
          </a:bodyPr>
          <a:lstStyle/>
          <a:p>
            <a:r>
              <a:rPr lang="uk-UA" altLang="uk-UA" sz="3600" b="1" dirty="0" smtClean="0">
                <a:solidFill>
                  <a:schemeClr val="bg1"/>
                </a:solidFill>
                <a:latin typeface="PF Square Sans Pro" panose="02000506040000020004" pitchFamily="2" charset="0"/>
              </a:rPr>
              <a:t>ВИБІР ТЕМИ ПРОЕКТУ</a:t>
            </a: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5364" name="Прямокутник 1"/>
          <p:cNvSpPr>
            <a:spLocks noChangeArrowheads="1"/>
          </p:cNvSpPr>
          <p:nvPr/>
        </p:nvSpPr>
        <p:spPr bwMode="auto">
          <a:xfrm>
            <a:off x="7483475" y="627380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a:solidFill>
                  <a:schemeClr val="bg1"/>
                </a:solidFill>
                <a:latin typeface="PF Square Sans Pro" panose="02000506040000020004" pitchFamily="2" charset="0"/>
              </a:rPr>
              <a:t>Вправа</a:t>
            </a:r>
            <a:endParaRPr lang="uk-UA" altLang="uk-UA" b="1" dirty="0">
              <a:solidFill>
                <a:schemeClr val="bg1"/>
              </a:solidFill>
              <a:latin typeface="Arial" panose="020B0604020202020204" pitchFamily="34" charset="0"/>
            </a:endParaRPr>
          </a:p>
        </p:txBody>
      </p:sp>
      <p:pic>
        <p:nvPicPr>
          <p:cNvPr id="5" name="Picture 8" descr="Результат пошуку зображень за запитом &quot;Стратегія ОТГ&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 y="908720"/>
            <a:ext cx="2859422" cy="166157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4572000" y="818306"/>
            <a:ext cx="4572000" cy="1200329"/>
          </a:xfrm>
          <a:prstGeom prst="rect">
            <a:avLst/>
          </a:prstGeom>
          <a:solidFill>
            <a:srgbClr val="FFC000"/>
          </a:solidFill>
        </p:spPr>
        <p:txBody>
          <a:bodyPr>
            <a:spAutoFit/>
          </a:bodyPr>
          <a:lstStyle/>
          <a:p>
            <a:r>
              <a:rPr lang="uk-UA" b="1" dirty="0">
                <a:solidFill>
                  <a:schemeClr val="accent2">
                    <a:lumMod val="75000"/>
                  </a:schemeClr>
                </a:solidFill>
                <a:latin typeface="Times New Roman" panose="02020603050405020304" pitchFamily="18" charset="0"/>
                <a:ea typeface="Calibri" panose="020F0502020204030204" pitchFamily="34" charset="0"/>
              </a:rPr>
              <a:t>Розвиток туристичної та соціальної інфраструктури на базі палацу </a:t>
            </a:r>
            <a:r>
              <a:rPr lang="uk-UA" b="1" dirty="0" err="1">
                <a:solidFill>
                  <a:schemeClr val="accent2">
                    <a:lumMod val="75000"/>
                  </a:schemeClr>
                </a:solidFill>
                <a:latin typeface="Times New Roman" panose="02020603050405020304" pitchFamily="18" charset="0"/>
                <a:ea typeface="Calibri" panose="020F0502020204030204" pitchFamily="34" charset="0"/>
              </a:rPr>
              <a:t>Страхоцьких</a:t>
            </a:r>
            <a:r>
              <a:rPr lang="uk-UA" b="1" dirty="0">
                <a:solidFill>
                  <a:schemeClr val="accent2">
                    <a:lumMod val="75000"/>
                  </a:schemeClr>
                </a:solidFill>
                <a:latin typeface="Times New Roman" panose="02020603050405020304" pitchFamily="18" charset="0"/>
                <a:ea typeface="Calibri" panose="020F0502020204030204" pitchFamily="34" charset="0"/>
              </a:rPr>
              <a:t> – пам’ятки архітектури </a:t>
            </a:r>
            <a:r>
              <a:rPr lang="uk-UA" b="1" dirty="0" err="1">
                <a:solidFill>
                  <a:schemeClr val="accent2">
                    <a:lumMod val="75000"/>
                  </a:schemeClr>
                </a:solidFill>
                <a:latin typeface="Times New Roman" panose="02020603050405020304" pitchFamily="18" charset="0"/>
                <a:ea typeface="Calibri" panose="020F0502020204030204" pitchFamily="34" charset="0"/>
              </a:rPr>
              <a:t>поч.ХІХстоліття</a:t>
            </a:r>
            <a:r>
              <a:rPr lang="uk-UA" b="1" dirty="0">
                <a:solidFill>
                  <a:schemeClr val="accent2">
                    <a:lumMod val="75000"/>
                  </a:schemeClr>
                </a:solidFill>
                <a:latin typeface="Times New Roman" panose="02020603050405020304" pitchFamily="18" charset="0"/>
                <a:ea typeface="Calibri" panose="020F0502020204030204" pitchFamily="34" charset="0"/>
              </a:rPr>
              <a:t> </a:t>
            </a:r>
            <a:r>
              <a:rPr lang="uk-UA" b="1" dirty="0" err="1">
                <a:solidFill>
                  <a:schemeClr val="accent2">
                    <a:lumMod val="75000"/>
                  </a:schemeClr>
                </a:solidFill>
                <a:latin typeface="Times New Roman" panose="02020603050405020304" pitchFamily="18" charset="0"/>
                <a:ea typeface="Calibri" panose="020F0502020204030204" pitchFamily="34" charset="0"/>
              </a:rPr>
              <a:t>Мостиської</a:t>
            </a:r>
            <a:r>
              <a:rPr lang="uk-UA" b="1" dirty="0">
                <a:solidFill>
                  <a:schemeClr val="accent2">
                    <a:lumMod val="75000"/>
                  </a:schemeClr>
                </a:solidFill>
                <a:latin typeface="Times New Roman" panose="02020603050405020304" pitchFamily="18" charset="0"/>
                <a:ea typeface="Calibri" panose="020F0502020204030204" pitchFamily="34" charset="0"/>
              </a:rPr>
              <a:t> міської ради</a:t>
            </a:r>
            <a:endParaRPr lang="uk-UA" b="1" dirty="0">
              <a:solidFill>
                <a:schemeClr val="accent2">
                  <a:lumMod val="75000"/>
                </a:schemeClr>
              </a:solidFill>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705" y="2141753"/>
            <a:ext cx="2045246" cy="2628280"/>
          </a:xfrm>
          <a:prstGeom prst="rect">
            <a:avLst/>
          </a:prstGeom>
        </p:spPr>
      </p:pic>
      <p:pic>
        <p:nvPicPr>
          <p:cNvPr id="4" name="Рисунок 3"/>
          <p:cNvPicPr>
            <a:picLocks noChangeAspect="1"/>
          </p:cNvPicPr>
          <p:nvPr/>
        </p:nvPicPr>
        <p:blipFill>
          <a:blip r:embed="rId5"/>
          <a:stretch>
            <a:fillRect/>
          </a:stretch>
        </p:blipFill>
        <p:spPr>
          <a:xfrm>
            <a:off x="6003863" y="2528930"/>
            <a:ext cx="2959224" cy="2178318"/>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949879"/>
            <a:ext cx="4346491" cy="1908121"/>
          </a:xfrm>
          <a:prstGeom prst="rect">
            <a:avLst/>
          </a:prstGeom>
        </p:spPr>
      </p:pic>
      <p:sp>
        <p:nvSpPr>
          <p:cNvPr id="10" name="Прямокутник 1"/>
          <p:cNvSpPr>
            <a:spLocks noChangeArrowheads="1"/>
          </p:cNvSpPr>
          <p:nvPr/>
        </p:nvSpPr>
        <p:spPr bwMode="auto">
          <a:xfrm>
            <a:off x="5220072" y="6273800"/>
            <a:ext cx="2095608"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smtClean="0">
                <a:solidFill>
                  <a:schemeClr val="bg1"/>
                </a:solidFill>
                <a:latin typeface="PF Square Sans Pro" panose="02000506040000020004" pitchFamily="2" charset="0"/>
              </a:rPr>
              <a:t>Додаток 1</a:t>
            </a:r>
            <a:endParaRPr lang="uk-UA" altLang="uk-UA" b="1" dirty="0">
              <a:solidFill>
                <a:schemeClr val="bg1"/>
              </a:solidFill>
              <a:latin typeface="Arial" panose="020B0604020202020204" pitchFamily="34" charset="0"/>
            </a:endParaRPr>
          </a:p>
        </p:txBody>
      </p:sp>
    </p:spTree>
    <p:extLst>
      <p:ext uri="{BB962C8B-B14F-4D97-AF65-F5344CB8AC3E}">
        <p14:creationId xmlns:p14="http://schemas.microsoft.com/office/powerpoint/2010/main" val="617678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3620"/>
            <a:ext cx="8228013" cy="535512"/>
          </a:xfrm>
          <a:solidFill>
            <a:srgbClr val="7030A0"/>
          </a:solidFill>
        </p:spPr>
        <p:txBody>
          <a:bodyPr>
            <a:noAutofit/>
          </a:bodyPr>
          <a:lstStyle/>
          <a:p>
            <a:r>
              <a:rPr lang="uk-UA" sz="3200" b="1" dirty="0" smtClean="0">
                <a:solidFill>
                  <a:schemeClr val="bg1"/>
                </a:solidFill>
                <a:latin typeface="Century Gothic" panose="020B0502020202020204" pitchFamily="34" charset="0"/>
              </a:rPr>
              <a:t>ПЛАН ЗАХОДІВ – 2017-2018</a:t>
            </a:r>
            <a:endParaRPr lang="uk-UA" sz="3200" b="1" dirty="0">
              <a:solidFill>
                <a:schemeClr val="bg1"/>
              </a:solidFill>
              <a:latin typeface="Century Gothic" panose="020B0502020202020204" pitchFamily="34" charset="0"/>
            </a:endParaRPr>
          </a:p>
        </p:txBody>
      </p:sp>
      <p:sp>
        <p:nvSpPr>
          <p:cNvPr id="4" name="Прямокутник 4"/>
          <p:cNvSpPr/>
          <p:nvPr/>
        </p:nvSpPr>
        <p:spPr>
          <a:xfrm>
            <a:off x="840306" y="5783648"/>
            <a:ext cx="3605613" cy="584775"/>
          </a:xfrm>
          <a:prstGeom prst="rect">
            <a:avLst/>
          </a:prstGeom>
        </p:spPr>
        <p:txBody>
          <a:bodyPr wrap="square">
            <a:spAutoFit/>
          </a:bodyPr>
          <a:lstStyle/>
          <a:p>
            <a:r>
              <a:rPr lang="uk-UA" sz="1600" b="1" dirty="0">
                <a:solidFill>
                  <a:prstClr val="black"/>
                </a:solidFill>
                <a:latin typeface="Century Gothic" panose="020B0502020202020204" pitchFamily="34" charset="0"/>
              </a:rPr>
              <a:t>рішення облради про затвердження </a:t>
            </a:r>
            <a:r>
              <a:rPr lang="uk-UA" sz="1600" b="1" u="sng" dirty="0" smtClean="0">
                <a:solidFill>
                  <a:prstClr val="black"/>
                </a:solidFill>
                <a:latin typeface="Century Gothic" panose="020B0502020202020204" pitchFamily="34" charset="0"/>
              </a:rPr>
              <a:t>21.03.2017 </a:t>
            </a:r>
            <a:r>
              <a:rPr lang="uk-UA" sz="1600" b="1" u="sng" dirty="0">
                <a:solidFill>
                  <a:prstClr val="black"/>
                </a:solidFill>
                <a:latin typeface="Century Gothic" panose="020B0502020202020204" pitchFamily="34" charset="0"/>
              </a:rPr>
              <a:t>№ </a:t>
            </a:r>
            <a:r>
              <a:rPr lang="ru-RU" sz="1600" b="1" u="sng" dirty="0">
                <a:solidFill>
                  <a:prstClr val="black"/>
                </a:solidFill>
                <a:latin typeface="Century Gothic" panose="020B0502020202020204" pitchFamily="34" charset="0"/>
              </a:rPr>
              <a:t>394</a:t>
            </a:r>
            <a:r>
              <a:rPr lang="uk-UA" sz="1600" b="1" u="sng" dirty="0">
                <a:solidFill>
                  <a:prstClr val="black"/>
                </a:solidFill>
                <a:latin typeface="Century Gothic" panose="020B0502020202020204" pitchFamily="34" charset="0"/>
              </a:rPr>
              <a:t> </a:t>
            </a:r>
          </a:p>
        </p:txBody>
      </p:sp>
      <p:sp>
        <p:nvSpPr>
          <p:cNvPr id="5" name="TextBox 4"/>
          <p:cNvSpPr txBox="1"/>
          <p:nvPr/>
        </p:nvSpPr>
        <p:spPr>
          <a:xfrm>
            <a:off x="683568" y="1484784"/>
            <a:ext cx="3744416" cy="461665"/>
          </a:xfrm>
          <a:prstGeom prst="rect">
            <a:avLst/>
          </a:prstGeom>
          <a:noFill/>
        </p:spPr>
        <p:txBody>
          <a:bodyPr wrap="square" rtlCol="0">
            <a:spAutoFit/>
          </a:bodyPr>
          <a:lstStyle/>
          <a:p>
            <a:r>
              <a:rPr lang="uk-UA" sz="2400" b="1" dirty="0" smtClean="0">
                <a:solidFill>
                  <a:prstClr val="black"/>
                </a:solidFill>
                <a:latin typeface="Century Gothic" panose="020B0502020202020204" pitchFamily="34" charset="0"/>
              </a:rPr>
              <a:t>стратегічних цілей</a:t>
            </a:r>
          </a:p>
        </p:txBody>
      </p:sp>
      <p:sp>
        <p:nvSpPr>
          <p:cNvPr id="6" name="TextBox 5"/>
          <p:cNvSpPr txBox="1"/>
          <p:nvPr/>
        </p:nvSpPr>
        <p:spPr>
          <a:xfrm>
            <a:off x="109180" y="1196752"/>
            <a:ext cx="576064" cy="101566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uk-UA" sz="60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latin typeface="Century Gothic" panose="020B0502020202020204" pitchFamily="34" charset="0"/>
              </a:rPr>
              <a:t>5</a:t>
            </a:r>
            <a:endParaRPr lang="uk-UA" sz="6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latin typeface="Century Gothic" panose="020B0502020202020204" pitchFamily="34" charset="0"/>
            </a:endParaRPr>
          </a:p>
        </p:txBody>
      </p:sp>
      <p:sp>
        <p:nvSpPr>
          <p:cNvPr id="7" name="TextBox 6"/>
          <p:cNvSpPr txBox="1"/>
          <p:nvPr/>
        </p:nvSpPr>
        <p:spPr>
          <a:xfrm>
            <a:off x="127792" y="1916832"/>
            <a:ext cx="576064" cy="101566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uk-UA" sz="60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latin typeface="Century Gothic" panose="020B0502020202020204" pitchFamily="34" charset="0"/>
              </a:rPr>
              <a:t>5</a:t>
            </a:r>
            <a:endParaRPr lang="uk-UA" sz="6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latin typeface="Century Gothic" panose="020B0502020202020204" pitchFamily="34" charset="0"/>
            </a:endParaRPr>
          </a:p>
        </p:txBody>
      </p:sp>
      <p:sp>
        <p:nvSpPr>
          <p:cNvPr id="8" name="Прямоугольник 7"/>
          <p:cNvSpPr/>
          <p:nvPr/>
        </p:nvSpPr>
        <p:spPr>
          <a:xfrm>
            <a:off x="720444" y="2239997"/>
            <a:ext cx="2932040" cy="461665"/>
          </a:xfrm>
          <a:prstGeom prst="rect">
            <a:avLst/>
          </a:prstGeom>
          <a:noFill/>
        </p:spPr>
        <p:txBody>
          <a:bodyPr wrap="square" rtlCol="0">
            <a:spAutoFit/>
          </a:bodyPr>
          <a:lstStyle/>
          <a:p>
            <a:r>
              <a:rPr lang="uk-UA" sz="2400" b="1" dirty="0" smtClean="0">
                <a:solidFill>
                  <a:prstClr val="black"/>
                </a:solidFill>
                <a:latin typeface="Century Gothic" panose="020B0502020202020204" pitchFamily="34" charset="0"/>
              </a:rPr>
              <a:t>робочих </a:t>
            </a:r>
            <a:r>
              <a:rPr lang="uk-UA" sz="2400" b="1" dirty="0">
                <a:solidFill>
                  <a:prstClr val="black"/>
                </a:solidFill>
                <a:latin typeface="Century Gothic" panose="020B0502020202020204" pitchFamily="34" charset="0"/>
              </a:rPr>
              <a:t>груп</a:t>
            </a:r>
          </a:p>
        </p:txBody>
      </p:sp>
      <p:graphicFrame>
        <p:nvGraphicFramePr>
          <p:cNvPr id="9" name="Диаграмма 8"/>
          <p:cNvGraphicFramePr/>
          <p:nvPr>
            <p:extLst/>
          </p:nvPr>
        </p:nvGraphicFramePr>
        <p:xfrm>
          <a:off x="4644008" y="1991867"/>
          <a:ext cx="3898483" cy="205861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5580112" y="1340768"/>
            <a:ext cx="2258709" cy="461665"/>
          </a:xfrm>
          <a:prstGeom prst="rect">
            <a:avLst/>
          </a:prstGeom>
          <a:noFill/>
        </p:spPr>
        <p:txBody>
          <a:bodyPr wrap="square" rtlCol="0">
            <a:spAutoFit/>
          </a:bodyPr>
          <a:lstStyle/>
          <a:p>
            <a:pPr algn="ctr"/>
            <a:r>
              <a:rPr lang="uk-UA" sz="2400" b="1" dirty="0" smtClean="0">
                <a:solidFill>
                  <a:prstClr val="black"/>
                </a:solidFill>
                <a:latin typeface="Century Gothic" panose="020B0502020202020204" pitchFamily="34" charset="0"/>
              </a:rPr>
              <a:t>Проектні ідеї</a:t>
            </a:r>
            <a:endParaRPr lang="uk-UA" sz="2400" b="1" dirty="0">
              <a:solidFill>
                <a:prstClr val="black"/>
              </a:solidFill>
              <a:latin typeface="Century Gothic" panose="020B0502020202020204" pitchFamily="34" charset="0"/>
            </a:endParaRPr>
          </a:p>
        </p:txBody>
      </p:sp>
      <p:sp>
        <p:nvSpPr>
          <p:cNvPr id="12" name="TextBox 11"/>
          <p:cNvSpPr txBox="1"/>
          <p:nvPr/>
        </p:nvSpPr>
        <p:spPr>
          <a:xfrm>
            <a:off x="7524328" y="2217058"/>
            <a:ext cx="1285461" cy="707886"/>
          </a:xfrm>
          <a:prstGeom prst="rect">
            <a:avLst/>
          </a:prstGeom>
          <a:noFill/>
        </p:spPr>
        <p:txBody>
          <a:bodyPr wrap="square" rtlCol="0">
            <a:spAutoFit/>
          </a:bodyPr>
          <a:lstStyle/>
          <a:p>
            <a:pPr algn="ctr"/>
            <a:r>
              <a:rPr lang="en-US" sz="2400" b="1" dirty="0" smtClean="0">
                <a:solidFill>
                  <a:prstClr val="black"/>
                </a:solidFill>
                <a:effectLst>
                  <a:outerShdw blurRad="38100" dist="38100" dir="2700000" algn="tl">
                    <a:srgbClr val="000000">
                      <a:alpha val="43137"/>
                    </a:srgbClr>
                  </a:outerShdw>
                </a:effectLst>
                <a:latin typeface="Century Gothic" pitchFamily="34" charset="0"/>
              </a:rPr>
              <a:t>63</a:t>
            </a:r>
            <a:r>
              <a:rPr lang="uk-UA" sz="2400" b="1" dirty="0" smtClean="0">
                <a:solidFill>
                  <a:prstClr val="black"/>
                </a:solidFill>
                <a:effectLst>
                  <a:outerShdw blurRad="38100" dist="38100" dir="2700000" algn="tl">
                    <a:srgbClr val="000000">
                      <a:alpha val="43137"/>
                    </a:srgbClr>
                  </a:outerShdw>
                </a:effectLst>
                <a:latin typeface="Century Gothic" pitchFamily="34" charset="0"/>
              </a:rPr>
              <a:t>,</a:t>
            </a:r>
            <a:r>
              <a:rPr lang="en-US" sz="2400" b="1" dirty="0" smtClean="0">
                <a:solidFill>
                  <a:prstClr val="black"/>
                </a:solidFill>
                <a:effectLst>
                  <a:outerShdw blurRad="38100" dist="38100" dir="2700000" algn="tl">
                    <a:srgbClr val="000000">
                      <a:alpha val="43137"/>
                    </a:srgbClr>
                  </a:outerShdw>
                </a:effectLst>
                <a:latin typeface="Century Gothic" pitchFamily="34" charset="0"/>
              </a:rPr>
              <a:t>6</a:t>
            </a:r>
            <a:endParaRPr lang="uk-UA" sz="2400" b="1" dirty="0" smtClean="0">
              <a:solidFill>
                <a:prstClr val="black"/>
              </a:solidFill>
              <a:effectLst>
                <a:outerShdw blurRad="38100" dist="38100" dir="2700000" algn="tl">
                  <a:srgbClr val="000000">
                    <a:alpha val="43137"/>
                  </a:srgbClr>
                </a:outerShdw>
              </a:effectLst>
              <a:latin typeface="Century Gothic" pitchFamily="34" charset="0"/>
            </a:endParaRPr>
          </a:p>
          <a:p>
            <a:pPr algn="ctr"/>
            <a:r>
              <a:rPr lang="uk-UA" sz="1600" b="1" dirty="0" err="1" smtClean="0">
                <a:solidFill>
                  <a:prstClr val="black"/>
                </a:solidFill>
                <a:effectLst>
                  <a:outerShdw blurRad="38100" dist="38100" dir="2700000" algn="tl">
                    <a:srgbClr val="000000">
                      <a:alpha val="43137"/>
                    </a:srgbClr>
                  </a:outerShdw>
                </a:effectLst>
                <a:latin typeface="Century Gothic" pitchFamily="34" charset="0"/>
              </a:rPr>
              <a:t>млрд</a:t>
            </a:r>
            <a:r>
              <a:rPr lang="uk-UA" sz="1600" b="1" dirty="0" smtClean="0">
                <a:solidFill>
                  <a:prstClr val="black"/>
                </a:solidFill>
                <a:effectLst>
                  <a:outerShdw blurRad="38100" dist="38100" dir="2700000" algn="tl">
                    <a:srgbClr val="000000">
                      <a:alpha val="43137"/>
                    </a:srgbClr>
                  </a:outerShdw>
                </a:effectLst>
                <a:latin typeface="Century Gothic" pitchFamily="34" charset="0"/>
              </a:rPr>
              <a:t> </a:t>
            </a:r>
            <a:r>
              <a:rPr lang="uk-UA" sz="1600" b="1" dirty="0" err="1" smtClean="0">
                <a:solidFill>
                  <a:prstClr val="black"/>
                </a:solidFill>
                <a:effectLst>
                  <a:outerShdw blurRad="38100" dist="38100" dir="2700000" algn="tl">
                    <a:srgbClr val="000000">
                      <a:alpha val="43137"/>
                    </a:srgbClr>
                  </a:outerShdw>
                </a:effectLst>
                <a:latin typeface="Century Gothic" pitchFamily="34" charset="0"/>
              </a:rPr>
              <a:t>грн</a:t>
            </a:r>
            <a:endParaRPr lang="uk-UA" sz="700" b="1" dirty="0">
              <a:solidFill>
                <a:prstClr val="black"/>
              </a:solidFill>
              <a:effectLst>
                <a:outerShdw blurRad="38100" dist="38100" dir="2700000" algn="tl">
                  <a:srgbClr val="000000">
                    <a:alpha val="43137"/>
                  </a:srgbClr>
                </a:outerShdw>
              </a:effectLst>
              <a:latin typeface="Century Gothic" pitchFamily="34" charset="0"/>
            </a:endParaRPr>
          </a:p>
        </p:txBody>
      </p:sp>
      <p:sp>
        <p:nvSpPr>
          <p:cNvPr id="13" name="TextBox 12"/>
          <p:cNvSpPr txBox="1"/>
          <p:nvPr/>
        </p:nvSpPr>
        <p:spPr>
          <a:xfrm>
            <a:off x="6660232" y="3096821"/>
            <a:ext cx="1285461" cy="707886"/>
          </a:xfrm>
          <a:prstGeom prst="rect">
            <a:avLst/>
          </a:prstGeom>
          <a:noFill/>
        </p:spPr>
        <p:txBody>
          <a:bodyPr wrap="square" rtlCol="0">
            <a:spAutoFit/>
          </a:bodyPr>
          <a:lstStyle/>
          <a:p>
            <a:pPr algn="ctr"/>
            <a:r>
              <a:rPr lang="uk-UA" sz="2400" b="1" dirty="0" smtClean="0">
                <a:solidFill>
                  <a:prstClr val="black"/>
                </a:solidFill>
                <a:effectLst>
                  <a:outerShdw blurRad="38100" dist="38100" dir="2700000" algn="tl">
                    <a:srgbClr val="000000">
                      <a:alpha val="43137"/>
                    </a:srgbClr>
                  </a:outerShdw>
                </a:effectLst>
                <a:latin typeface="Century Gothic" pitchFamily="34" charset="0"/>
              </a:rPr>
              <a:t>46,5</a:t>
            </a:r>
          </a:p>
          <a:p>
            <a:pPr algn="ctr"/>
            <a:r>
              <a:rPr lang="uk-UA" sz="1600" b="1" dirty="0" err="1" smtClean="0">
                <a:solidFill>
                  <a:prstClr val="black"/>
                </a:solidFill>
                <a:effectLst>
                  <a:outerShdw blurRad="38100" dist="38100" dir="2700000" algn="tl">
                    <a:srgbClr val="000000">
                      <a:alpha val="43137"/>
                    </a:srgbClr>
                  </a:outerShdw>
                </a:effectLst>
                <a:latin typeface="Century Gothic" pitchFamily="34" charset="0"/>
              </a:rPr>
              <a:t>млрд</a:t>
            </a:r>
            <a:r>
              <a:rPr lang="uk-UA" sz="1600" b="1" dirty="0" smtClean="0">
                <a:solidFill>
                  <a:prstClr val="black"/>
                </a:solidFill>
                <a:effectLst>
                  <a:outerShdw blurRad="38100" dist="38100" dir="2700000" algn="tl">
                    <a:srgbClr val="000000">
                      <a:alpha val="43137"/>
                    </a:srgbClr>
                  </a:outerShdw>
                </a:effectLst>
                <a:latin typeface="Century Gothic" pitchFamily="34" charset="0"/>
              </a:rPr>
              <a:t> </a:t>
            </a:r>
            <a:r>
              <a:rPr lang="uk-UA" sz="1600" b="1" dirty="0" err="1" smtClean="0">
                <a:solidFill>
                  <a:prstClr val="black"/>
                </a:solidFill>
                <a:effectLst>
                  <a:outerShdw blurRad="38100" dist="38100" dir="2700000" algn="tl">
                    <a:srgbClr val="000000">
                      <a:alpha val="43137"/>
                    </a:srgbClr>
                  </a:outerShdw>
                </a:effectLst>
                <a:latin typeface="Century Gothic" pitchFamily="34" charset="0"/>
              </a:rPr>
              <a:t>грн</a:t>
            </a:r>
            <a:endParaRPr lang="uk-UA" sz="700" b="1" dirty="0">
              <a:solidFill>
                <a:prstClr val="black"/>
              </a:solidFill>
              <a:effectLst>
                <a:outerShdw blurRad="38100" dist="38100" dir="2700000" algn="tl">
                  <a:srgbClr val="000000">
                    <a:alpha val="43137"/>
                  </a:srgbClr>
                </a:outerShdw>
              </a:effectLst>
              <a:latin typeface="Century Gothic" pitchFamily="34" charset="0"/>
            </a:endParaRPr>
          </a:p>
        </p:txBody>
      </p:sp>
      <p:sp>
        <p:nvSpPr>
          <p:cNvPr id="14" name="TextBox 13"/>
          <p:cNvSpPr txBox="1"/>
          <p:nvPr/>
        </p:nvSpPr>
        <p:spPr>
          <a:xfrm>
            <a:off x="-36512" y="2696725"/>
            <a:ext cx="1624749" cy="101566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uk-UA" sz="60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latin typeface="Century Gothic" panose="020B0502020202020204" pitchFamily="34" charset="0"/>
              </a:rPr>
              <a:t>110</a:t>
            </a:r>
            <a:endParaRPr lang="uk-UA" sz="6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latin typeface="Century Gothic" panose="020B0502020202020204" pitchFamily="34" charset="0"/>
            </a:endParaRPr>
          </a:p>
        </p:txBody>
      </p:sp>
      <p:sp>
        <p:nvSpPr>
          <p:cNvPr id="15" name="Прямоугольник 14"/>
          <p:cNvSpPr/>
          <p:nvPr/>
        </p:nvSpPr>
        <p:spPr>
          <a:xfrm>
            <a:off x="1538525" y="3039343"/>
            <a:ext cx="1953355" cy="461665"/>
          </a:xfrm>
          <a:prstGeom prst="rect">
            <a:avLst/>
          </a:prstGeom>
          <a:noFill/>
        </p:spPr>
        <p:txBody>
          <a:bodyPr wrap="square" rtlCol="0">
            <a:spAutoFit/>
          </a:bodyPr>
          <a:lstStyle/>
          <a:p>
            <a:r>
              <a:rPr lang="uk-UA" sz="2400" b="1" dirty="0" smtClean="0">
                <a:solidFill>
                  <a:prstClr val="black"/>
                </a:solidFill>
                <a:latin typeface="Century Gothic" panose="020B0502020202020204" pitchFamily="34" charset="0"/>
              </a:rPr>
              <a:t>експертів</a:t>
            </a:r>
            <a:endParaRPr lang="uk-UA" sz="2400" b="1" dirty="0">
              <a:solidFill>
                <a:prstClr val="black"/>
              </a:solidFill>
              <a:latin typeface="Century Gothic" panose="020B0502020202020204" pitchFamily="34" charset="0"/>
            </a:endParaRPr>
          </a:p>
        </p:txBody>
      </p:sp>
      <p:sp>
        <p:nvSpPr>
          <p:cNvPr id="17" name="Прямоугольник 16"/>
          <p:cNvSpPr/>
          <p:nvPr/>
        </p:nvSpPr>
        <p:spPr>
          <a:xfrm>
            <a:off x="323528" y="4265436"/>
            <a:ext cx="1402948" cy="400110"/>
          </a:xfrm>
          <a:prstGeom prst="rect">
            <a:avLst/>
          </a:prstGeom>
        </p:spPr>
        <p:txBody>
          <a:bodyPr wrap="none">
            <a:spAutoFit/>
          </a:bodyPr>
          <a:lstStyle/>
          <a:p>
            <a:r>
              <a:rPr lang="uk-UA" sz="2000" b="1" dirty="0" smtClean="0">
                <a:solidFill>
                  <a:prstClr val="black"/>
                </a:solidFill>
                <a:latin typeface="Century Gothic" panose="020B0502020202020204" pitchFamily="34" charset="0"/>
              </a:rPr>
              <a:t>ПОЧАТОК</a:t>
            </a:r>
            <a:endParaRPr lang="uk-UA" sz="2000" b="1" dirty="0">
              <a:solidFill>
                <a:prstClr val="black"/>
              </a:solidFill>
              <a:latin typeface="Century Gothic" panose="020B0502020202020204" pitchFamily="34" charset="0"/>
            </a:endParaRPr>
          </a:p>
        </p:txBody>
      </p:sp>
      <p:sp>
        <p:nvSpPr>
          <p:cNvPr id="18" name="Прямоугольник 17"/>
          <p:cNvSpPr/>
          <p:nvPr/>
        </p:nvSpPr>
        <p:spPr>
          <a:xfrm>
            <a:off x="323528" y="5373253"/>
            <a:ext cx="1888659" cy="400110"/>
          </a:xfrm>
          <a:prstGeom prst="rect">
            <a:avLst/>
          </a:prstGeom>
        </p:spPr>
        <p:txBody>
          <a:bodyPr wrap="none">
            <a:spAutoFit/>
          </a:bodyPr>
          <a:lstStyle/>
          <a:p>
            <a:r>
              <a:rPr lang="uk-UA" sz="2000" b="1" dirty="0">
                <a:solidFill>
                  <a:prstClr val="black"/>
                </a:solidFill>
                <a:latin typeface="Century Gothic" panose="020B0502020202020204" pitchFamily="34" charset="0"/>
              </a:rPr>
              <a:t>ЗАВЕРШЕННЯ </a:t>
            </a:r>
          </a:p>
        </p:txBody>
      </p:sp>
      <p:sp>
        <p:nvSpPr>
          <p:cNvPr id="19" name="Прямоугольник 18"/>
          <p:cNvSpPr/>
          <p:nvPr/>
        </p:nvSpPr>
        <p:spPr>
          <a:xfrm>
            <a:off x="840306" y="4676985"/>
            <a:ext cx="4163742" cy="584775"/>
          </a:xfrm>
          <a:prstGeom prst="rect">
            <a:avLst/>
          </a:prstGeom>
        </p:spPr>
        <p:txBody>
          <a:bodyPr wrap="square">
            <a:spAutoFit/>
          </a:bodyPr>
          <a:lstStyle/>
          <a:p>
            <a:r>
              <a:rPr lang="uk-UA" sz="1600" b="1" dirty="0" smtClean="0">
                <a:solidFill>
                  <a:prstClr val="black"/>
                </a:solidFill>
                <a:latin typeface="Century Gothic" panose="020B0502020202020204" pitchFamily="34" charset="0"/>
              </a:rPr>
              <a:t>розпорядження </a:t>
            </a:r>
            <a:r>
              <a:rPr lang="uk-UA" sz="1600" b="1" dirty="0">
                <a:solidFill>
                  <a:prstClr val="black"/>
                </a:solidFill>
                <a:latin typeface="Century Gothic" panose="020B0502020202020204" pitchFamily="34" charset="0"/>
              </a:rPr>
              <a:t>голови ОДА </a:t>
            </a:r>
            <a:r>
              <a:rPr lang="uk-UA" sz="1600" b="1" dirty="0" smtClean="0">
                <a:solidFill>
                  <a:prstClr val="black"/>
                </a:solidFill>
                <a:latin typeface="Century Gothic" panose="020B0502020202020204" pitchFamily="34" charset="0"/>
              </a:rPr>
              <a:t>про розробку </a:t>
            </a:r>
            <a:r>
              <a:rPr lang="uk-UA" sz="1600" b="1" u="sng" dirty="0" smtClean="0">
                <a:solidFill>
                  <a:prstClr val="black"/>
                </a:solidFill>
                <a:latin typeface="Century Gothic" panose="020B0502020202020204" pitchFamily="34" charset="0"/>
              </a:rPr>
              <a:t>від </a:t>
            </a:r>
            <a:r>
              <a:rPr lang="uk-UA" sz="1600" b="1" u="sng" dirty="0">
                <a:solidFill>
                  <a:prstClr val="black"/>
                </a:solidFill>
                <a:latin typeface="Century Gothic" panose="020B0502020202020204" pitchFamily="34" charset="0"/>
              </a:rPr>
              <a:t>16.05.2016  №</a:t>
            </a:r>
            <a:r>
              <a:rPr lang="uk-UA" sz="1600" b="1" u="sng" dirty="0" smtClean="0">
                <a:solidFill>
                  <a:prstClr val="black"/>
                </a:solidFill>
                <a:latin typeface="Century Gothic" panose="020B0502020202020204" pitchFamily="34" charset="0"/>
              </a:rPr>
              <a:t>284 </a:t>
            </a:r>
            <a:endParaRPr lang="uk-UA" sz="1600" u="sng" dirty="0">
              <a:solidFill>
                <a:prstClr val="black"/>
              </a:solidFill>
            </a:endParaRPr>
          </a:p>
        </p:txBody>
      </p:sp>
      <p:graphicFrame>
        <p:nvGraphicFramePr>
          <p:cNvPr id="21" name="Диаграмма 20"/>
          <p:cNvGraphicFramePr/>
          <p:nvPr>
            <p:extLst/>
          </p:nvPr>
        </p:nvGraphicFramePr>
        <p:xfrm>
          <a:off x="4475116" y="3712389"/>
          <a:ext cx="5193682" cy="3497618"/>
        </p:xfrm>
        <a:graphic>
          <a:graphicData uri="http://schemas.openxmlformats.org/drawingml/2006/chart">
            <c:chart xmlns:c="http://schemas.openxmlformats.org/drawingml/2006/chart" xmlns:r="http://schemas.openxmlformats.org/officeDocument/2006/relationships" r:id="rId3"/>
          </a:graphicData>
        </a:graphic>
      </p:graphicFrame>
      <p:sp>
        <p:nvSpPr>
          <p:cNvPr id="20" name="Прямокутник 1"/>
          <p:cNvSpPr>
            <a:spLocks noChangeArrowheads="1"/>
          </p:cNvSpPr>
          <p:nvPr/>
        </p:nvSpPr>
        <p:spPr bwMode="auto">
          <a:xfrm>
            <a:off x="0" y="6378708"/>
            <a:ext cx="2095608" cy="46166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sz="2400" b="1" dirty="0" smtClean="0">
                <a:solidFill>
                  <a:schemeClr val="bg1"/>
                </a:solidFill>
                <a:latin typeface="PF Square Sans Pro" panose="02000506040000020004" pitchFamily="2" charset="0"/>
              </a:rPr>
              <a:t>Додаток 1</a:t>
            </a:r>
            <a:endParaRPr lang="uk-UA" altLang="uk-UA" sz="24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3676554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3292"/>
          <a:stretch/>
        </p:blipFill>
        <p:spPr bwMode="auto">
          <a:xfrm>
            <a:off x="107504" y="896378"/>
            <a:ext cx="4608512" cy="589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457200" y="-16668"/>
            <a:ext cx="8228013" cy="853380"/>
          </a:xfrm>
          <a:solidFill>
            <a:srgbClr val="7030A0"/>
          </a:solidFill>
        </p:spPr>
        <p:txBody>
          <a:bodyPr>
            <a:noAutofit/>
          </a:bodyPr>
          <a:lstStyle/>
          <a:p>
            <a:r>
              <a:rPr lang="uk-UA" sz="2800" b="1" dirty="0" smtClean="0">
                <a:solidFill>
                  <a:schemeClr val="bg1"/>
                </a:solidFill>
                <a:effectLst>
                  <a:outerShdw blurRad="38100" dist="38100" dir="2700000" algn="tl">
                    <a:srgbClr val="000000">
                      <a:alpha val="43137"/>
                    </a:srgbClr>
                  </a:outerShdw>
                </a:effectLst>
                <a:latin typeface="Century Gothic" panose="020B0502020202020204" pitchFamily="34" charset="0"/>
              </a:rPr>
              <a:t>ПЛАН ЗАХОДІВ – 2017-2018: КЛЮЧОВІ ПРОБЛЕМИ РЕАЛІЗАЦІЇ</a:t>
            </a:r>
            <a:endParaRPr lang="uk-UA" sz="28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6" name="TextBox 5"/>
          <p:cNvSpPr txBox="1"/>
          <p:nvPr/>
        </p:nvSpPr>
        <p:spPr>
          <a:xfrm>
            <a:off x="5220072" y="1916832"/>
            <a:ext cx="3707904" cy="5078313"/>
          </a:xfrm>
          <a:prstGeom prst="rect">
            <a:avLst/>
          </a:prstGeom>
          <a:noFill/>
        </p:spPr>
        <p:txBody>
          <a:bodyPr wrap="square" rtlCol="0">
            <a:spAutoFit/>
          </a:bodyPr>
          <a:lstStyle/>
          <a:p>
            <a:pPr marL="285750" indent="-285750">
              <a:buFont typeface="Wingdings" panose="05000000000000000000" pitchFamily="2" charset="2"/>
              <a:buChar char="q"/>
            </a:pPr>
            <a:r>
              <a:rPr lang="uk-UA" b="1" dirty="0" smtClean="0">
                <a:latin typeface="Century Gothic" panose="020B0502020202020204" pitchFamily="34" charset="0"/>
              </a:rPr>
              <a:t>Відсутність «горизонтальних </a:t>
            </a:r>
            <a:r>
              <a:rPr lang="uk-UA" b="1" dirty="0" err="1" smtClean="0">
                <a:latin typeface="Century Gothic" panose="020B0502020202020204" pitchFamily="34" charset="0"/>
              </a:rPr>
              <a:t>зв'язків</a:t>
            </a:r>
            <a:r>
              <a:rPr lang="uk-UA" b="1" dirty="0" smtClean="0">
                <a:latin typeface="Century Gothic" panose="020B0502020202020204" pitchFamily="34" charset="0"/>
              </a:rPr>
              <a:t>» – між проектами, програмами, бюджетами</a:t>
            </a:r>
          </a:p>
          <a:p>
            <a:pPr marL="285750" indent="-285750">
              <a:buFont typeface="Wingdings" panose="05000000000000000000" pitchFamily="2" charset="2"/>
              <a:buChar char="q"/>
            </a:pPr>
            <a:endParaRPr lang="uk-UA" b="1" dirty="0">
              <a:latin typeface="Century Gothic" panose="020B0502020202020204" pitchFamily="34" charset="0"/>
            </a:endParaRPr>
          </a:p>
          <a:p>
            <a:pPr marL="285750" indent="-285750">
              <a:buFont typeface="Wingdings" panose="05000000000000000000" pitchFamily="2" charset="2"/>
              <a:buChar char="q"/>
            </a:pPr>
            <a:r>
              <a:rPr lang="uk-UA" b="1" dirty="0" smtClean="0">
                <a:latin typeface="Century Gothic" panose="020B0502020202020204" pitchFamily="34" charset="0"/>
              </a:rPr>
              <a:t>Нереальні обсяги фінансування проектів</a:t>
            </a:r>
          </a:p>
          <a:p>
            <a:pPr marL="285750" indent="-285750">
              <a:buFont typeface="Wingdings" panose="05000000000000000000" pitchFamily="2" charset="2"/>
              <a:buChar char="q"/>
            </a:pPr>
            <a:endParaRPr lang="uk-UA" b="1" dirty="0">
              <a:latin typeface="Century Gothic" panose="020B0502020202020204" pitchFamily="34" charset="0"/>
            </a:endParaRPr>
          </a:p>
          <a:p>
            <a:pPr marL="285750" indent="-285750">
              <a:buFont typeface="Wingdings" panose="05000000000000000000" pitchFamily="2" charset="2"/>
              <a:buChar char="q"/>
            </a:pPr>
            <a:r>
              <a:rPr lang="uk-UA" b="1" dirty="0" smtClean="0">
                <a:latin typeface="Century Gothic" panose="020B0502020202020204" pitchFamily="34" charset="0"/>
              </a:rPr>
              <a:t>Відсутність конкретних виконавців</a:t>
            </a:r>
          </a:p>
          <a:p>
            <a:pPr marL="285750" indent="-285750">
              <a:buFont typeface="Wingdings" panose="05000000000000000000" pitchFamily="2" charset="2"/>
              <a:buChar char="q"/>
            </a:pPr>
            <a:endParaRPr lang="uk-UA" b="1" dirty="0">
              <a:latin typeface="Century Gothic" panose="020B0502020202020204" pitchFamily="34" charset="0"/>
            </a:endParaRPr>
          </a:p>
          <a:p>
            <a:pPr marL="285750" indent="-285750">
              <a:buFont typeface="Wingdings" panose="05000000000000000000" pitchFamily="2" charset="2"/>
              <a:buChar char="q"/>
            </a:pPr>
            <a:r>
              <a:rPr lang="uk-UA" b="1" dirty="0" smtClean="0">
                <a:latin typeface="Century Gothic" panose="020B0502020202020204" pitchFamily="34" charset="0"/>
              </a:rPr>
              <a:t>Нерозуміння суті документу  (не необов'язковість  бюджетного фінансування)</a:t>
            </a:r>
          </a:p>
          <a:p>
            <a:endParaRPr lang="uk-UA" dirty="0">
              <a:latin typeface="Century Gothic" panose="020B0502020202020204" pitchFamily="34" charset="0"/>
            </a:endParaRPr>
          </a:p>
          <a:p>
            <a:endParaRPr lang="uk-UA" dirty="0">
              <a:latin typeface="Century Gothic" panose="020B0502020202020204" pitchFamily="34" charset="0"/>
            </a:endParaRPr>
          </a:p>
        </p:txBody>
      </p:sp>
    </p:spTree>
    <p:extLst>
      <p:ext uri="{BB962C8B-B14F-4D97-AF65-F5344CB8AC3E}">
        <p14:creationId xmlns:p14="http://schemas.microsoft.com/office/powerpoint/2010/main" val="267930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XsXEOIQhoeg/Vjol7w_P4sI/AAAAAAABy1E/S8T-bEq5ygw/s1600/Chihuahua%2Bmeets%2Bhedgeho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0"/>
            <a:ext cx="2843808" cy="1752385"/>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Прямая соединительная линия 63"/>
          <p:cNvCxnSpPr/>
          <p:nvPr/>
        </p:nvCxnSpPr>
        <p:spPr>
          <a:xfrm>
            <a:off x="107504" y="764704"/>
            <a:ext cx="2736304" cy="0"/>
          </a:xfrm>
          <a:prstGeom prst="line">
            <a:avLst/>
          </a:prstGeom>
          <a:ln w="19050">
            <a:solidFill>
              <a:srgbClr val="F25508"/>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6025" y="219268"/>
            <a:ext cx="4206982" cy="461665"/>
          </a:xfrm>
          <a:prstGeom prst="rect">
            <a:avLst/>
          </a:prstGeom>
          <a:solidFill>
            <a:srgbClr val="F25508"/>
          </a:solidFill>
        </p:spPr>
        <p:txBody>
          <a:bodyPr wrap="square" rtlCol="0">
            <a:spAutoFit/>
          </a:bodyPr>
          <a:lstStyle/>
          <a:p>
            <a:pPr algn="r"/>
            <a:r>
              <a:rPr lang="ru-RU" sz="2400" dirty="0">
                <a:solidFill>
                  <a:srgbClr val="FFFFFF"/>
                </a:solidFill>
                <a:latin typeface="Century Gothic" panose="020B0502020202020204" pitchFamily="34" charset="0"/>
                <a:cs typeface="Arial" panose="020B0604020202020204" pitchFamily="34" charset="0"/>
              </a:rPr>
              <a:t>ЗНАЙОМИМОСЯ</a:t>
            </a:r>
          </a:p>
        </p:txBody>
      </p:sp>
      <p:cxnSp>
        <p:nvCxnSpPr>
          <p:cNvPr id="63" name="Прямая соединительная линия 62"/>
          <p:cNvCxnSpPr/>
          <p:nvPr/>
        </p:nvCxnSpPr>
        <p:spPr>
          <a:xfrm>
            <a:off x="625643" y="116632"/>
            <a:ext cx="4355976" cy="0"/>
          </a:xfrm>
          <a:prstGeom prst="line">
            <a:avLst/>
          </a:prstGeom>
          <a:ln w="19050">
            <a:solidFill>
              <a:srgbClr val="F25508"/>
            </a:solidFill>
          </a:ln>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565632"/>
            <a:ext cx="7740352" cy="4293096"/>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4704"/>
            <a:ext cx="3923928" cy="1765767"/>
          </a:xfrm>
          <a:prstGeom prst="rect">
            <a:avLst/>
          </a:prstGeom>
        </p:spPr>
      </p:pic>
    </p:spTree>
    <p:extLst>
      <p:ext uri="{BB962C8B-B14F-4D97-AF65-F5344CB8AC3E}">
        <p14:creationId xmlns:p14="http://schemas.microsoft.com/office/powerpoint/2010/main" val="2574426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16632"/>
            <a:ext cx="8784976" cy="1152128"/>
          </a:xfrm>
          <a:prstGeom prst="rect">
            <a:avLst/>
          </a:prstGeom>
          <a:solidFill>
            <a:srgbClr val="7030A0"/>
          </a:solidFill>
          <a:ln>
            <a:noFill/>
          </a:ln>
          <a:effectLst/>
          <a:extLst/>
        </p:spPr>
        <p:txBody>
          <a:bodyPr vert="horz" wrap="square" lIns="90000" tIns="46800" rIns="90000" bIns="46800" numCol="1" anchor="ctr" anchorCtr="0" compatLnSpc="1">
            <a:prstTxWarp prst="textNoShape">
              <a:avLst/>
            </a:prstTxWarp>
            <a:noAutofit/>
          </a:bodyPr>
          <a:lstStyle/>
          <a:p>
            <a:pPr algn="ctr" defTabSz="449263" fontAlgn="base">
              <a:spcBef>
                <a:spcPct val="0"/>
              </a:spcBef>
              <a:spcAft>
                <a:spcPct val="0"/>
              </a:spcAft>
              <a:buClr>
                <a:srgbClr val="000000"/>
              </a:buClr>
              <a:buSzPct val="100000"/>
              <a:buFont typeface="Times New Roman" pitchFamily="16" charset="0"/>
            </a:pPr>
            <a:r>
              <a:rPr lang="uk-UA" sz="3200" b="1" dirty="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rPr>
              <a:t>ПЛАН ЗАХОДІВ – 2017-2018: </a:t>
            </a:r>
            <a:endParaRPr lang="uk-UA" sz="3200" b="1" dirty="0" smtClean="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endParaRPr>
          </a:p>
          <a:p>
            <a:pPr algn="ctr" defTabSz="449263" fontAlgn="base">
              <a:spcBef>
                <a:spcPct val="0"/>
              </a:spcBef>
              <a:spcAft>
                <a:spcPct val="0"/>
              </a:spcAft>
              <a:buClr>
                <a:srgbClr val="000000"/>
              </a:buClr>
              <a:buSzPct val="100000"/>
              <a:buFont typeface="Times New Roman" pitchFamily="16" charset="0"/>
            </a:pPr>
            <a:r>
              <a:rPr lang="uk-UA" sz="3200" b="1" dirty="0" smtClean="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rPr>
              <a:t>ПОПЕРЕДНІ </a:t>
            </a:r>
            <a:r>
              <a:rPr lang="uk-UA" sz="3200" b="1" dirty="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rPr>
              <a:t>ПІДСУМКИ 2017 РОКУ </a:t>
            </a:r>
          </a:p>
        </p:txBody>
      </p:sp>
      <p:graphicFrame>
        <p:nvGraphicFramePr>
          <p:cNvPr id="6" name="Діаграма 4"/>
          <p:cNvGraphicFramePr/>
          <p:nvPr>
            <p:extLst/>
          </p:nvPr>
        </p:nvGraphicFramePr>
        <p:xfrm>
          <a:off x="107504" y="1268760"/>
          <a:ext cx="8640960" cy="52241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6611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Круговая стрелка 21"/>
          <p:cNvSpPr/>
          <p:nvPr/>
        </p:nvSpPr>
        <p:spPr>
          <a:xfrm>
            <a:off x="745151" y="2975005"/>
            <a:ext cx="1771766" cy="1771766"/>
          </a:xfrm>
          <a:prstGeom prst="circularArrow">
            <a:avLst>
              <a:gd name="adj1" fmla="val 2899"/>
              <a:gd name="adj2" fmla="val 354623"/>
              <a:gd name="adj3" fmla="val 19469867"/>
              <a:gd name="adj4" fmla="val 12575511"/>
              <a:gd name="adj5" fmla="val 3382"/>
            </a:avLst>
          </a:prstGeom>
          <a:ln>
            <a:solidFill>
              <a:schemeClr val="bg1">
                <a:lumMod val="65000"/>
              </a:schemeClr>
            </a:solidFill>
          </a:ln>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1" name="Shape 20"/>
          <p:cNvSpPr/>
          <p:nvPr/>
        </p:nvSpPr>
        <p:spPr>
          <a:xfrm>
            <a:off x="3347864" y="3897142"/>
            <a:ext cx="1589090" cy="1589090"/>
          </a:xfrm>
          <a:prstGeom prst="leftCircularArrow">
            <a:avLst>
              <a:gd name="adj1" fmla="val 3232"/>
              <a:gd name="adj2" fmla="val 398505"/>
              <a:gd name="adj3" fmla="val 2174016"/>
              <a:gd name="adj4" fmla="val 9024489"/>
              <a:gd name="adj5" fmla="val 3771"/>
            </a:avLst>
          </a:prstGeom>
          <a:ln>
            <a:solidFill>
              <a:schemeClr val="bg1">
                <a:lumMod val="65000"/>
              </a:schemeClr>
            </a:solidFill>
          </a:ln>
        </p:spPr>
        <p:style>
          <a:lnRef idx="1">
            <a:schemeClr val="accent5"/>
          </a:lnRef>
          <a:fillRef idx="3">
            <a:schemeClr val="accent5"/>
          </a:fillRef>
          <a:effectRef idx="2">
            <a:schemeClr val="accent5"/>
          </a:effectRef>
          <a:fontRef idx="minor">
            <a:schemeClr val="lt1"/>
          </a:fontRef>
        </p:style>
      </p:sp>
      <p:sp>
        <p:nvSpPr>
          <p:cNvPr id="17" name="Круговая стрелка 16"/>
          <p:cNvSpPr/>
          <p:nvPr/>
        </p:nvSpPr>
        <p:spPr>
          <a:xfrm>
            <a:off x="3182061" y="3011259"/>
            <a:ext cx="1771766" cy="1771766"/>
          </a:xfrm>
          <a:prstGeom prst="circularArrow">
            <a:avLst>
              <a:gd name="adj1" fmla="val 2899"/>
              <a:gd name="adj2" fmla="val 354623"/>
              <a:gd name="adj3" fmla="val 19469867"/>
              <a:gd name="adj4" fmla="val 12575511"/>
              <a:gd name="adj5" fmla="val 3382"/>
            </a:avLst>
          </a:prstGeom>
          <a:ln>
            <a:solidFill>
              <a:schemeClr val="bg1">
                <a:lumMod val="65000"/>
              </a:schemeClr>
            </a:solidFill>
          </a:ln>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 name="Заголовок 4"/>
          <p:cNvSpPr>
            <a:spLocks noGrp="1"/>
          </p:cNvSpPr>
          <p:nvPr>
            <p:ph type="title"/>
          </p:nvPr>
        </p:nvSpPr>
        <p:spPr>
          <a:xfrm>
            <a:off x="457200" y="44624"/>
            <a:ext cx="8228013" cy="1141412"/>
          </a:xfrm>
          <a:solidFill>
            <a:srgbClr val="7030A0"/>
          </a:solidFill>
          <a:ln>
            <a:noFill/>
          </a:ln>
          <a:effectLst/>
          <a:extLst/>
        </p:spPr>
        <p:txBody>
          <a:bodyPr vert="horz" wrap="square" lIns="90000" tIns="46800" rIns="90000" bIns="46800" numCol="1" anchor="ctr" anchorCtr="0" compatLnSpc="1">
            <a:prstTxWarp prst="textNoShape">
              <a:avLst/>
            </a:prstTxWarp>
            <a:noAutofit/>
          </a:bodyPr>
          <a:lstStyle/>
          <a:p>
            <a:r>
              <a:rPr lang="uk-UA" sz="2800" b="1" kern="1200" dirty="0" smtClean="0">
                <a:solidFill>
                  <a:schemeClr val="bg1"/>
                </a:solidFill>
                <a:effectLst>
                  <a:outerShdw blurRad="38100" dist="38100" dir="2700000" algn="tl">
                    <a:srgbClr val="000000">
                      <a:alpha val="43137"/>
                    </a:srgbClr>
                  </a:outerShdw>
                </a:effectLst>
                <a:latin typeface="Century Gothic" panose="020B0502020202020204" pitchFamily="34" charset="0"/>
              </a:rPr>
              <a:t>ДОРОЖНЯ КАРТА РОЗРОБКИ ПЛАНУ ЗАХОДІВ</a:t>
            </a:r>
            <a:br>
              <a:rPr lang="uk-UA" sz="2800" b="1" kern="1200" dirty="0" smtClean="0">
                <a:solidFill>
                  <a:schemeClr val="bg1"/>
                </a:solidFill>
                <a:effectLst>
                  <a:outerShdw blurRad="38100" dist="38100" dir="2700000" algn="tl">
                    <a:srgbClr val="000000">
                      <a:alpha val="43137"/>
                    </a:srgbClr>
                  </a:outerShdw>
                </a:effectLst>
                <a:latin typeface="Century Gothic" panose="020B0502020202020204" pitchFamily="34" charset="0"/>
              </a:rPr>
            </a:br>
            <a:r>
              <a:rPr lang="uk-UA" sz="2800" b="1" dirty="0" smtClean="0">
                <a:solidFill>
                  <a:schemeClr val="bg1"/>
                </a:solidFill>
                <a:effectLst>
                  <a:outerShdw blurRad="38100" dist="38100" dir="2700000" algn="tl">
                    <a:srgbClr val="000000">
                      <a:alpha val="43137"/>
                    </a:srgbClr>
                  </a:outerShdw>
                </a:effectLst>
                <a:latin typeface="Century Gothic" panose="020B0502020202020204" pitchFamily="34" charset="0"/>
              </a:rPr>
              <a:t>2019-2020</a:t>
            </a:r>
            <a:endParaRPr lang="uk-UA" sz="2800" b="1" kern="1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7" name="Полилиния 6"/>
          <p:cNvSpPr/>
          <p:nvPr/>
        </p:nvSpPr>
        <p:spPr>
          <a:xfrm>
            <a:off x="395536" y="2420888"/>
            <a:ext cx="1440000" cy="1440000"/>
          </a:xfrm>
          <a:custGeom>
            <a:avLst/>
            <a:gdLst>
              <a:gd name="connsiteX0" fmla="*/ 0 w 1429636"/>
              <a:gd name="connsiteY0" fmla="*/ 117915 h 1179151"/>
              <a:gd name="connsiteX1" fmla="*/ 117915 w 1429636"/>
              <a:gd name="connsiteY1" fmla="*/ 0 h 1179151"/>
              <a:gd name="connsiteX2" fmla="*/ 1311721 w 1429636"/>
              <a:gd name="connsiteY2" fmla="*/ 0 h 1179151"/>
              <a:gd name="connsiteX3" fmla="*/ 1429636 w 1429636"/>
              <a:gd name="connsiteY3" fmla="*/ 117915 h 1179151"/>
              <a:gd name="connsiteX4" fmla="*/ 1429636 w 1429636"/>
              <a:gd name="connsiteY4" fmla="*/ 1061236 h 1179151"/>
              <a:gd name="connsiteX5" fmla="*/ 1311721 w 1429636"/>
              <a:gd name="connsiteY5" fmla="*/ 1179151 h 1179151"/>
              <a:gd name="connsiteX6" fmla="*/ 117915 w 1429636"/>
              <a:gd name="connsiteY6" fmla="*/ 1179151 h 1179151"/>
              <a:gd name="connsiteX7" fmla="*/ 0 w 1429636"/>
              <a:gd name="connsiteY7" fmla="*/ 1061236 h 1179151"/>
              <a:gd name="connsiteX8" fmla="*/ 0 w 1429636"/>
              <a:gd name="connsiteY8" fmla="*/ 117915 h 11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636" h="1179151">
                <a:moveTo>
                  <a:pt x="0" y="117915"/>
                </a:moveTo>
                <a:cubicBezTo>
                  <a:pt x="0" y="52792"/>
                  <a:pt x="52792" y="0"/>
                  <a:pt x="117915" y="0"/>
                </a:cubicBezTo>
                <a:lnTo>
                  <a:pt x="1311721" y="0"/>
                </a:lnTo>
                <a:cubicBezTo>
                  <a:pt x="1376844" y="0"/>
                  <a:pt x="1429636" y="52792"/>
                  <a:pt x="1429636" y="117915"/>
                </a:cubicBezTo>
                <a:lnTo>
                  <a:pt x="1429636" y="1061236"/>
                </a:lnTo>
                <a:cubicBezTo>
                  <a:pt x="1429636" y="1126359"/>
                  <a:pt x="1376844" y="1179151"/>
                  <a:pt x="1311721" y="1179151"/>
                </a:cubicBezTo>
                <a:lnTo>
                  <a:pt x="117915" y="1179151"/>
                </a:lnTo>
                <a:cubicBezTo>
                  <a:pt x="52792" y="1179151"/>
                  <a:pt x="0" y="1126359"/>
                  <a:pt x="0" y="1061236"/>
                </a:cubicBezTo>
                <a:lnTo>
                  <a:pt x="0" y="117915"/>
                </a:lnTo>
                <a:close/>
              </a:path>
            </a:pathLst>
          </a:custGeom>
          <a:solidFill>
            <a:schemeClr val="lt1">
              <a:hueOff val="0"/>
              <a:satOff val="0"/>
              <a:lumOff val="0"/>
            </a:schemeClr>
          </a:solidFill>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61" tIns="150961" rIns="150961" bIns="403636" numCol="1" spcCol="1270" anchor="ctr" anchorCtr="0">
            <a:noAutofit/>
          </a:bodyPr>
          <a:lstStyle/>
          <a:p>
            <a:pPr marL="114300" lvl="1" indent="-114300" algn="l" defTabSz="622300">
              <a:lnSpc>
                <a:spcPct val="90000"/>
              </a:lnSpc>
              <a:spcBef>
                <a:spcPct val="0"/>
              </a:spcBef>
              <a:spcAft>
                <a:spcPct val="15000"/>
              </a:spcAft>
              <a:buChar char="••"/>
            </a:pPr>
            <a:r>
              <a:rPr lang="uk-UA" sz="1400" b="1" kern="1200" dirty="0" smtClean="0">
                <a:latin typeface="Century Gothic" panose="020B0502020202020204" pitchFamily="34" charset="0"/>
              </a:rPr>
              <a:t>01.04.2018</a:t>
            </a:r>
            <a:endParaRPr lang="uk-UA" sz="1400" b="1" kern="1200" dirty="0">
              <a:latin typeface="Century Gothic" panose="020B0502020202020204" pitchFamily="34" charset="0"/>
            </a:endParaRPr>
          </a:p>
        </p:txBody>
      </p:sp>
      <p:sp>
        <p:nvSpPr>
          <p:cNvPr id="9" name="Полилиния 8"/>
          <p:cNvSpPr/>
          <p:nvPr/>
        </p:nvSpPr>
        <p:spPr>
          <a:xfrm>
            <a:off x="191034" y="3524086"/>
            <a:ext cx="1440000" cy="1440000"/>
          </a:xfrm>
          <a:custGeom>
            <a:avLst/>
            <a:gdLst>
              <a:gd name="connsiteX0" fmla="*/ 0 w 1270788"/>
              <a:gd name="connsiteY0" fmla="*/ 50535 h 505350"/>
              <a:gd name="connsiteX1" fmla="*/ 50535 w 1270788"/>
              <a:gd name="connsiteY1" fmla="*/ 0 h 505350"/>
              <a:gd name="connsiteX2" fmla="*/ 1220253 w 1270788"/>
              <a:gd name="connsiteY2" fmla="*/ 0 h 505350"/>
              <a:gd name="connsiteX3" fmla="*/ 1270788 w 1270788"/>
              <a:gd name="connsiteY3" fmla="*/ 50535 h 505350"/>
              <a:gd name="connsiteX4" fmla="*/ 1270788 w 1270788"/>
              <a:gd name="connsiteY4" fmla="*/ 454815 h 505350"/>
              <a:gd name="connsiteX5" fmla="*/ 1220253 w 1270788"/>
              <a:gd name="connsiteY5" fmla="*/ 505350 h 505350"/>
              <a:gd name="connsiteX6" fmla="*/ 50535 w 1270788"/>
              <a:gd name="connsiteY6" fmla="*/ 505350 h 505350"/>
              <a:gd name="connsiteX7" fmla="*/ 0 w 1270788"/>
              <a:gd name="connsiteY7" fmla="*/ 454815 h 505350"/>
              <a:gd name="connsiteX8" fmla="*/ 0 w 1270788"/>
              <a:gd name="connsiteY8" fmla="*/ 50535 h 5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88" h="505350">
                <a:moveTo>
                  <a:pt x="0" y="50535"/>
                </a:moveTo>
                <a:cubicBezTo>
                  <a:pt x="0" y="22625"/>
                  <a:pt x="22625" y="0"/>
                  <a:pt x="50535" y="0"/>
                </a:cubicBezTo>
                <a:lnTo>
                  <a:pt x="1220253" y="0"/>
                </a:lnTo>
                <a:cubicBezTo>
                  <a:pt x="1248163" y="0"/>
                  <a:pt x="1270788" y="22625"/>
                  <a:pt x="1270788" y="50535"/>
                </a:cubicBezTo>
                <a:lnTo>
                  <a:pt x="1270788" y="454815"/>
                </a:lnTo>
                <a:cubicBezTo>
                  <a:pt x="1270788" y="482725"/>
                  <a:pt x="1248163" y="505350"/>
                  <a:pt x="1220253" y="505350"/>
                </a:cubicBezTo>
                <a:lnTo>
                  <a:pt x="50535" y="505350"/>
                </a:lnTo>
                <a:cubicBezTo>
                  <a:pt x="22625" y="505350"/>
                  <a:pt x="0" y="482725"/>
                  <a:pt x="0" y="454815"/>
                </a:cubicBezTo>
                <a:lnTo>
                  <a:pt x="0" y="50535"/>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1471" tIns="32581" rIns="41471" bIns="32581" numCol="1" spcCol="1270" anchor="ctr" anchorCtr="0">
            <a:noAutofit/>
          </a:bodyPr>
          <a:lstStyle/>
          <a:p>
            <a:pPr lvl="0" algn="ctr" defTabSz="622300">
              <a:lnSpc>
                <a:spcPct val="90000"/>
              </a:lnSpc>
              <a:spcBef>
                <a:spcPct val="0"/>
              </a:spcBef>
              <a:spcAft>
                <a:spcPct val="35000"/>
              </a:spcAft>
            </a:pPr>
            <a:r>
              <a:rPr lang="uk-UA" sz="1400" b="1" kern="1200" dirty="0" smtClean="0">
                <a:latin typeface="Century Gothic" panose="020B0502020202020204" pitchFamily="34" charset="0"/>
              </a:rPr>
              <a:t>Оголошення</a:t>
            </a:r>
            <a:endParaRPr lang="uk-UA" sz="1400" b="1" kern="1200" dirty="0">
              <a:latin typeface="Century Gothic" panose="020B0502020202020204" pitchFamily="34" charset="0"/>
            </a:endParaRPr>
          </a:p>
        </p:txBody>
      </p:sp>
      <p:sp>
        <p:nvSpPr>
          <p:cNvPr id="10" name="Полилиния 9"/>
          <p:cNvSpPr/>
          <p:nvPr/>
        </p:nvSpPr>
        <p:spPr>
          <a:xfrm>
            <a:off x="2555936" y="1340768"/>
            <a:ext cx="1440000" cy="1440000"/>
          </a:xfrm>
          <a:custGeom>
            <a:avLst/>
            <a:gdLst>
              <a:gd name="connsiteX0" fmla="*/ 0 w 1429636"/>
              <a:gd name="connsiteY0" fmla="*/ 117915 h 1179151"/>
              <a:gd name="connsiteX1" fmla="*/ 117915 w 1429636"/>
              <a:gd name="connsiteY1" fmla="*/ 0 h 1179151"/>
              <a:gd name="connsiteX2" fmla="*/ 1311721 w 1429636"/>
              <a:gd name="connsiteY2" fmla="*/ 0 h 1179151"/>
              <a:gd name="connsiteX3" fmla="*/ 1429636 w 1429636"/>
              <a:gd name="connsiteY3" fmla="*/ 117915 h 1179151"/>
              <a:gd name="connsiteX4" fmla="*/ 1429636 w 1429636"/>
              <a:gd name="connsiteY4" fmla="*/ 1061236 h 1179151"/>
              <a:gd name="connsiteX5" fmla="*/ 1311721 w 1429636"/>
              <a:gd name="connsiteY5" fmla="*/ 1179151 h 1179151"/>
              <a:gd name="connsiteX6" fmla="*/ 117915 w 1429636"/>
              <a:gd name="connsiteY6" fmla="*/ 1179151 h 1179151"/>
              <a:gd name="connsiteX7" fmla="*/ 0 w 1429636"/>
              <a:gd name="connsiteY7" fmla="*/ 1061236 h 1179151"/>
              <a:gd name="connsiteX8" fmla="*/ 0 w 1429636"/>
              <a:gd name="connsiteY8" fmla="*/ 117915 h 11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636" h="1179151">
                <a:moveTo>
                  <a:pt x="0" y="117915"/>
                </a:moveTo>
                <a:cubicBezTo>
                  <a:pt x="0" y="52792"/>
                  <a:pt x="52792" y="0"/>
                  <a:pt x="117915" y="0"/>
                </a:cubicBezTo>
                <a:lnTo>
                  <a:pt x="1311721" y="0"/>
                </a:lnTo>
                <a:cubicBezTo>
                  <a:pt x="1376844" y="0"/>
                  <a:pt x="1429636" y="52792"/>
                  <a:pt x="1429636" y="117915"/>
                </a:cubicBezTo>
                <a:lnTo>
                  <a:pt x="1429636" y="1061236"/>
                </a:lnTo>
                <a:cubicBezTo>
                  <a:pt x="1429636" y="1126359"/>
                  <a:pt x="1376844" y="1179151"/>
                  <a:pt x="1311721" y="1179151"/>
                </a:cubicBezTo>
                <a:lnTo>
                  <a:pt x="117915" y="1179151"/>
                </a:lnTo>
                <a:cubicBezTo>
                  <a:pt x="52792" y="1179151"/>
                  <a:pt x="0" y="1126359"/>
                  <a:pt x="0" y="1061236"/>
                </a:cubicBezTo>
                <a:lnTo>
                  <a:pt x="0" y="117915"/>
                </a:ln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61" tIns="403636" rIns="150961" bIns="150961" numCol="1" spcCol="1270" anchor="t" anchorCtr="0">
            <a:noAutofit/>
          </a:bodyPr>
          <a:lstStyle/>
          <a:p>
            <a:pPr marL="114300" lvl="1" indent="-114300" algn="l" defTabSz="622300">
              <a:lnSpc>
                <a:spcPct val="90000"/>
              </a:lnSpc>
              <a:spcBef>
                <a:spcPct val="0"/>
              </a:spcBef>
              <a:spcAft>
                <a:spcPct val="15000"/>
              </a:spcAft>
              <a:buChar char="••"/>
            </a:pPr>
            <a:r>
              <a:rPr lang="uk-UA" sz="1400" b="1" kern="1200" dirty="0" smtClean="0">
                <a:latin typeface="Century Gothic" panose="020B0502020202020204" pitchFamily="34" charset="0"/>
              </a:rPr>
              <a:t>01.07.2018</a:t>
            </a:r>
          </a:p>
        </p:txBody>
      </p:sp>
      <p:sp>
        <p:nvSpPr>
          <p:cNvPr id="12" name="Полилиния 11"/>
          <p:cNvSpPr/>
          <p:nvPr/>
        </p:nvSpPr>
        <p:spPr>
          <a:xfrm>
            <a:off x="2379221" y="2457142"/>
            <a:ext cx="1440000" cy="1440000"/>
          </a:xfrm>
          <a:custGeom>
            <a:avLst/>
            <a:gdLst>
              <a:gd name="connsiteX0" fmla="*/ 0 w 1270788"/>
              <a:gd name="connsiteY0" fmla="*/ 50535 h 505350"/>
              <a:gd name="connsiteX1" fmla="*/ 50535 w 1270788"/>
              <a:gd name="connsiteY1" fmla="*/ 0 h 505350"/>
              <a:gd name="connsiteX2" fmla="*/ 1220253 w 1270788"/>
              <a:gd name="connsiteY2" fmla="*/ 0 h 505350"/>
              <a:gd name="connsiteX3" fmla="*/ 1270788 w 1270788"/>
              <a:gd name="connsiteY3" fmla="*/ 50535 h 505350"/>
              <a:gd name="connsiteX4" fmla="*/ 1270788 w 1270788"/>
              <a:gd name="connsiteY4" fmla="*/ 454815 h 505350"/>
              <a:gd name="connsiteX5" fmla="*/ 1220253 w 1270788"/>
              <a:gd name="connsiteY5" fmla="*/ 505350 h 505350"/>
              <a:gd name="connsiteX6" fmla="*/ 50535 w 1270788"/>
              <a:gd name="connsiteY6" fmla="*/ 505350 h 505350"/>
              <a:gd name="connsiteX7" fmla="*/ 0 w 1270788"/>
              <a:gd name="connsiteY7" fmla="*/ 454815 h 505350"/>
              <a:gd name="connsiteX8" fmla="*/ 0 w 1270788"/>
              <a:gd name="connsiteY8" fmla="*/ 50535 h 5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88" h="505350">
                <a:moveTo>
                  <a:pt x="0" y="50535"/>
                </a:moveTo>
                <a:cubicBezTo>
                  <a:pt x="0" y="22625"/>
                  <a:pt x="22625" y="0"/>
                  <a:pt x="50535" y="0"/>
                </a:cubicBezTo>
                <a:lnTo>
                  <a:pt x="1220253" y="0"/>
                </a:lnTo>
                <a:cubicBezTo>
                  <a:pt x="1248163" y="0"/>
                  <a:pt x="1270788" y="22625"/>
                  <a:pt x="1270788" y="50535"/>
                </a:cubicBezTo>
                <a:lnTo>
                  <a:pt x="1270788" y="454815"/>
                </a:lnTo>
                <a:cubicBezTo>
                  <a:pt x="1270788" y="482725"/>
                  <a:pt x="1248163" y="505350"/>
                  <a:pt x="1220253" y="505350"/>
                </a:cubicBezTo>
                <a:lnTo>
                  <a:pt x="50535" y="505350"/>
                </a:lnTo>
                <a:cubicBezTo>
                  <a:pt x="22625" y="505350"/>
                  <a:pt x="0" y="482725"/>
                  <a:pt x="0" y="454815"/>
                </a:cubicBezTo>
                <a:lnTo>
                  <a:pt x="0" y="50535"/>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1471" tIns="32581" rIns="41471" bIns="32581" numCol="1" spcCol="1270" anchor="ctr" anchorCtr="0">
            <a:noAutofit/>
          </a:bodyPr>
          <a:lstStyle/>
          <a:p>
            <a:pPr lvl="0" algn="ctr" defTabSz="622300">
              <a:lnSpc>
                <a:spcPct val="90000"/>
              </a:lnSpc>
              <a:spcBef>
                <a:spcPct val="0"/>
              </a:spcBef>
              <a:spcAft>
                <a:spcPct val="35000"/>
              </a:spcAft>
            </a:pPr>
            <a:r>
              <a:rPr lang="uk-UA" sz="1400" b="1" kern="1200" dirty="0" smtClean="0">
                <a:latin typeface="Century Gothic" panose="020B0502020202020204" pitchFamily="34" charset="0"/>
              </a:rPr>
              <a:t>Набір пропозицій</a:t>
            </a:r>
          </a:p>
        </p:txBody>
      </p:sp>
      <p:sp>
        <p:nvSpPr>
          <p:cNvPr id="13" name="Полилиния 12"/>
          <p:cNvSpPr/>
          <p:nvPr/>
        </p:nvSpPr>
        <p:spPr>
          <a:xfrm>
            <a:off x="2627944" y="5013336"/>
            <a:ext cx="1440000" cy="1440000"/>
          </a:xfrm>
          <a:custGeom>
            <a:avLst/>
            <a:gdLst>
              <a:gd name="connsiteX0" fmla="*/ 0 w 1429636"/>
              <a:gd name="connsiteY0" fmla="*/ 117915 h 1179151"/>
              <a:gd name="connsiteX1" fmla="*/ 117915 w 1429636"/>
              <a:gd name="connsiteY1" fmla="*/ 0 h 1179151"/>
              <a:gd name="connsiteX2" fmla="*/ 1311721 w 1429636"/>
              <a:gd name="connsiteY2" fmla="*/ 0 h 1179151"/>
              <a:gd name="connsiteX3" fmla="*/ 1429636 w 1429636"/>
              <a:gd name="connsiteY3" fmla="*/ 117915 h 1179151"/>
              <a:gd name="connsiteX4" fmla="*/ 1429636 w 1429636"/>
              <a:gd name="connsiteY4" fmla="*/ 1061236 h 1179151"/>
              <a:gd name="connsiteX5" fmla="*/ 1311721 w 1429636"/>
              <a:gd name="connsiteY5" fmla="*/ 1179151 h 1179151"/>
              <a:gd name="connsiteX6" fmla="*/ 117915 w 1429636"/>
              <a:gd name="connsiteY6" fmla="*/ 1179151 h 1179151"/>
              <a:gd name="connsiteX7" fmla="*/ 0 w 1429636"/>
              <a:gd name="connsiteY7" fmla="*/ 1061236 h 1179151"/>
              <a:gd name="connsiteX8" fmla="*/ 0 w 1429636"/>
              <a:gd name="connsiteY8" fmla="*/ 117915 h 11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636" h="1179151">
                <a:moveTo>
                  <a:pt x="0" y="117915"/>
                </a:moveTo>
                <a:cubicBezTo>
                  <a:pt x="0" y="52792"/>
                  <a:pt x="52792" y="0"/>
                  <a:pt x="117915" y="0"/>
                </a:cubicBezTo>
                <a:lnTo>
                  <a:pt x="1311721" y="0"/>
                </a:lnTo>
                <a:cubicBezTo>
                  <a:pt x="1376844" y="0"/>
                  <a:pt x="1429636" y="52792"/>
                  <a:pt x="1429636" y="117915"/>
                </a:cubicBezTo>
                <a:lnTo>
                  <a:pt x="1429636" y="1061236"/>
                </a:lnTo>
                <a:cubicBezTo>
                  <a:pt x="1429636" y="1126359"/>
                  <a:pt x="1376844" y="1179151"/>
                  <a:pt x="1311721" y="1179151"/>
                </a:cubicBezTo>
                <a:lnTo>
                  <a:pt x="117915" y="1179151"/>
                </a:lnTo>
                <a:cubicBezTo>
                  <a:pt x="52792" y="1179151"/>
                  <a:pt x="0" y="1126359"/>
                  <a:pt x="0" y="1061236"/>
                </a:cubicBezTo>
                <a:lnTo>
                  <a:pt x="0" y="117915"/>
                </a:lnTo>
                <a:close/>
              </a:path>
            </a:pathLst>
          </a:custGeom>
          <a:solidFill>
            <a:schemeClr val="lt1">
              <a:hueOff val="0"/>
              <a:satOff val="0"/>
              <a:lumOff val="0"/>
            </a:schemeClr>
          </a:solidFill>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61" tIns="0" rIns="150961" bIns="72000" numCol="1" spcCol="1270" anchor="b" anchorCtr="0">
            <a:noAutofit/>
          </a:bodyPr>
          <a:lstStyle/>
          <a:p>
            <a:pPr marL="114300" lvl="1" indent="-114300" algn="l" defTabSz="622300">
              <a:lnSpc>
                <a:spcPct val="90000"/>
              </a:lnSpc>
              <a:spcBef>
                <a:spcPct val="0"/>
              </a:spcBef>
              <a:spcAft>
                <a:spcPct val="15000"/>
              </a:spcAft>
              <a:buChar char="••"/>
            </a:pPr>
            <a:r>
              <a:rPr lang="uk-UA" sz="1400" b="1" kern="1200" dirty="0" smtClean="0">
                <a:latin typeface="Century Gothic" panose="020B0502020202020204" pitchFamily="34" charset="0"/>
              </a:rPr>
              <a:t>01.06.2018</a:t>
            </a:r>
          </a:p>
        </p:txBody>
      </p:sp>
      <p:sp>
        <p:nvSpPr>
          <p:cNvPr id="14" name="Shape 13"/>
          <p:cNvSpPr/>
          <p:nvPr/>
        </p:nvSpPr>
        <p:spPr>
          <a:xfrm>
            <a:off x="5575198" y="3102597"/>
            <a:ext cx="1589090" cy="1589090"/>
          </a:xfrm>
          <a:prstGeom prst="leftCircularArrow">
            <a:avLst>
              <a:gd name="adj1" fmla="val 3232"/>
              <a:gd name="adj2" fmla="val 398505"/>
              <a:gd name="adj3" fmla="val 2174016"/>
              <a:gd name="adj4" fmla="val 9024489"/>
              <a:gd name="adj5" fmla="val 3771"/>
            </a:avLst>
          </a:prstGeom>
          <a:ln>
            <a:solidFill>
              <a:schemeClr val="bg1">
                <a:lumMod val="65000"/>
              </a:schemeClr>
            </a:solidFill>
          </a:ln>
        </p:spPr>
        <p:style>
          <a:lnRef idx="1">
            <a:schemeClr val="accent5"/>
          </a:lnRef>
          <a:fillRef idx="3">
            <a:schemeClr val="accent5"/>
          </a:fillRef>
          <a:effectRef idx="2">
            <a:schemeClr val="accent5"/>
          </a:effectRef>
          <a:fontRef idx="minor">
            <a:schemeClr val="lt1"/>
          </a:fontRef>
        </p:style>
      </p:sp>
      <p:sp>
        <p:nvSpPr>
          <p:cNvPr id="15" name="Полилиния 14"/>
          <p:cNvSpPr/>
          <p:nvPr/>
        </p:nvSpPr>
        <p:spPr>
          <a:xfrm>
            <a:off x="1907704" y="4437272"/>
            <a:ext cx="1440000" cy="1440000"/>
          </a:xfrm>
          <a:custGeom>
            <a:avLst/>
            <a:gdLst>
              <a:gd name="connsiteX0" fmla="*/ 0 w 1270788"/>
              <a:gd name="connsiteY0" fmla="*/ 50535 h 505350"/>
              <a:gd name="connsiteX1" fmla="*/ 50535 w 1270788"/>
              <a:gd name="connsiteY1" fmla="*/ 0 h 505350"/>
              <a:gd name="connsiteX2" fmla="*/ 1220253 w 1270788"/>
              <a:gd name="connsiteY2" fmla="*/ 0 h 505350"/>
              <a:gd name="connsiteX3" fmla="*/ 1270788 w 1270788"/>
              <a:gd name="connsiteY3" fmla="*/ 50535 h 505350"/>
              <a:gd name="connsiteX4" fmla="*/ 1270788 w 1270788"/>
              <a:gd name="connsiteY4" fmla="*/ 454815 h 505350"/>
              <a:gd name="connsiteX5" fmla="*/ 1220253 w 1270788"/>
              <a:gd name="connsiteY5" fmla="*/ 505350 h 505350"/>
              <a:gd name="connsiteX6" fmla="*/ 50535 w 1270788"/>
              <a:gd name="connsiteY6" fmla="*/ 505350 h 505350"/>
              <a:gd name="connsiteX7" fmla="*/ 0 w 1270788"/>
              <a:gd name="connsiteY7" fmla="*/ 454815 h 505350"/>
              <a:gd name="connsiteX8" fmla="*/ 0 w 1270788"/>
              <a:gd name="connsiteY8" fmla="*/ 50535 h 5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88" h="505350">
                <a:moveTo>
                  <a:pt x="0" y="50535"/>
                </a:moveTo>
                <a:cubicBezTo>
                  <a:pt x="0" y="22625"/>
                  <a:pt x="22625" y="0"/>
                  <a:pt x="50535" y="0"/>
                </a:cubicBezTo>
                <a:lnTo>
                  <a:pt x="1220253" y="0"/>
                </a:lnTo>
                <a:cubicBezTo>
                  <a:pt x="1248163" y="0"/>
                  <a:pt x="1270788" y="22625"/>
                  <a:pt x="1270788" y="50535"/>
                </a:cubicBezTo>
                <a:lnTo>
                  <a:pt x="1270788" y="454815"/>
                </a:lnTo>
                <a:cubicBezTo>
                  <a:pt x="1270788" y="482725"/>
                  <a:pt x="1248163" y="505350"/>
                  <a:pt x="1220253" y="505350"/>
                </a:cubicBezTo>
                <a:lnTo>
                  <a:pt x="50535" y="505350"/>
                </a:lnTo>
                <a:cubicBezTo>
                  <a:pt x="22625" y="505350"/>
                  <a:pt x="0" y="482725"/>
                  <a:pt x="0" y="454815"/>
                </a:cubicBezTo>
                <a:lnTo>
                  <a:pt x="0" y="50535"/>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41471" tIns="32581" rIns="41471" bIns="32581" numCol="1" spcCol="1270" anchor="ctr" anchorCtr="0">
            <a:noAutofit/>
          </a:bodyPr>
          <a:lstStyle/>
          <a:p>
            <a:pPr lvl="0" algn="ctr" defTabSz="622300">
              <a:lnSpc>
                <a:spcPct val="90000"/>
              </a:lnSpc>
              <a:spcBef>
                <a:spcPct val="0"/>
              </a:spcBef>
              <a:spcAft>
                <a:spcPct val="35000"/>
              </a:spcAft>
            </a:pPr>
            <a:r>
              <a:rPr lang="uk-UA" sz="1400" b="1" kern="1200" dirty="0" smtClean="0">
                <a:latin typeface="Century Gothic" panose="020B0502020202020204" pitchFamily="34" charset="0"/>
              </a:rPr>
              <a:t>Формування робочих груп </a:t>
            </a:r>
          </a:p>
        </p:txBody>
      </p:sp>
      <p:sp>
        <p:nvSpPr>
          <p:cNvPr id="16" name="Полилиния 15"/>
          <p:cNvSpPr/>
          <p:nvPr/>
        </p:nvSpPr>
        <p:spPr>
          <a:xfrm>
            <a:off x="4999053" y="2420888"/>
            <a:ext cx="1440000" cy="1440000"/>
          </a:xfrm>
          <a:custGeom>
            <a:avLst/>
            <a:gdLst>
              <a:gd name="connsiteX0" fmla="*/ 0 w 1429636"/>
              <a:gd name="connsiteY0" fmla="*/ 117915 h 1179151"/>
              <a:gd name="connsiteX1" fmla="*/ 117915 w 1429636"/>
              <a:gd name="connsiteY1" fmla="*/ 0 h 1179151"/>
              <a:gd name="connsiteX2" fmla="*/ 1311721 w 1429636"/>
              <a:gd name="connsiteY2" fmla="*/ 0 h 1179151"/>
              <a:gd name="connsiteX3" fmla="*/ 1429636 w 1429636"/>
              <a:gd name="connsiteY3" fmla="*/ 117915 h 1179151"/>
              <a:gd name="connsiteX4" fmla="*/ 1429636 w 1429636"/>
              <a:gd name="connsiteY4" fmla="*/ 1061236 h 1179151"/>
              <a:gd name="connsiteX5" fmla="*/ 1311721 w 1429636"/>
              <a:gd name="connsiteY5" fmla="*/ 1179151 h 1179151"/>
              <a:gd name="connsiteX6" fmla="*/ 117915 w 1429636"/>
              <a:gd name="connsiteY6" fmla="*/ 1179151 h 1179151"/>
              <a:gd name="connsiteX7" fmla="*/ 0 w 1429636"/>
              <a:gd name="connsiteY7" fmla="*/ 1061236 h 1179151"/>
              <a:gd name="connsiteX8" fmla="*/ 0 w 1429636"/>
              <a:gd name="connsiteY8" fmla="*/ 117915 h 11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636" h="1179151">
                <a:moveTo>
                  <a:pt x="0" y="117915"/>
                </a:moveTo>
                <a:cubicBezTo>
                  <a:pt x="0" y="52792"/>
                  <a:pt x="52792" y="0"/>
                  <a:pt x="117915" y="0"/>
                </a:cubicBezTo>
                <a:lnTo>
                  <a:pt x="1311721" y="0"/>
                </a:lnTo>
                <a:cubicBezTo>
                  <a:pt x="1376844" y="0"/>
                  <a:pt x="1429636" y="52792"/>
                  <a:pt x="1429636" y="117915"/>
                </a:cubicBezTo>
                <a:lnTo>
                  <a:pt x="1429636" y="1061236"/>
                </a:lnTo>
                <a:cubicBezTo>
                  <a:pt x="1429636" y="1126359"/>
                  <a:pt x="1376844" y="1179151"/>
                  <a:pt x="1311721" y="1179151"/>
                </a:cubicBezTo>
                <a:lnTo>
                  <a:pt x="117915" y="1179151"/>
                </a:lnTo>
                <a:cubicBezTo>
                  <a:pt x="52792" y="1179151"/>
                  <a:pt x="0" y="1126359"/>
                  <a:pt x="0" y="1061236"/>
                </a:cubicBezTo>
                <a:lnTo>
                  <a:pt x="0" y="117915"/>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61" tIns="403636" rIns="150961" bIns="150961" numCol="1" spcCol="1270" anchor="t" anchorCtr="0">
            <a:noAutofit/>
          </a:bodyPr>
          <a:lstStyle/>
          <a:p>
            <a:pPr marL="114300" lvl="1" indent="-114300" algn="l" defTabSz="622300">
              <a:lnSpc>
                <a:spcPct val="90000"/>
              </a:lnSpc>
              <a:spcBef>
                <a:spcPct val="0"/>
              </a:spcBef>
              <a:spcAft>
                <a:spcPct val="15000"/>
              </a:spcAft>
              <a:buChar char="••"/>
            </a:pPr>
            <a:r>
              <a:rPr lang="uk-UA" sz="1400" b="1" kern="1200" dirty="0" smtClean="0">
                <a:latin typeface="Century Gothic" panose="020B0502020202020204" pitchFamily="34" charset="0"/>
              </a:rPr>
              <a:t>01.09.2018</a:t>
            </a:r>
          </a:p>
        </p:txBody>
      </p:sp>
      <p:sp>
        <p:nvSpPr>
          <p:cNvPr id="18" name="Полилиния 17"/>
          <p:cNvSpPr/>
          <p:nvPr/>
        </p:nvSpPr>
        <p:spPr>
          <a:xfrm>
            <a:off x="4428143" y="3543333"/>
            <a:ext cx="1440000" cy="1440000"/>
          </a:xfrm>
          <a:custGeom>
            <a:avLst/>
            <a:gdLst>
              <a:gd name="connsiteX0" fmla="*/ 0 w 1270788"/>
              <a:gd name="connsiteY0" fmla="*/ 50535 h 505350"/>
              <a:gd name="connsiteX1" fmla="*/ 50535 w 1270788"/>
              <a:gd name="connsiteY1" fmla="*/ 0 h 505350"/>
              <a:gd name="connsiteX2" fmla="*/ 1220253 w 1270788"/>
              <a:gd name="connsiteY2" fmla="*/ 0 h 505350"/>
              <a:gd name="connsiteX3" fmla="*/ 1270788 w 1270788"/>
              <a:gd name="connsiteY3" fmla="*/ 50535 h 505350"/>
              <a:gd name="connsiteX4" fmla="*/ 1270788 w 1270788"/>
              <a:gd name="connsiteY4" fmla="*/ 454815 h 505350"/>
              <a:gd name="connsiteX5" fmla="*/ 1220253 w 1270788"/>
              <a:gd name="connsiteY5" fmla="*/ 505350 h 505350"/>
              <a:gd name="connsiteX6" fmla="*/ 50535 w 1270788"/>
              <a:gd name="connsiteY6" fmla="*/ 505350 h 505350"/>
              <a:gd name="connsiteX7" fmla="*/ 0 w 1270788"/>
              <a:gd name="connsiteY7" fmla="*/ 454815 h 505350"/>
              <a:gd name="connsiteX8" fmla="*/ 0 w 1270788"/>
              <a:gd name="connsiteY8" fmla="*/ 50535 h 5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88" h="505350">
                <a:moveTo>
                  <a:pt x="0" y="50535"/>
                </a:moveTo>
                <a:cubicBezTo>
                  <a:pt x="0" y="22625"/>
                  <a:pt x="22625" y="0"/>
                  <a:pt x="50535" y="0"/>
                </a:cubicBezTo>
                <a:lnTo>
                  <a:pt x="1220253" y="0"/>
                </a:lnTo>
                <a:cubicBezTo>
                  <a:pt x="1248163" y="0"/>
                  <a:pt x="1270788" y="22625"/>
                  <a:pt x="1270788" y="50535"/>
                </a:cubicBezTo>
                <a:lnTo>
                  <a:pt x="1270788" y="454815"/>
                </a:lnTo>
                <a:cubicBezTo>
                  <a:pt x="1270788" y="482725"/>
                  <a:pt x="1248163" y="505350"/>
                  <a:pt x="1220253" y="505350"/>
                </a:cubicBezTo>
                <a:lnTo>
                  <a:pt x="50535" y="505350"/>
                </a:lnTo>
                <a:cubicBezTo>
                  <a:pt x="22625" y="505350"/>
                  <a:pt x="0" y="482725"/>
                  <a:pt x="0" y="454815"/>
                </a:cubicBezTo>
                <a:lnTo>
                  <a:pt x="0" y="50535"/>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41471" tIns="32581" rIns="41471" bIns="32581" numCol="1" spcCol="1270" anchor="ctr" anchorCtr="0">
            <a:noAutofit/>
          </a:bodyPr>
          <a:lstStyle/>
          <a:p>
            <a:pPr lvl="0" algn="ctr" defTabSz="622300">
              <a:lnSpc>
                <a:spcPct val="90000"/>
              </a:lnSpc>
              <a:spcBef>
                <a:spcPct val="0"/>
              </a:spcBef>
              <a:spcAft>
                <a:spcPct val="35000"/>
              </a:spcAft>
            </a:pPr>
            <a:r>
              <a:rPr lang="uk-UA" sz="1400" b="1" kern="1200" dirty="0" smtClean="0">
                <a:latin typeface="Century Gothic" panose="020B0502020202020204" pitchFamily="34" charset="0"/>
              </a:rPr>
              <a:t>Громадське обговорення в робочих групах</a:t>
            </a:r>
          </a:p>
        </p:txBody>
      </p:sp>
      <p:sp>
        <p:nvSpPr>
          <p:cNvPr id="19" name="Полилиния 18"/>
          <p:cNvSpPr/>
          <p:nvPr/>
        </p:nvSpPr>
        <p:spPr>
          <a:xfrm>
            <a:off x="7668504" y="2492896"/>
            <a:ext cx="1440000" cy="1440000"/>
          </a:xfrm>
          <a:custGeom>
            <a:avLst/>
            <a:gdLst>
              <a:gd name="connsiteX0" fmla="*/ 0 w 1429636"/>
              <a:gd name="connsiteY0" fmla="*/ 117915 h 1179151"/>
              <a:gd name="connsiteX1" fmla="*/ 117915 w 1429636"/>
              <a:gd name="connsiteY1" fmla="*/ 0 h 1179151"/>
              <a:gd name="connsiteX2" fmla="*/ 1311721 w 1429636"/>
              <a:gd name="connsiteY2" fmla="*/ 0 h 1179151"/>
              <a:gd name="connsiteX3" fmla="*/ 1429636 w 1429636"/>
              <a:gd name="connsiteY3" fmla="*/ 117915 h 1179151"/>
              <a:gd name="connsiteX4" fmla="*/ 1429636 w 1429636"/>
              <a:gd name="connsiteY4" fmla="*/ 1061236 h 1179151"/>
              <a:gd name="connsiteX5" fmla="*/ 1311721 w 1429636"/>
              <a:gd name="connsiteY5" fmla="*/ 1179151 h 1179151"/>
              <a:gd name="connsiteX6" fmla="*/ 117915 w 1429636"/>
              <a:gd name="connsiteY6" fmla="*/ 1179151 h 1179151"/>
              <a:gd name="connsiteX7" fmla="*/ 0 w 1429636"/>
              <a:gd name="connsiteY7" fmla="*/ 1061236 h 1179151"/>
              <a:gd name="connsiteX8" fmla="*/ 0 w 1429636"/>
              <a:gd name="connsiteY8" fmla="*/ 117915 h 11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636" h="1179151">
                <a:moveTo>
                  <a:pt x="0" y="117915"/>
                </a:moveTo>
                <a:cubicBezTo>
                  <a:pt x="0" y="52792"/>
                  <a:pt x="52792" y="0"/>
                  <a:pt x="117915" y="0"/>
                </a:cubicBezTo>
                <a:lnTo>
                  <a:pt x="1311721" y="0"/>
                </a:lnTo>
                <a:cubicBezTo>
                  <a:pt x="1376844" y="0"/>
                  <a:pt x="1429636" y="52792"/>
                  <a:pt x="1429636" y="117915"/>
                </a:cubicBezTo>
                <a:lnTo>
                  <a:pt x="1429636" y="1061236"/>
                </a:lnTo>
                <a:cubicBezTo>
                  <a:pt x="1429636" y="1126359"/>
                  <a:pt x="1376844" y="1179151"/>
                  <a:pt x="1311721" y="1179151"/>
                </a:cubicBezTo>
                <a:lnTo>
                  <a:pt x="117915" y="1179151"/>
                </a:lnTo>
                <a:cubicBezTo>
                  <a:pt x="52792" y="1179151"/>
                  <a:pt x="0" y="1126359"/>
                  <a:pt x="0" y="1061236"/>
                </a:cubicBezTo>
                <a:lnTo>
                  <a:pt x="0" y="117915"/>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61" tIns="150961" rIns="150961" bIns="403636" numCol="1" spcCol="1270" anchor="t" anchorCtr="0">
            <a:noAutofit/>
          </a:bodyPr>
          <a:lstStyle/>
          <a:p>
            <a:pPr marL="114300" lvl="1" indent="-114300" algn="l" defTabSz="622300">
              <a:lnSpc>
                <a:spcPct val="90000"/>
              </a:lnSpc>
              <a:spcBef>
                <a:spcPct val="0"/>
              </a:spcBef>
              <a:spcAft>
                <a:spcPct val="15000"/>
              </a:spcAft>
              <a:buChar char="••"/>
            </a:pPr>
            <a:r>
              <a:rPr lang="uk-UA" sz="1400" b="1" kern="1200" dirty="0" smtClean="0">
                <a:latin typeface="Century Gothic" panose="020B0502020202020204" pitchFamily="34" charset="0"/>
              </a:rPr>
              <a:t> 01.10.2018</a:t>
            </a:r>
            <a:endParaRPr lang="uk-UA" sz="1400" b="1" kern="1200" dirty="0">
              <a:latin typeface="Century Gothic" panose="020B0502020202020204" pitchFamily="34" charset="0"/>
            </a:endParaRPr>
          </a:p>
        </p:txBody>
      </p:sp>
      <p:sp>
        <p:nvSpPr>
          <p:cNvPr id="20" name="Полилиния 19"/>
          <p:cNvSpPr/>
          <p:nvPr/>
        </p:nvSpPr>
        <p:spPr>
          <a:xfrm>
            <a:off x="7042139" y="3484788"/>
            <a:ext cx="1440000" cy="1440000"/>
          </a:xfrm>
          <a:custGeom>
            <a:avLst/>
            <a:gdLst>
              <a:gd name="connsiteX0" fmla="*/ 0 w 1270788"/>
              <a:gd name="connsiteY0" fmla="*/ 50535 h 505350"/>
              <a:gd name="connsiteX1" fmla="*/ 50535 w 1270788"/>
              <a:gd name="connsiteY1" fmla="*/ 0 h 505350"/>
              <a:gd name="connsiteX2" fmla="*/ 1220253 w 1270788"/>
              <a:gd name="connsiteY2" fmla="*/ 0 h 505350"/>
              <a:gd name="connsiteX3" fmla="*/ 1270788 w 1270788"/>
              <a:gd name="connsiteY3" fmla="*/ 50535 h 505350"/>
              <a:gd name="connsiteX4" fmla="*/ 1270788 w 1270788"/>
              <a:gd name="connsiteY4" fmla="*/ 454815 h 505350"/>
              <a:gd name="connsiteX5" fmla="*/ 1220253 w 1270788"/>
              <a:gd name="connsiteY5" fmla="*/ 505350 h 505350"/>
              <a:gd name="connsiteX6" fmla="*/ 50535 w 1270788"/>
              <a:gd name="connsiteY6" fmla="*/ 505350 h 505350"/>
              <a:gd name="connsiteX7" fmla="*/ 0 w 1270788"/>
              <a:gd name="connsiteY7" fmla="*/ 454815 h 505350"/>
              <a:gd name="connsiteX8" fmla="*/ 0 w 1270788"/>
              <a:gd name="connsiteY8" fmla="*/ 50535 h 5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88" h="505350">
                <a:moveTo>
                  <a:pt x="0" y="50535"/>
                </a:moveTo>
                <a:cubicBezTo>
                  <a:pt x="0" y="22625"/>
                  <a:pt x="22625" y="0"/>
                  <a:pt x="50535" y="0"/>
                </a:cubicBezTo>
                <a:lnTo>
                  <a:pt x="1220253" y="0"/>
                </a:lnTo>
                <a:cubicBezTo>
                  <a:pt x="1248163" y="0"/>
                  <a:pt x="1270788" y="22625"/>
                  <a:pt x="1270788" y="50535"/>
                </a:cubicBezTo>
                <a:lnTo>
                  <a:pt x="1270788" y="454815"/>
                </a:lnTo>
                <a:cubicBezTo>
                  <a:pt x="1270788" y="482725"/>
                  <a:pt x="1248163" y="505350"/>
                  <a:pt x="1220253" y="505350"/>
                </a:cubicBezTo>
                <a:lnTo>
                  <a:pt x="50535" y="505350"/>
                </a:lnTo>
                <a:cubicBezTo>
                  <a:pt x="22625" y="505350"/>
                  <a:pt x="0" y="482725"/>
                  <a:pt x="0" y="454815"/>
                </a:cubicBezTo>
                <a:lnTo>
                  <a:pt x="0" y="50535"/>
                </a:lnTo>
                <a:close/>
              </a:path>
            </a:pathLst>
          </a:cu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41471" tIns="32581" rIns="41471" bIns="32581" numCol="1" spcCol="1270" anchor="ctr" anchorCtr="0">
            <a:noAutofit/>
          </a:bodyPr>
          <a:lstStyle/>
          <a:p>
            <a:pPr lvl="0" algn="ctr" defTabSz="622300">
              <a:lnSpc>
                <a:spcPct val="90000"/>
              </a:lnSpc>
              <a:spcBef>
                <a:spcPct val="0"/>
              </a:spcBef>
              <a:spcAft>
                <a:spcPct val="35000"/>
              </a:spcAft>
            </a:pPr>
            <a:r>
              <a:rPr lang="uk-UA" sz="1400" b="1" kern="1200" dirty="0" smtClean="0">
                <a:latin typeface="Century Gothic" panose="020B0502020202020204" pitchFamily="34" charset="0"/>
              </a:rPr>
              <a:t>Подання в обласну раду</a:t>
            </a:r>
            <a:endParaRPr lang="uk-UA" sz="1400" b="1" kern="1200" dirty="0">
              <a:latin typeface="Century Gothic" panose="020B0502020202020204" pitchFamily="34" charset="0"/>
            </a:endParaRPr>
          </a:p>
        </p:txBody>
      </p:sp>
      <p:sp>
        <p:nvSpPr>
          <p:cNvPr id="23" name="Shape 22"/>
          <p:cNvSpPr/>
          <p:nvPr/>
        </p:nvSpPr>
        <p:spPr>
          <a:xfrm>
            <a:off x="395536" y="3789040"/>
            <a:ext cx="1589090" cy="1589090"/>
          </a:xfrm>
          <a:prstGeom prst="leftCircularArrow">
            <a:avLst>
              <a:gd name="adj1" fmla="val 3232"/>
              <a:gd name="adj2" fmla="val 398505"/>
              <a:gd name="adj3" fmla="val 2174016"/>
              <a:gd name="adj4" fmla="val 9024489"/>
              <a:gd name="adj5" fmla="val 3771"/>
            </a:avLst>
          </a:prstGeom>
          <a:ln>
            <a:solidFill>
              <a:schemeClr val="bg1">
                <a:lumMod val="65000"/>
              </a:schemeClr>
            </a:solidFill>
          </a:ln>
        </p:spPr>
        <p:style>
          <a:lnRef idx="1">
            <a:schemeClr val="accent5"/>
          </a:lnRef>
          <a:fillRef idx="3">
            <a:schemeClr val="accent5"/>
          </a:fillRef>
          <a:effectRef idx="2">
            <a:schemeClr val="accent5"/>
          </a:effectRef>
          <a:fontRef idx="minor">
            <a:schemeClr val="lt1"/>
          </a:fontRef>
        </p:style>
      </p:sp>
    </p:spTree>
    <p:extLst>
      <p:ext uri="{BB962C8B-B14F-4D97-AF65-F5344CB8AC3E}">
        <p14:creationId xmlns:p14="http://schemas.microsoft.com/office/powerpoint/2010/main" val="3602927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633412"/>
          </a:xfrm>
          <a:solidFill>
            <a:srgbClr val="7030A0"/>
          </a:solidFill>
        </p:spPr>
        <p:txBody>
          <a:bodyPr>
            <a:normAutofit fontScale="90000"/>
          </a:bodyPr>
          <a:lstStyle/>
          <a:p>
            <a:r>
              <a:rPr lang="uk-UA" altLang="uk-UA" sz="3600" b="1" dirty="0" smtClean="0">
                <a:solidFill>
                  <a:schemeClr val="bg1"/>
                </a:solidFill>
                <a:latin typeface="PF Square Sans Pro" panose="02000506040000020004" pitchFamily="2" charset="0"/>
              </a:rPr>
              <a:t>ВИБІР ТЕМИ ПРОЕКТУ</a:t>
            </a:r>
          </a:p>
        </p:txBody>
      </p:sp>
      <p:sp>
        <p:nvSpPr>
          <p:cNvPr id="15364" name="Прямокутник 1"/>
          <p:cNvSpPr>
            <a:spLocks noChangeArrowheads="1"/>
          </p:cNvSpPr>
          <p:nvPr/>
        </p:nvSpPr>
        <p:spPr bwMode="auto">
          <a:xfrm>
            <a:off x="7483475" y="627380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a:solidFill>
                  <a:schemeClr val="bg1"/>
                </a:solidFill>
                <a:latin typeface="PF Square Sans Pro" panose="02000506040000020004" pitchFamily="2" charset="0"/>
              </a:rPr>
              <a:t>Вправа</a:t>
            </a:r>
            <a:endParaRPr lang="uk-UA" altLang="uk-UA" b="1" dirty="0">
              <a:solidFill>
                <a:schemeClr val="bg1"/>
              </a:solidFill>
              <a:latin typeface="Arial" panose="020B0604020202020204" pitchFamily="34" charset="0"/>
            </a:endParaRPr>
          </a:p>
        </p:txBody>
      </p:sp>
      <p:sp>
        <p:nvSpPr>
          <p:cNvPr id="2" name="Прямокутник 1"/>
          <p:cNvSpPr/>
          <p:nvPr/>
        </p:nvSpPr>
        <p:spPr>
          <a:xfrm>
            <a:off x="4572000" y="818306"/>
            <a:ext cx="4572000" cy="1200329"/>
          </a:xfrm>
          <a:prstGeom prst="rect">
            <a:avLst/>
          </a:prstGeom>
          <a:solidFill>
            <a:srgbClr val="FFC000"/>
          </a:solidFill>
        </p:spPr>
        <p:txBody>
          <a:bodyPr>
            <a:spAutoFit/>
          </a:bodyPr>
          <a:lstStyle/>
          <a:p>
            <a:r>
              <a:rPr lang="uk-UA" b="1" dirty="0">
                <a:solidFill>
                  <a:schemeClr val="accent2">
                    <a:lumMod val="75000"/>
                  </a:schemeClr>
                </a:solidFill>
                <a:latin typeface="Times New Roman" panose="02020603050405020304" pitchFamily="18" charset="0"/>
                <a:ea typeface="Calibri" panose="020F0502020204030204" pitchFamily="34" charset="0"/>
              </a:rPr>
              <a:t>Розвиток туристичної та соціальної інфраструктури на базі палацу </a:t>
            </a:r>
            <a:r>
              <a:rPr lang="uk-UA" b="1" dirty="0" err="1">
                <a:solidFill>
                  <a:schemeClr val="accent2">
                    <a:lumMod val="75000"/>
                  </a:schemeClr>
                </a:solidFill>
                <a:latin typeface="Times New Roman" panose="02020603050405020304" pitchFamily="18" charset="0"/>
                <a:ea typeface="Calibri" panose="020F0502020204030204" pitchFamily="34" charset="0"/>
              </a:rPr>
              <a:t>Страхоцьких</a:t>
            </a:r>
            <a:r>
              <a:rPr lang="uk-UA" b="1" dirty="0">
                <a:solidFill>
                  <a:schemeClr val="accent2">
                    <a:lumMod val="75000"/>
                  </a:schemeClr>
                </a:solidFill>
                <a:latin typeface="Times New Roman" panose="02020603050405020304" pitchFamily="18" charset="0"/>
                <a:ea typeface="Calibri" panose="020F0502020204030204" pitchFamily="34" charset="0"/>
              </a:rPr>
              <a:t> – пам’ятки архітектури </a:t>
            </a:r>
            <a:r>
              <a:rPr lang="uk-UA" b="1" dirty="0" err="1">
                <a:solidFill>
                  <a:schemeClr val="accent2">
                    <a:lumMod val="75000"/>
                  </a:schemeClr>
                </a:solidFill>
                <a:latin typeface="Times New Roman" panose="02020603050405020304" pitchFamily="18" charset="0"/>
                <a:ea typeface="Calibri" panose="020F0502020204030204" pitchFamily="34" charset="0"/>
              </a:rPr>
              <a:t>поч.ХІХстоліття</a:t>
            </a:r>
            <a:r>
              <a:rPr lang="uk-UA" b="1" dirty="0">
                <a:solidFill>
                  <a:schemeClr val="accent2">
                    <a:lumMod val="75000"/>
                  </a:schemeClr>
                </a:solidFill>
                <a:latin typeface="Times New Roman" panose="02020603050405020304" pitchFamily="18" charset="0"/>
                <a:ea typeface="Calibri" panose="020F0502020204030204" pitchFamily="34" charset="0"/>
              </a:rPr>
              <a:t> </a:t>
            </a:r>
            <a:r>
              <a:rPr lang="uk-UA" b="1" dirty="0" err="1">
                <a:solidFill>
                  <a:schemeClr val="accent2">
                    <a:lumMod val="75000"/>
                  </a:schemeClr>
                </a:solidFill>
                <a:latin typeface="Times New Roman" panose="02020603050405020304" pitchFamily="18" charset="0"/>
                <a:ea typeface="Calibri" panose="020F0502020204030204" pitchFamily="34" charset="0"/>
              </a:rPr>
              <a:t>Мостиської</a:t>
            </a:r>
            <a:r>
              <a:rPr lang="uk-UA" b="1" dirty="0">
                <a:solidFill>
                  <a:schemeClr val="accent2">
                    <a:lumMod val="75000"/>
                  </a:schemeClr>
                </a:solidFill>
                <a:latin typeface="Times New Roman" panose="02020603050405020304" pitchFamily="18" charset="0"/>
                <a:ea typeface="Calibri" panose="020F0502020204030204" pitchFamily="34" charset="0"/>
              </a:rPr>
              <a:t> міської ради</a:t>
            </a:r>
            <a:endParaRPr lang="uk-UA" b="1" dirty="0">
              <a:solidFill>
                <a:schemeClr val="accent2">
                  <a:lumMod val="75000"/>
                </a:schemeClr>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705" y="2141753"/>
            <a:ext cx="2045246" cy="2628280"/>
          </a:xfrm>
          <a:prstGeom prst="rect">
            <a:avLst/>
          </a:prstGeom>
        </p:spPr>
      </p:pic>
      <p:pic>
        <p:nvPicPr>
          <p:cNvPr id="4" name="Рисунок 3"/>
          <p:cNvPicPr>
            <a:picLocks noChangeAspect="1"/>
          </p:cNvPicPr>
          <p:nvPr/>
        </p:nvPicPr>
        <p:blipFill>
          <a:blip r:embed="rId3"/>
          <a:stretch>
            <a:fillRect/>
          </a:stretch>
        </p:blipFill>
        <p:spPr>
          <a:xfrm>
            <a:off x="6003863" y="2528930"/>
            <a:ext cx="2959224" cy="2178318"/>
          </a:xfrm>
          <a:prstGeom prst="rect">
            <a:avLst/>
          </a:prstGeom>
        </p:spPr>
      </p:pic>
      <p:sp>
        <p:nvSpPr>
          <p:cNvPr id="10" name="Прямокутник 1"/>
          <p:cNvSpPr>
            <a:spLocks noChangeArrowheads="1"/>
          </p:cNvSpPr>
          <p:nvPr/>
        </p:nvSpPr>
        <p:spPr bwMode="auto">
          <a:xfrm>
            <a:off x="5220072" y="6273800"/>
            <a:ext cx="2095608"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smtClean="0">
                <a:solidFill>
                  <a:schemeClr val="bg1"/>
                </a:solidFill>
                <a:latin typeface="PF Square Sans Pro" panose="02000506040000020004" pitchFamily="2" charset="0"/>
              </a:rPr>
              <a:t>Додаток 1</a:t>
            </a:r>
            <a:endParaRPr lang="uk-UA" altLang="uk-UA" b="1" dirty="0">
              <a:solidFill>
                <a:schemeClr val="bg1"/>
              </a:solidFill>
              <a:latin typeface="Arial" panose="020B0604020202020204" pitchFamily="34" charset="0"/>
            </a:endParaRPr>
          </a:p>
        </p:txBody>
      </p:sp>
      <p:sp>
        <p:nvSpPr>
          <p:cNvPr id="11" name="Заголовок 6"/>
          <p:cNvSpPr txBox="1">
            <a:spLocks/>
          </p:cNvSpPr>
          <p:nvPr/>
        </p:nvSpPr>
        <p:spPr>
          <a:xfrm>
            <a:off x="-1" y="821679"/>
            <a:ext cx="9144001" cy="5304484"/>
          </a:xfrm>
          <a:prstGeom prst="rect">
            <a:avLst/>
          </a:prstGeom>
          <a:solidFill>
            <a:srgbClr val="7030A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altLang="uk-UA" sz="9600" b="1" dirty="0" smtClean="0">
                <a:solidFill>
                  <a:schemeClr val="bg1"/>
                </a:solidFill>
                <a:latin typeface="PF Square Sans Pro" panose="02000506040000020004" pitchFamily="2" charset="0"/>
              </a:rPr>
              <a:t>5 груп – </a:t>
            </a:r>
          </a:p>
          <a:p>
            <a:r>
              <a:rPr lang="uk-UA" altLang="uk-UA" sz="9600" b="1" dirty="0" smtClean="0">
                <a:solidFill>
                  <a:schemeClr val="bg1"/>
                </a:solidFill>
                <a:latin typeface="PF Square Sans Pro" panose="02000506040000020004" pitchFamily="2" charset="0"/>
              </a:rPr>
              <a:t>5 проектів</a:t>
            </a:r>
          </a:p>
        </p:txBody>
      </p:sp>
    </p:spTree>
    <p:extLst>
      <p:ext uri="{BB962C8B-B14F-4D97-AF65-F5344CB8AC3E}">
        <p14:creationId xmlns:p14="http://schemas.microsoft.com/office/powerpoint/2010/main" val="145516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160" r="-220" b="160"/>
          <a:stretch/>
        </p:blipFill>
        <p:spPr bwMode="auto">
          <a:xfrm>
            <a:off x="0" y="1"/>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5013176"/>
            <a:ext cx="9144000" cy="1080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2" name="Заголовок 1"/>
          <p:cNvSpPr>
            <a:spLocks noGrp="1"/>
          </p:cNvSpPr>
          <p:nvPr>
            <p:ph type="ctrTitle"/>
          </p:nvPr>
        </p:nvSpPr>
        <p:spPr>
          <a:xfrm>
            <a:off x="259408" y="4767287"/>
            <a:ext cx="8640960" cy="1470025"/>
          </a:xfrm>
        </p:spPr>
        <p:txBody>
          <a:bodyPr>
            <a:noAutofit/>
          </a:bodyPr>
          <a:lstStyle/>
          <a:p>
            <a:r>
              <a:rPr lang="ru-RU" sz="3600" b="1" dirty="0" smtClean="0">
                <a:solidFill>
                  <a:schemeClr val="accent4">
                    <a:lumMod val="50000"/>
                  </a:schemeClr>
                </a:solidFill>
                <a:latin typeface="Century Gothic" pitchFamily="34" charset="0"/>
              </a:rPr>
              <a:t>ПІДГОТОВКА ПРОЕКТУ</a:t>
            </a:r>
            <a:endParaRPr lang="ru-RU" sz="3600" b="1" dirty="0">
              <a:solidFill>
                <a:schemeClr val="accent4">
                  <a:lumMod val="50000"/>
                </a:schemeClr>
              </a:solidFill>
              <a:latin typeface="Century Gothic" pitchFamily="34" charset="0"/>
            </a:endParaRPr>
          </a:p>
        </p:txBody>
      </p:sp>
    </p:spTree>
    <p:extLst>
      <p:ext uri="{BB962C8B-B14F-4D97-AF65-F5344CB8AC3E}">
        <p14:creationId xmlns:p14="http://schemas.microsoft.com/office/powerpoint/2010/main" val="203527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0" y="5620770"/>
            <a:ext cx="9144000" cy="273844"/>
          </a:xfrm>
        </p:spPr>
        <p:txBody>
          <a:bodyPr/>
          <a:lstStyle/>
          <a:p>
            <a:pPr algn="ctr"/>
            <a:fld id="{B0640EC0-AC03-43EB-84E9-437CA3AFED62}" type="slidenum">
              <a:rPr lang="ru-RU" sz="1600">
                <a:solidFill>
                  <a:schemeClr val="bg1"/>
                </a:solidFill>
                <a:latin typeface="Century Gothic" pitchFamily="34" charset="0"/>
              </a:rPr>
              <a:pPr algn="ctr"/>
              <a:t>44</a:t>
            </a:fld>
            <a:endParaRPr lang="ru-RU" sz="1600" dirty="0">
              <a:solidFill>
                <a:schemeClr val="bg1"/>
              </a:solidFill>
              <a:latin typeface="Century Gothic" pitchFamily="34" charset="0"/>
            </a:endParaRPr>
          </a:p>
        </p:txBody>
      </p:sp>
      <p:pic>
        <p:nvPicPr>
          <p:cNvPr id="4098" name="Picture 2" descr="http://gronex.com.sg/wp-content/uploads/2015/08/projectmanage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2" y="1963041"/>
            <a:ext cx="3780298" cy="2593461"/>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635896" y="260648"/>
            <a:ext cx="4856327" cy="576064"/>
          </a:xfrm>
          <a:prstGeom prst="rect">
            <a:avLst/>
          </a:prstGeom>
          <a:solidFill>
            <a:srgbClr val="193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latin typeface="Century Gothic" panose="020B0502020202020204" pitchFamily="34" charset="0"/>
              </a:rPr>
              <a:t>Організаційна спроможність </a:t>
            </a:r>
          </a:p>
        </p:txBody>
      </p:sp>
      <p:sp>
        <p:nvSpPr>
          <p:cNvPr id="11" name="TextBox 5"/>
          <p:cNvSpPr txBox="1"/>
          <p:nvPr/>
        </p:nvSpPr>
        <p:spPr>
          <a:xfrm>
            <a:off x="4283968" y="1165632"/>
            <a:ext cx="4482498" cy="51655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ts val="1950"/>
              </a:lnSpc>
              <a:spcAft>
                <a:spcPts val="450"/>
              </a:spcAft>
            </a:pPr>
            <a:r>
              <a:rPr lang="uk-UA" sz="2000" b="1" dirty="0">
                <a:solidFill>
                  <a:srgbClr val="FFFFFF"/>
                </a:solidFill>
                <a:latin typeface="Century Gothic" panose="020B0502020202020204" pitchFamily="34" charset="0"/>
              </a:rPr>
              <a:t>ОРГАНІЗАЦІЙНА  </a:t>
            </a:r>
            <a:r>
              <a:rPr lang="uk-UA" sz="2000" b="1" dirty="0" smtClean="0">
                <a:solidFill>
                  <a:srgbClr val="FFFFFF"/>
                </a:solidFill>
                <a:latin typeface="Century Gothic" panose="020B0502020202020204" pitchFamily="34" charset="0"/>
              </a:rPr>
              <a:t>СПРОМОЖНІСТЬ</a:t>
            </a:r>
            <a:endParaRPr lang="en-US" sz="2000" b="1" dirty="0">
              <a:solidFill>
                <a:srgbClr val="193455"/>
              </a:solidFill>
              <a:latin typeface="Century Gothic" panose="020B0502020202020204" pitchFamily="34" charset="0"/>
            </a:endParaRPr>
          </a:p>
          <a:p>
            <a:pPr marL="257175" indent="-257175">
              <a:spcAft>
                <a:spcPts val="450"/>
              </a:spcAft>
              <a:buFont typeface="Arial" panose="020B0604020202020204" pitchFamily="34" charset="0"/>
              <a:buChar char="•"/>
            </a:pPr>
            <a:r>
              <a:rPr lang="uk-UA" altLang="uk-UA" sz="2400" b="1" dirty="0">
                <a:solidFill>
                  <a:srgbClr val="193455"/>
                </a:solidFill>
                <a:latin typeface="PF Square Sans Pro" panose="02000506040000020004" pitchFamily="2" charset="0"/>
                <a:cs typeface="Times New Roman" panose="02020603050405020304" pitchFamily="18" charset="0"/>
              </a:rPr>
              <a:t>Організаційна спроможність </a:t>
            </a:r>
            <a:r>
              <a:rPr lang="uk-UA" altLang="uk-UA" sz="2400" b="1" dirty="0" smtClean="0">
                <a:solidFill>
                  <a:srgbClr val="193455"/>
                </a:solidFill>
                <a:latin typeface="PF Square Sans Pro" panose="02000506040000020004" pitchFamily="2" charset="0"/>
                <a:cs typeface="Times New Roman" panose="02020603050405020304" pitchFamily="18" charset="0"/>
              </a:rPr>
              <a:t>організації у </a:t>
            </a:r>
            <a:r>
              <a:rPr lang="uk-UA" altLang="uk-UA" sz="2400" b="1" dirty="0">
                <a:solidFill>
                  <a:srgbClr val="193455"/>
                </a:solidFill>
                <a:latin typeface="PF Square Sans Pro" panose="02000506040000020004" pitchFamily="2" charset="0"/>
                <a:cs typeface="Times New Roman" panose="02020603050405020304" pitchFamily="18" charset="0"/>
              </a:rPr>
              <a:t>проектній діяльності</a:t>
            </a:r>
          </a:p>
          <a:p>
            <a:pPr marL="257175" indent="-257175">
              <a:spcAft>
                <a:spcPts val="450"/>
              </a:spcAft>
              <a:buFont typeface="Arial" panose="020B0604020202020204" pitchFamily="34" charset="0"/>
              <a:buChar char="•"/>
            </a:pPr>
            <a:r>
              <a:rPr lang="uk-UA" altLang="uk-UA" sz="2400" b="1" dirty="0">
                <a:solidFill>
                  <a:srgbClr val="193455"/>
                </a:solidFill>
                <a:latin typeface="PF Square Sans Pro" panose="02000506040000020004" pitchFamily="2" charset="0"/>
                <a:cs typeface="Times New Roman" panose="02020603050405020304" pitchFamily="18" charset="0"/>
              </a:rPr>
              <a:t>Персонал з відповідними компетенціями</a:t>
            </a:r>
          </a:p>
          <a:p>
            <a:pPr marL="257175" indent="-257175">
              <a:spcAft>
                <a:spcPts val="450"/>
              </a:spcAft>
              <a:buFont typeface="Arial" panose="020B0604020202020204" pitchFamily="34" charset="0"/>
              <a:buChar char="•"/>
            </a:pPr>
            <a:r>
              <a:rPr lang="uk-UA" altLang="uk-UA" sz="2400" b="1" dirty="0">
                <a:solidFill>
                  <a:srgbClr val="193455"/>
                </a:solidFill>
                <a:latin typeface="PF Square Sans Pro" panose="02000506040000020004" pitchFamily="2" charset="0"/>
                <a:cs typeface="Times New Roman" panose="02020603050405020304" pitchFamily="18" charset="0"/>
              </a:rPr>
              <a:t>Процес координації проектної роботи </a:t>
            </a:r>
          </a:p>
          <a:p>
            <a:pPr marL="257175" indent="-257175">
              <a:spcAft>
                <a:spcPts val="450"/>
              </a:spcAft>
              <a:buFont typeface="Arial" panose="020B0604020202020204" pitchFamily="34" charset="0"/>
              <a:buChar char="•"/>
            </a:pPr>
            <a:r>
              <a:rPr lang="uk-UA" altLang="uk-UA" sz="2400" b="1" dirty="0">
                <a:solidFill>
                  <a:srgbClr val="193455"/>
                </a:solidFill>
                <a:latin typeface="PF Square Sans Pro" panose="02000506040000020004" pitchFamily="2" charset="0"/>
                <a:cs typeface="Times New Roman" panose="02020603050405020304" pitchFamily="18" charset="0"/>
              </a:rPr>
              <a:t>Процес визначення пріоритетів </a:t>
            </a:r>
          </a:p>
          <a:p>
            <a:pPr marL="257175" indent="-257175">
              <a:spcAft>
                <a:spcPts val="450"/>
              </a:spcAft>
              <a:buFont typeface="Arial" panose="020B0604020202020204" pitchFamily="34" charset="0"/>
              <a:buChar char="•"/>
            </a:pPr>
            <a:r>
              <a:rPr lang="uk-UA" altLang="uk-UA" sz="2400" b="1" dirty="0">
                <a:solidFill>
                  <a:srgbClr val="193455"/>
                </a:solidFill>
                <a:latin typeface="PF Square Sans Pro" panose="02000506040000020004" pitchFamily="2" charset="0"/>
                <a:cs typeface="Times New Roman" panose="02020603050405020304" pitchFamily="18" charset="0"/>
              </a:rPr>
              <a:t>Процес оцінки ефективності проектів </a:t>
            </a:r>
          </a:p>
          <a:p>
            <a:pPr marL="257175" indent="-257175">
              <a:spcAft>
                <a:spcPts val="450"/>
              </a:spcAft>
              <a:buFont typeface="Arial" panose="020B0604020202020204" pitchFamily="34" charset="0"/>
              <a:buChar char="•"/>
            </a:pPr>
            <a:r>
              <a:rPr lang="uk-UA" altLang="uk-UA" sz="2400" b="1" dirty="0">
                <a:solidFill>
                  <a:srgbClr val="193455"/>
                </a:solidFill>
                <a:latin typeface="PF Square Sans Pro" panose="02000506040000020004" pitchFamily="2" charset="0"/>
                <a:cs typeface="Times New Roman" panose="02020603050405020304" pitchFamily="18" charset="0"/>
              </a:rPr>
              <a:t>Фінансові ресурси </a:t>
            </a:r>
          </a:p>
        </p:txBody>
      </p:sp>
      <p:grpSp>
        <p:nvGrpSpPr>
          <p:cNvPr id="12" name="Группа 13"/>
          <p:cNvGrpSpPr/>
          <p:nvPr/>
        </p:nvGrpSpPr>
        <p:grpSpPr>
          <a:xfrm>
            <a:off x="0" y="1160759"/>
            <a:ext cx="3869922" cy="380493"/>
            <a:chOff x="6300192" y="1944365"/>
            <a:chExt cx="458489" cy="123094"/>
          </a:xfrm>
        </p:grpSpPr>
        <p:sp>
          <p:nvSpPr>
            <p:cNvPr id="13" name="Прямоугольник 12"/>
            <p:cNvSpPr/>
            <p:nvPr/>
          </p:nvSpPr>
          <p:spPr>
            <a:xfrm>
              <a:off x="6300192" y="1944365"/>
              <a:ext cx="458489" cy="105980"/>
            </a:xfrm>
            <a:prstGeom prst="rect">
              <a:avLst/>
            </a:prstGeom>
            <a:solidFill>
              <a:srgbClr val="F25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4" name="TextBox 13"/>
            <p:cNvSpPr txBox="1"/>
            <p:nvPr/>
          </p:nvSpPr>
          <p:spPr>
            <a:xfrm>
              <a:off x="6306328" y="1978157"/>
              <a:ext cx="446217" cy="89302"/>
            </a:xfrm>
            <a:prstGeom prst="rect">
              <a:avLst/>
            </a:prstGeom>
            <a:noFill/>
          </p:spPr>
          <p:txBody>
            <a:bodyPr wrap="square" rtlCol="0">
              <a:spAutoFit/>
            </a:bodyPr>
            <a:lstStyle/>
            <a:p>
              <a:pPr>
                <a:lnSpc>
                  <a:spcPts val="1200"/>
                </a:lnSpc>
              </a:pPr>
              <a:r>
                <a:rPr lang="uk-UA" sz="2400" b="1" dirty="0">
                  <a:solidFill>
                    <a:schemeClr val="bg1"/>
                  </a:solidFill>
                  <a:latin typeface="Century Gothic" panose="020B0502020202020204" pitchFamily="34" charset="0"/>
                </a:rPr>
                <a:t>ПРОЕКТ</a:t>
              </a:r>
              <a:r>
                <a:rPr lang="uk-UA" sz="2400" b="1" dirty="0" smtClean="0">
                  <a:solidFill>
                    <a:schemeClr val="bg1"/>
                  </a:solidFill>
                  <a:latin typeface="Century Gothic" panose="020B0502020202020204" pitchFamily="34" charset="0"/>
                </a:rPr>
                <a:t>. СТАРТ</a:t>
              </a:r>
              <a:endParaRPr lang="uk-UA" sz="24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1492386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57200" y="1340768"/>
            <a:ext cx="8229600" cy="4785395"/>
          </a:xfrm>
        </p:spPr>
        <p:txBody>
          <a:bodyPr>
            <a:noAutofit/>
          </a:bodyPr>
          <a:lstStyle/>
          <a:p>
            <a:pPr marL="0" indent="0">
              <a:buNone/>
            </a:pPr>
            <a:endParaRPr lang="uk-UA" sz="800" dirty="0">
              <a:latin typeface="Century Gothic" pitchFamily="34" charset="0"/>
            </a:endParaRPr>
          </a:p>
        </p:txBody>
      </p:sp>
      <p:pic>
        <p:nvPicPr>
          <p:cNvPr id="7" name="Picture 6" descr="http://www.activistpost.com/wp-content/uploads/2016/01/eu-vat-action-survey.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a:latin typeface="Century Gothic" pitchFamily="34" charset="0"/>
              </a:rPr>
              <a:t>ЗМІСТ </a:t>
            </a:r>
            <a:r>
              <a:rPr lang="uk-UA" sz="3600" b="1" dirty="0" smtClean="0">
                <a:latin typeface="Century Gothic" pitchFamily="34" charset="0"/>
              </a:rPr>
              <a:t>ПРОЕКТУ «</a:t>
            </a:r>
            <a:r>
              <a:rPr lang="uk-UA" sz="3600" b="1" dirty="0" err="1" smtClean="0">
                <a:latin typeface="Century Gothic" pitchFamily="34" charset="0"/>
              </a:rPr>
              <a:t>Сект.реформи</a:t>
            </a:r>
            <a:r>
              <a:rPr lang="uk-UA" sz="3600" b="1" dirty="0" smtClean="0">
                <a:latin typeface="Century Gothic" pitchFamily="34" charset="0"/>
              </a:rPr>
              <a:t>»</a:t>
            </a:r>
            <a:endParaRPr lang="uk-UA" sz="3600" b="1" dirty="0">
              <a:latin typeface="Century Gothic" pitchFamily="34" charset="0"/>
            </a:endParaRPr>
          </a:p>
        </p:txBody>
      </p:sp>
      <p:graphicFrame>
        <p:nvGraphicFramePr>
          <p:cNvPr id="10" name="Таблиця 9"/>
          <p:cNvGraphicFramePr>
            <a:graphicFrameLocks noGrp="1"/>
          </p:cNvGraphicFramePr>
          <p:nvPr>
            <p:extLst>
              <p:ext uri="{D42A27DB-BD31-4B8C-83A1-F6EECF244321}">
                <p14:modId xmlns:p14="http://schemas.microsoft.com/office/powerpoint/2010/main" val="3466471496"/>
              </p:ext>
            </p:extLst>
          </p:nvPr>
        </p:nvGraphicFramePr>
        <p:xfrm>
          <a:off x="179512" y="1281803"/>
          <a:ext cx="8784976" cy="5387556"/>
        </p:xfrm>
        <a:graphic>
          <a:graphicData uri="http://schemas.openxmlformats.org/drawingml/2006/table">
            <a:tbl>
              <a:tblPr>
                <a:tableStyleId>{5C22544A-7EE6-4342-B048-85BDC9FD1C3A}</a:tableStyleId>
              </a:tblPr>
              <a:tblGrid>
                <a:gridCol w="993980">
                  <a:extLst>
                    <a:ext uri="{9D8B030D-6E8A-4147-A177-3AD203B41FA5}">
                      <a16:colId xmlns:a16="http://schemas.microsoft.com/office/drawing/2014/main" val="2709861810"/>
                    </a:ext>
                  </a:extLst>
                </a:gridCol>
                <a:gridCol w="7790996">
                  <a:extLst>
                    <a:ext uri="{9D8B030D-6E8A-4147-A177-3AD203B41FA5}">
                      <a16:colId xmlns:a16="http://schemas.microsoft.com/office/drawing/2014/main" val="1892601499"/>
                    </a:ext>
                  </a:extLst>
                </a:gridCol>
              </a:tblGrid>
              <a:tr h="448963">
                <a:tc>
                  <a:txBody>
                    <a:bodyPr/>
                    <a:lstStyle/>
                    <a:p>
                      <a:pPr algn="just">
                        <a:spcAft>
                          <a:spcPts val="0"/>
                        </a:spcAft>
                      </a:pPr>
                      <a:r>
                        <a:rPr lang="uk-UA" sz="2200" b="1" dirty="0">
                          <a:solidFill>
                            <a:schemeClr val="bg1"/>
                          </a:solidFill>
                          <a:effectLst/>
                        </a:rPr>
                        <a:t>І.</a:t>
                      </a:r>
                      <a:endParaRPr lang="uk-UA" sz="2200" b="1" i="1" dirty="0">
                        <a:solidFill>
                          <a:schemeClr val="bg1"/>
                        </a:solidFill>
                        <a:effectLst/>
                        <a:latin typeface="Times New Roman" panose="02020603050405020304" pitchFamily="18" charset="0"/>
                      </a:endParaRPr>
                    </a:p>
                  </a:txBody>
                  <a:tcPr marL="68580" marR="68580" marT="0" marB="0">
                    <a:solidFill>
                      <a:srgbClr val="0070C0"/>
                    </a:solidFill>
                  </a:tcPr>
                </a:tc>
                <a:tc>
                  <a:txBody>
                    <a:bodyPr/>
                    <a:lstStyle/>
                    <a:p>
                      <a:pPr algn="just">
                        <a:spcAft>
                          <a:spcPts val="0"/>
                        </a:spcAft>
                      </a:pPr>
                      <a:r>
                        <a:rPr lang="uk-UA" sz="2400" b="1" dirty="0">
                          <a:solidFill>
                            <a:schemeClr val="bg1"/>
                          </a:solidFill>
                          <a:effectLst/>
                        </a:rPr>
                        <a:t>Анотація </a:t>
                      </a:r>
                      <a:r>
                        <a:rPr lang="uk-UA" sz="2400" b="1" dirty="0" smtClean="0">
                          <a:solidFill>
                            <a:schemeClr val="bg1"/>
                          </a:solidFill>
                          <a:effectLst/>
                        </a:rPr>
                        <a:t>проекту (готується після опису</a:t>
                      </a:r>
                      <a:r>
                        <a:rPr lang="uk-UA" sz="2400" b="1" baseline="0" dirty="0" smtClean="0">
                          <a:solidFill>
                            <a:schemeClr val="bg1"/>
                          </a:solidFill>
                          <a:effectLst/>
                        </a:rPr>
                        <a:t> всього проекту)</a:t>
                      </a:r>
                      <a:endParaRPr lang="uk-UA" sz="24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3349007545"/>
                  </a:ext>
                </a:extLst>
              </a:tr>
              <a:tr h="448963">
                <a:tc>
                  <a:txBody>
                    <a:bodyPr/>
                    <a:lstStyle/>
                    <a:p>
                      <a:pPr algn="just">
                        <a:spcAft>
                          <a:spcPts val="0"/>
                        </a:spcAft>
                      </a:pPr>
                      <a:r>
                        <a:rPr lang="uk-UA" sz="2200" b="1" dirty="0">
                          <a:solidFill>
                            <a:schemeClr val="bg1"/>
                          </a:solidFill>
                          <a:effectLst/>
                        </a:rPr>
                        <a:t>ІІ.</a:t>
                      </a:r>
                      <a:endParaRPr lang="uk-UA" sz="22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just">
                        <a:spcAft>
                          <a:spcPts val="0"/>
                        </a:spcAft>
                      </a:pPr>
                      <a:r>
                        <a:rPr lang="uk-UA" sz="2400" b="1" dirty="0">
                          <a:solidFill>
                            <a:schemeClr val="bg1"/>
                          </a:solidFill>
                          <a:effectLst/>
                        </a:rPr>
                        <a:t>Опис проекту</a:t>
                      </a:r>
                      <a:endParaRPr lang="uk-UA" sz="24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384830064"/>
                  </a:ext>
                </a:extLst>
              </a:tr>
              <a:tr h="448963">
                <a:tc>
                  <a:txBody>
                    <a:bodyPr/>
                    <a:lstStyle/>
                    <a:p>
                      <a:pPr algn="just">
                        <a:spcAft>
                          <a:spcPts val="0"/>
                        </a:spcAft>
                      </a:pPr>
                      <a:r>
                        <a:rPr lang="uk-UA" sz="2200" b="1" dirty="0">
                          <a:solidFill>
                            <a:srgbClr val="002060"/>
                          </a:solidFill>
                          <a:effectLst/>
                        </a:rPr>
                        <a:t>2.1</a:t>
                      </a:r>
                      <a:endParaRPr lang="uk-UA" sz="2200" b="1" dirty="0">
                        <a:solidFill>
                          <a:srgbClr val="002060"/>
                        </a:solidFill>
                        <a:effectLst/>
                        <a:latin typeface="Times New Roman" panose="02020603050405020304" pitchFamily="18" charset="0"/>
                        <a:ea typeface="Calibri" panose="020F0502020204030204" pitchFamily="34" charset="0"/>
                      </a:endParaRPr>
                    </a:p>
                  </a:txBody>
                  <a:tcPr marL="68580" marR="68580" marT="0" marB="0">
                    <a:solidFill>
                      <a:srgbClr val="FFFF00"/>
                    </a:solidFill>
                  </a:tcPr>
                </a:tc>
                <a:tc>
                  <a:txBody>
                    <a:bodyPr/>
                    <a:lstStyle/>
                    <a:p>
                      <a:pPr algn="just">
                        <a:spcBef>
                          <a:spcPts val="1200"/>
                        </a:spcBef>
                        <a:spcAft>
                          <a:spcPts val="0"/>
                        </a:spcAft>
                      </a:pPr>
                      <a:r>
                        <a:rPr lang="uk-UA" sz="2400" b="1" dirty="0">
                          <a:solidFill>
                            <a:srgbClr val="002060"/>
                          </a:solidFill>
                          <a:effectLst/>
                        </a:rPr>
                        <a:t>Актуальність проекту</a:t>
                      </a:r>
                      <a:endParaRPr lang="uk-UA" sz="2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3911546544"/>
                  </a:ext>
                </a:extLst>
              </a:tr>
              <a:tr h="448963">
                <a:tc>
                  <a:txBody>
                    <a:bodyPr/>
                    <a:lstStyle/>
                    <a:p>
                      <a:pPr algn="just">
                        <a:spcAft>
                          <a:spcPts val="0"/>
                        </a:spcAft>
                      </a:pPr>
                      <a:r>
                        <a:rPr lang="uk-UA" sz="2200" b="1">
                          <a:solidFill>
                            <a:schemeClr val="bg1"/>
                          </a:solidFill>
                          <a:effectLst/>
                        </a:rPr>
                        <a:t>2.2</a:t>
                      </a:r>
                      <a:endParaRPr lang="uk-UA" sz="2200" b="1">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just">
                        <a:spcAft>
                          <a:spcPts val="0"/>
                        </a:spcAft>
                      </a:pPr>
                      <a:r>
                        <a:rPr lang="uk-UA" sz="2400" b="1" dirty="0">
                          <a:solidFill>
                            <a:schemeClr val="bg1"/>
                          </a:solidFill>
                          <a:effectLst/>
                        </a:rPr>
                        <a:t>Цілі та результати проекту</a:t>
                      </a:r>
                      <a:endParaRPr lang="uk-UA" sz="24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1292613452"/>
                  </a:ext>
                </a:extLst>
              </a:tr>
              <a:tr h="448963">
                <a:tc>
                  <a:txBody>
                    <a:bodyPr/>
                    <a:lstStyle/>
                    <a:p>
                      <a:pPr algn="just">
                        <a:spcAft>
                          <a:spcPts val="0"/>
                        </a:spcAft>
                      </a:pPr>
                      <a:r>
                        <a:rPr lang="uk-UA" sz="2200" b="1">
                          <a:solidFill>
                            <a:schemeClr val="bg1"/>
                          </a:solidFill>
                          <a:effectLst/>
                        </a:rPr>
                        <a:t>2.3</a:t>
                      </a:r>
                      <a:endParaRPr lang="uk-UA" sz="2200" b="1">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just">
                        <a:spcAft>
                          <a:spcPts val="0"/>
                        </a:spcAft>
                      </a:pPr>
                      <a:r>
                        <a:rPr lang="uk-UA" sz="2400" b="1" dirty="0">
                          <a:solidFill>
                            <a:schemeClr val="bg1"/>
                          </a:solidFill>
                          <a:effectLst/>
                        </a:rPr>
                        <a:t>Детальний опис дій проекту</a:t>
                      </a:r>
                      <a:endParaRPr lang="uk-UA" sz="24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1320518505"/>
                  </a:ext>
                </a:extLst>
              </a:tr>
              <a:tr h="448963">
                <a:tc>
                  <a:txBody>
                    <a:bodyPr/>
                    <a:lstStyle/>
                    <a:p>
                      <a:pPr algn="just">
                        <a:spcAft>
                          <a:spcPts val="0"/>
                        </a:spcAft>
                      </a:pPr>
                      <a:r>
                        <a:rPr lang="uk-UA" sz="2200" b="1">
                          <a:solidFill>
                            <a:schemeClr val="bg1"/>
                          </a:solidFill>
                          <a:effectLst/>
                        </a:rPr>
                        <a:t>2.4</a:t>
                      </a:r>
                      <a:endParaRPr lang="uk-UA" sz="2200" b="1">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just">
                        <a:spcAft>
                          <a:spcPts val="0"/>
                        </a:spcAft>
                      </a:pPr>
                      <a:r>
                        <a:rPr lang="uk-UA" sz="2400" b="1" dirty="0">
                          <a:solidFill>
                            <a:schemeClr val="bg1"/>
                          </a:solidFill>
                          <a:effectLst/>
                        </a:rPr>
                        <a:t>Календарний план-графік впровадження дій проекту</a:t>
                      </a:r>
                      <a:endParaRPr lang="uk-UA" sz="24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4125782920"/>
                  </a:ext>
                </a:extLst>
              </a:tr>
              <a:tr h="448963">
                <a:tc>
                  <a:txBody>
                    <a:bodyPr/>
                    <a:lstStyle/>
                    <a:p>
                      <a:pPr algn="just">
                        <a:spcAft>
                          <a:spcPts val="0"/>
                        </a:spcAft>
                      </a:pPr>
                      <a:r>
                        <a:rPr lang="uk-UA" sz="2200" b="1" dirty="0">
                          <a:solidFill>
                            <a:srgbClr val="002060"/>
                          </a:solidFill>
                          <a:effectLst/>
                        </a:rPr>
                        <a:t>2.5</a:t>
                      </a:r>
                      <a:endParaRPr lang="uk-UA" sz="2200" b="1" dirty="0">
                        <a:solidFill>
                          <a:srgbClr val="002060"/>
                        </a:solidFill>
                        <a:effectLst/>
                        <a:latin typeface="Times New Roman" panose="02020603050405020304" pitchFamily="18" charset="0"/>
                        <a:ea typeface="Calibri" panose="020F0502020204030204" pitchFamily="34" charset="0"/>
                      </a:endParaRPr>
                    </a:p>
                  </a:txBody>
                  <a:tcPr marL="68580" marR="68580" marT="0" marB="0">
                    <a:solidFill>
                      <a:srgbClr val="FFFF00"/>
                    </a:solidFill>
                  </a:tcPr>
                </a:tc>
                <a:tc>
                  <a:txBody>
                    <a:bodyPr/>
                    <a:lstStyle/>
                    <a:p>
                      <a:pPr algn="just">
                        <a:spcBef>
                          <a:spcPts val="1200"/>
                        </a:spcBef>
                        <a:spcAft>
                          <a:spcPts val="0"/>
                        </a:spcAft>
                      </a:pPr>
                      <a:r>
                        <a:rPr lang="uk-UA" sz="2400" b="1" dirty="0">
                          <a:solidFill>
                            <a:srgbClr val="002060"/>
                          </a:solidFill>
                          <a:effectLst/>
                        </a:rPr>
                        <a:t>Можливі ризики, пов’язані із впровадженням проекту</a:t>
                      </a:r>
                      <a:endParaRPr lang="uk-UA" sz="2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743210106"/>
                  </a:ext>
                </a:extLst>
              </a:tr>
              <a:tr h="448963">
                <a:tc>
                  <a:txBody>
                    <a:bodyPr/>
                    <a:lstStyle/>
                    <a:p>
                      <a:pPr algn="just">
                        <a:spcAft>
                          <a:spcPts val="0"/>
                        </a:spcAft>
                      </a:pPr>
                      <a:r>
                        <a:rPr lang="uk-UA" sz="2200" b="1">
                          <a:solidFill>
                            <a:srgbClr val="002060"/>
                          </a:solidFill>
                          <a:effectLst/>
                        </a:rPr>
                        <a:t>2.6</a:t>
                      </a:r>
                      <a:endParaRPr lang="uk-UA" sz="2200" b="1">
                        <a:solidFill>
                          <a:srgbClr val="002060"/>
                        </a:solidFill>
                        <a:effectLst/>
                        <a:latin typeface="Times New Roman" panose="02020603050405020304" pitchFamily="18" charset="0"/>
                        <a:ea typeface="Calibri" panose="020F0502020204030204" pitchFamily="34" charset="0"/>
                      </a:endParaRPr>
                    </a:p>
                  </a:txBody>
                  <a:tcPr marL="68580" marR="68580" marT="0" marB="0">
                    <a:solidFill>
                      <a:srgbClr val="FFFF00"/>
                    </a:solidFill>
                  </a:tcPr>
                </a:tc>
                <a:tc>
                  <a:txBody>
                    <a:bodyPr/>
                    <a:lstStyle/>
                    <a:p>
                      <a:pPr algn="just">
                        <a:spcAft>
                          <a:spcPts val="0"/>
                        </a:spcAft>
                      </a:pPr>
                      <a:r>
                        <a:rPr lang="uk-UA" sz="2400" b="1" dirty="0">
                          <a:solidFill>
                            <a:srgbClr val="002060"/>
                          </a:solidFill>
                          <a:effectLst/>
                        </a:rPr>
                        <a:t>Сталість результатів проекту</a:t>
                      </a:r>
                      <a:endParaRPr lang="uk-UA" sz="2400" b="1" dirty="0">
                        <a:solidFill>
                          <a:srgbClr val="002060"/>
                        </a:solidFill>
                        <a:effectLst/>
                        <a:latin typeface="Times New Roman" panose="02020603050405020304" pitchFamily="18" charset="0"/>
                        <a:ea typeface="Calibri" panose="020F0502020204030204" pitchFamily="34" charset="0"/>
                      </a:endParaRPr>
                    </a:p>
                  </a:txBody>
                  <a:tcPr marL="68580" marR="68580" marT="0" marB="0">
                    <a:solidFill>
                      <a:srgbClr val="FFFF00"/>
                    </a:solidFill>
                  </a:tcPr>
                </a:tc>
                <a:extLst>
                  <a:ext uri="{0D108BD9-81ED-4DB2-BD59-A6C34878D82A}">
                    <a16:rowId xmlns:a16="http://schemas.microsoft.com/office/drawing/2014/main" val="644754921"/>
                  </a:ext>
                </a:extLst>
              </a:tr>
              <a:tr h="448963">
                <a:tc>
                  <a:txBody>
                    <a:bodyPr/>
                    <a:lstStyle/>
                    <a:p>
                      <a:pPr algn="just">
                        <a:spcAft>
                          <a:spcPts val="0"/>
                        </a:spcAft>
                      </a:pPr>
                      <a:r>
                        <a:rPr lang="uk-UA" sz="2200" b="1" dirty="0">
                          <a:solidFill>
                            <a:srgbClr val="002060"/>
                          </a:solidFill>
                          <a:effectLst/>
                        </a:rPr>
                        <a:t>2.7</a:t>
                      </a:r>
                      <a:endParaRPr lang="uk-UA" sz="2200" b="1" dirty="0">
                        <a:solidFill>
                          <a:srgbClr val="002060"/>
                        </a:solidFill>
                        <a:effectLst/>
                        <a:latin typeface="Times New Roman" panose="02020603050405020304" pitchFamily="18" charset="0"/>
                        <a:ea typeface="Calibri" panose="020F0502020204030204" pitchFamily="34" charset="0"/>
                      </a:endParaRPr>
                    </a:p>
                  </a:txBody>
                  <a:tcPr marL="68580" marR="68580" marT="0" marB="0">
                    <a:solidFill>
                      <a:srgbClr val="FFFF00"/>
                    </a:solidFill>
                  </a:tcPr>
                </a:tc>
                <a:tc>
                  <a:txBody>
                    <a:bodyPr/>
                    <a:lstStyle/>
                    <a:p>
                      <a:pPr algn="just">
                        <a:spcAft>
                          <a:spcPts val="0"/>
                        </a:spcAft>
                      </a:pPr>
                      <a:r>
                        <a:rPr lang="uk-UA" sz="2400" b="1" dirty="0">
                          <a:solidFill>
                            <a:srgbClr val="002060"/>
                          </a:solidFill>
                          <a:effectLst/>
                        </a:rPr>
                        <a:t>Структура управління проектом </a:t>
                      </a:r>
                      <a:endParaRPr lang="uk-UA" sz="2400" b="1" dirty="0">
                        <a:solidFill>
                          <a:srgbClr val="002060"/>
                        </a:solidFill>
                        <a:effectLst/>
                        <a:latin typeface="Times New Roman" panose="02020603050405020304" pitchFamily="18" charset="0"/>
                        <a:ea typeface="Calibri" panose="020F0502020204030204" pitchFamily="34" charset="0"/>
                      </a:endParaRPr>
                    </a:p>
                  </a:txBody>
                  <a:tcPr marL="68580" marR="68580" marT="0" marB="0">
                    <a:solidFill>
                      <a:srgbClr val="FFFF00"/>
                    </a:solidFill>
                  </a:tcPr>
                </a:tc>
                <a:extLst>
                  <a:ext uri="{0D108BD9-81ED-4DB2-BD59-A6C34878D82A}">
                    <a16:rowId xmlns:a16="http://schemas.microsoft.com/office/drawing/2014/main" val="1182144749"/>
                  </a:ext>
                </a:extLst>
              </a:tr>
              <a:tr h="448963">
                <a:tc>
                  <a:txBody>
                    <a:bodyPr/>
                    <a:lstStyle/>
                    <a:p>
                      <a:pPr algn="just">
                        <a:spcAft>
                          <a:spcPts val="0"/>
                        </a:spcAft>
                      </a:pPr>
                      <a:r>
                        <a:rPr lang="uk-UA" sz="2200" b="1">
                          <a:solidFill>
                            <a:schemeClr val="bg1"/>
                          </a:solidFill>
                          <a:effectLst/>
                        </a:rPr>
                        <a:t>2.8</a:t>
                      </a:r>
                      <a:endParaRPr lang="uk-UA" sz="2200" b="1">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just">
                        <a:spcBef>
                          <a:spcPts val="1200"/>
                        </a:spcBef>
                        <a:spcAft>
                          <a:spcPts val="0"/>
                        </a:spcAft>
                      </a:pPr>
                      <a:r>
                        <a:rPr lang="uk-UA" sz="2400" b="1" dirty="0">
                          <a:solidFill>
                            <a:schemeClr val="bg1"/>
                          </a:solidFill>
                          <a:effectLst/>
                        </a:rPr>
                        <a:t>Механізм моніторингу і оцінки проекту</a:t>
                      </a:r>
                      <a:endParaRPr lang="uk-UA"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595422022"/>
                  </a:ext>
                </a:extLst>
              </a:tr>
              <a:tr h="448963">
                <a:tc>
                  <a:txBody>
                    <a:bodyPr/>
                    <a:lstStyle/>
                    <a:p>
                      <a:pPr algn="just">
                        <a:spcAft>
                          <a:spcPts val="0"/>
                        </a:spcAft>
                      </a:pPr>
                      <a:r>
                        <a:rPr lang="uk-UA" sz="2200" b="1">
                          <a:solidFill>
                            <a:schemeClr val="bg1"/>
                          </a:solidFill>
                          <a:effectLst/>
                        </a:rPr>
                        <a:t>III.</a:t>
                      </a:r>
                      <a:endParaRPr lang="uk-UA" sz="2200" b="1">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just">
                        <a:spcBef>
                          <a:spcPts val="1200"/>
                        </a:spcBef>
                        <a:spcAft>
                          <a:spcPts val="0"/>
                        </a:spcAft>
                      </a:pPr>
                      <a:r>
                        <a:rPr lang="uk-UA" sz="2400" b="1" dirty="0">
                          <a:solidFill>
                            <a:schemeClr val="bg1"/>
                          </a:solidFill>
                          <a:effectLst/>
                        </a:rPr>
                        <a:t>Бюджет проекту</a:t>
                      </a:r>
                      <a:endParaRPr lang="uk-UA"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756275059"/>
                  </a:ext>
                </a:extLst>
              </a:tr>
              <a:tr h="448963">
                <a:tc>
                  <a:txBody>
                    <a:bodyPr/>
                    <a:lstStyle/>
                    <a:p>
                      <a:pPr algn="just">
                        <a:spcAft>
                          <a:spcPts val="0"/>
                        </a:spcAft>
                      </a:pPr>
                      <a:r>
                        <a:rPr lang="uk-UA" sz="2200" b="1" dirty="0">
                          <a:solidFill>
                            <a:srgbClr val="002060"/>
                          </a:solidFill>
                          <a:effectLst/>
                        </a:rPr>
                        <a:t>ІV. </a:t>
                      </a:r>
                      <a:endParaRPr lang="uk-UA" sz="2200" b="1" dirty="0">
                        <a:solidFill>
                          <a:srgbClr val="002060"/>
                        </a:solidFill>
                        <a:effectLst/>
                        <a:latin typeface="Times New Roman" panose="02020603050405020304" pitchFamily="18" charset="0"/>
                        <a:ea typeface="Calibri" panose="020F0502020204030204" pitchFamily="34" charset="0"/>
                      </a:endParaRPr>
                    </a:p>
                  </a:txBody>
                  <a:tcPr marL="68580" marR="68580" marT="0" marB="0">
                    <a:solidFill>
                      <a:srgbClr val="FFFF00"/>
                    </a:solidFill>
                  </a:tcPr>
                </a:tc>
                <a:tc>
                  <a:txBody>
                    <a:bodyPr/>
                    <a:lstStyle/>
                    <a:p>
                      <a:pPr algn="just">
                        <a:spcBef>
                          <a:spcPts val="1200"/>
                        </a:spcBef>
                        <a:spcAft>
                          <a:spcPts val="0"/>
                        </a:spcAft>
                      </a:pPr>
                      <a:r>
                        <a:rPr lang="uk-UA" sz="2400" b="1" dirty="0">
                          <a:solidFill>
                            <a:srgbClr val="002060"/>
                          </a:solidFill>
                          <a:effectLst/>
                        </a:rPr>
                        <a:t>Логіко-структурна матриця проекту</a:t>
                      </a:r>
                      <a:endParaRPr lang="uk-UA" sz="2400" b="1" dirty="0">
                        <a:solidFill>
                          <a:srgbClr val="002060"/>
                        </a:solidFill>
                        <a:effectLst/>
                        <a:latin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089069942"/>
                  </a:ext>
                </a:extLst>
              </a:tr>
            </a:tbl>
          </a:graphicData>
        </a:graphic>
      </p:graphicFrame>
    </p:spTree>
    <p:extLst>
      <p:ext uri="{BB962C8B-B14F-4D97-AF65-F5344CB8AC3E}">
        <p14:creationId xmlns:p14="http://schemas.microsoft.com/office/powerpoint/2010/main" val="675709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51520" y="1600200"/>
            <a:ext cx="8712968" cy="4525963"/>
          </a:xfrm>
        </p:spPr>
        <p:txBody>
          <a:bodyPr>
            <a:noAutofit/>
          </a:bodyPr>
          <a:lstStyle/>
          <a:p>
            <a:pPr>
              <a:buFont typeface="Wingdings" panose="05000000000000000000" pitchFamily="2" charset="2"/>
              <a:buChar char="§"/>
            </a:pPr>
            <a:r>
              <a:rPr lang="uk-UA" sz="2000" b="1" dirty="0" smtClean="0">
                <a:latin typeface="Century Gothic" pitchFamily="34" charset="0"/>
              </a:rPr>
              <a:t>Детальний </a:t>
            </a:r>
            <a:r>
              <a:rPr lang="uk-UA" sz="2000" b="1" dirty="0">
                <a:latin typeface="Century Gothic" pitchFamily="34" charset="0"/>
              </a:rPr>
              <a:t>аналіз конкретної ситуації</a:t>
            </a:r>
            <a:r>
              <a:rPr lang="uk-UA" sz="2000" dirty="0">
                <a:latin typeface="Century Gothic" pitchFamily="34" charset="0"/>
              </a:rPr>
              <a:t>, що склалася у цільовому регіоні та/або секторі (якщо доцільно, </a:t>
            </a:r>
            <a:r>
              <a:rPr lang="en-US" sz="2000" dirty="0">
                <a:latin typeface="Century Gothic" pitchFamily="34" charset="0"/>
              </a:rPr>
              <a:t>SWOT-</a:t>
            </a:r>
            <a:r>
              <a:rPr lang="uk-UA" sz="2000" dirty="0">
                <a:latin typeface="Century Gothic" pitchFamily="34" charset="0"/>
              </a:rPr>
              <a:t>аналіз, аналіз ринку); </a:t>
            </a:r>
            <a:r>
              <a:rPr lang="uk-UA" sz="2000" b="1" dirty="0">
                <a:latin typeface="Century Gothic" pitchFamily="34" charset="0"/>
              </a:rPr>
              <a:t>аналіз проблеми</a:t>
            </a:r>
            <a:r>
              <a:rPr lang="uk-UA" sz="2000" dirty="0">
                <a:latin typeface="Century Gothic" pitchFamily="34" charset="0"/>
              </a:rPr>
              <a:t>, на визначення якої спрямовано проект</a:t>
            </a:r>
            <a:r>
              <a:rPr lang="uk-UA" sz="2000" dirty="0" smtClean="0">
                <a:latin typeface="Century Gothic" pitchFamily="34" charset="0"/>
              </a:rPr>
              <a:t>.</a:t>
            </a:r>
          </a:p>
          <a:p>
            <a:pPr marL="0" indent="0">
              <a:buNone/>
            </a:pPr>
            <a:endParaRPr lang="uk-UA" sz="2000" dirty="0">
              <a:latin typeface="Century Gothic" pitchFamily="34" charset="0"/>
            </a:endParaRPr>
          </a:p>
          <a:p>
            <a:pPr>
              <a:buFont typeface="Wingdings" panose="05000000000000000000" pitchFamily="2" charset="2"/>
              <a:buChar char="§"/>
            </a:pPr>
            <a:r>
              <a:rPr lang="uk-UA" sz="2000" b="1" dirty="0" smtClean="0">
                <a:solidFill>
                  <a:srgbClr val="FF0000"/>
                </a:solidFill>
                <a:latin typeface="Century Gothic" pitchFamily="34" charset="0"/>
              </a:rPr>
              <a:t>Короткий </a:t>
            </a:r>
            <a:r>
              <a:rPr lang="uk-UA" sz="2000" b="1" dirty="0">
                <a:solidFill>
                  <a:srgbClr val="FF0000"/>
                </a:solidFill>
                <a:latin typeface="Century Gothic" pitchFamily="34" charset="0"/>
              </a:rPr>
              <a:t>аналіз можливих варіантів розв’язання проблеми, в тому числі відмови від будь-яких дій, та обґрунтування обраного рішення (проекту</a:t>
            </a:r>
            <a:r>
              <a:rPr lang="uk-UA" sz="2000" b="1" dirty="0" smtClean="0">
                <a:solidFill>
                  <a:srgbClr val="FF0000"/>
                </a:solidFill>
                <a:latin typeface="Century Gothic" pitchFamily="34" charset="0"/>
              </a:rPr>
              <a:t>)</a:t>
            </a:r>
            <a:endParaRPr lang="uk-UA" sz="2000" b="1" dirty="0">
              <a:solidFill>
                <a:srgbClr val="FF0000"/>
              </a:solidFill>
              <a:latin typeface="Century Gothic" pitchFamily="34" charset="0"/>
            </a:endParaRPr>
          </a:p>
          <a:p>
            <a:pPr>
              <a:buFont typeface="Wingdings" panose="05000000000000000000" pitchFamily="2" charset="2"/>
              <a:buChar char="§"/>
            </a:pPr>
            <a:r>
              <a:rPr lang="uk-UA" sz="2000" b="1" dirty="0" smtClean="0">
                <a:latin typeface="Century Gothic" pitchFamily="34" charset="0"/>
              </a:rPr>
              <a:t>Підтвердження </a:t>
            </a:r>
            <a:r>
              <a:rPr lang="uk-UA" sz="2000" b="1" dirty="0">
                <a:latin typeface="Century Gothic" pitchFamily="34" charset="0"/>
              </a:rPr>
              <a:t>відповідності проекту </a:t>
            </a:r>
            <a:r>
              <a:rPr lang="uk-UA" sz="2000" dirty="0">
                <a:latin typeface="Century Gothic" pitchFamily="34" charset="0"/>
              </a:rPr>
              <a:t>завданням </a:t>
            </a:r>
            <a:r>
              <a:rPr lang="uk-UA" sz="2000" dirty="0" smtClean="0">
                <a:latin typeface="Century Gothic" pitchFamily="34" charset="0"/>
              </a:rPr>
              <a:t>ДСРР-2020, Плану </a:t>
            </a:r>
            <a:r>
              <a:rPr lang="uk-UA" sz="2000" dirty="0">
                <a:latin typeface="Century Gothic" pitchFamily="34" charset="0"/>
              </a:rPr>
              <a:t>заходів на 2015-2017 роки з реалізації </a:t>
            </a:r>
            <a:r>
              <a:rPr lang="uk-UA" sz="2000" dirty="0" smtClean="0">
                <a:latin typeface="Century Gothic" pitchFamily="34" charset="0"/>
              </a:rPr>
              <a:t>ДСРР-2020, Стратегії розвитку Львівщини до 2020 року</a:t>
            </a:r>
          </a:p>
          <a:p>
            <a:pPr>
              <a:buFont typeface="Wingdings" panose="05000000000000000000" pitchFamily="2" charset="2"/>
              <a:buChar char="§"/>
            </a:pPr>
            <a:r>
              <a:rPr lang="ru-RU" sz="2000" b="1" dirty="0" smtClean="0">
                <a:solidFill>
                  <a:srgbClr val="FF0000"/>
                </a:solidFill>
                <a:latin typeface="Century Gothic" pitchFamily="34" charset="0"/>
              </a:rPr>
              <a:t>Попередня </a:t>
            </a:r>
            <a:r>
              <a:rPr lang="ru-RU" sz="2000" b="1" dirty="0" err="1">
                <a:solidFill>
                  <a:srgbClr val="FF0000"/>
                </a:solidFill>
                <a:latin typeface="Century Gothic" pitchFamily="34" charset="0"/>
              </a:rPr>
              <a:t>або</a:t>
            </a:r>
            <a:r>
              <a:rPr lang="ru-RU" sz="2000" b="1" dirty="0">
                <a:solidFill>
                  <a:srgbClr val="FF0000"/>
                </a:solidFill>
                <a:latin typeface="Century Gothic" pitchFamily="34" charset="0"/>
              </a:rPr>
              <a:t> </a:t>
            </a:r>
            <a:r>
              <a:rPr lang="ru-RU" sz="2000" b="1" dirty="0" err="1">
                <a:solidFill>
                  <a:srgbClr val="FF0000"/>
                </a:solidFill>
                <a:latin typeface="Century Gothic" pitchFamily="34" charset="0"/>
              </a:rPr>
              <a:t>поточна</a:t>
            </a:r>
            <a:r>
              <a:rPr lang="ru-RU" sz="2000" b="1" dirty="0">
                <a:solidFill>
                  <a:srgbClr val="FF0000"/>
                </a:solidFill>
                <a:latin typeface="Century Gothic" pitchFamily="34" charset="0"/>
              </a:rPr>
              <a:t> робота, </a:t>
            </a:r>
            <a:r>
              <a:rPr lang="ru-RU" sz="2000" b="1" dirty="0" err="1">
                <a:solidFill>
                  <a:srgbClr val="FF0000"/>
                </a:solidFill>
                <a:latin typeface="Century Gothic" pitchFamily="34" charset="0"/>
              </a:rPr>
              <a:t>пов’язана</a:t>
            </a:r>
            <a:r>
              <a:rPr lang="ru-RU" sz="2000" b="1" dirty="0">
                <a:solidFill>
                  <a:srgbClr val="FF0000"/>
                </a:solidFill>
                <a:latin typeface="Century Gothic" pitchFamily="34" charset="0"/>
              </a:rPr>
              <a:t> з проблемою, на </a:t>
            </a:r>
            <a:r>
              <a:rPr lang="ru-RU" sz="2000" b="1" dirty="0" err="1">
                <a:solidFill>
                  <a:srgbClr val="FF0000"/>
                </a:solidFill>
                <a:latin typeface="Century Gothic" pitchFamily="34" charset="0"/>
              </a:rPr>
              <a:t>визначення</a:t>
            </a:r>
            <a:r>
              <a:rPr lang="ru-RU" sz="2000" b="1" dirty="0">
                <a:solidFill>
                  <a:srgbClr val="FF0000"/>
                </a:solidFill>
                <a:latin typeface="Century Gothic" pitchFamily="34" charset="0"/>
              </a:rPr>
              <a:t> </a:t>
            </a:r>
            <a:r>
              <a:rPr lang="ru-RU" sz="2000" b="1" dirty="0" err="1">
                <a:solidFill>
                  <a:srgbClr val="FF0000"/>
                </a:solidFill>
                <a:latin typeface="Century Gothic" pitchFamily="34" charset="0"/>
              </a:rPr>
              <a:t>якої</a:t>
            </a:r>
            <a:r>
              <a:rPr lang="ru-RU" sz="2000" b="1" dirty="0">
                <a:solidFill>
                  <a:srgbClr val="FF0000"/>
                </a:solidFill>
                <a:latin typeface="Century Gothic" pitchFamily="34" charset="0"/>
              </a:rPr>
              <a:t> </a:t>
            </a:r>
            <a:r>
              <a:rPr lang="ru-RU" sz="2000" b="1" dirty="0" err="1">
                <a:solidFill>
                  <a:srgbClr val="FF0000"/>
                </a:solidFill>
                <a:latin typeface="Century Gothic" pitchFamily="34" charset="0"/>
              </a:rPr>
              <a:t>спрямовано</a:t>
            </a:r>
            <a:r>
              <a:rPr lang="ru-RU" sz="2000" b="1" dirty="0">
                <a:solidFill>
                  <a:srgbClr val="FF0000"/>
                </a:solidFill>
                <a:latin typeface="Century Gothic" pitchFamily="34" charset="0"/>
              </a:rPr>
              <a:t> проект, та </a:t>
            </a:r>
            <a:r>
              <a:rPr lang="ru-RU" sz="2000" b="1" dirty="0" err="1">
                <a:solidFill>
                  <a:srgbClr val="FF0000"/>
                </a:solidFill>
                <a:latin typeface="Century Gothic" pitchFamily="34" charset="0"/>
              </a:rPr>
              <a:t>зв’язок</a:t>
            </a:r>
            <a:r>
              <a:rPr lang="ru-RU" sz="2000" b="1" dirty="0">
                <a:solidFill>
                  <a:srgbClr val="FF0000"/>
                </a:solidFill>
                <a:latin typeface="Century Gothic" pitchFamily="34" charset="0"/>
              </a:rPr>
              <a:t> </a:t>
            </a:r>
            <a:r>
              <a:rPr lang="ru-RU" sz="2000" b="1" dirty="0" err="1">
                <a:solidFill>
                  <a:srgbClr val="FF0000"/>
                </a:solidFill>
                <a:latin typeface="Century Gothic" pitchFamily="34" charset="0"/>
              </a:rPr>
              <a:t>між</a:t>
            </a:r>
            <a:r>
              <a:rPr lang="ru-RU" sz="2000" b="1" dirty="0">
                <a:solidFill>
                  <a:srgbClr val="FF0000"/>
                </a:solidFill>
                <a:latin typeface="Century Gothic" pitchFamily="34" charset="0"/>
              </a:rPr>
              <a:t> такою </a:t>
            </a:r>
            <a:r>
              <a:rPr lang="ru-RU" sz="2000" b="1" dirty="0" err="1">
                <a:solidFill>
                  <a:srgbClr val="FF0000"/>
                </a:solidFill>
                <a:latin typeface="Century Gothic" pitchFamily="34" charset="0"/>
              </a:rPr>
              <a:t>роботою</a:t>
            </a:r>
            <a:r>
              <a:rPr lang="ru-RU" sz="2000" b="1" dirty="0">
                <a:solidFill>
                  <a:srgbClr val="FF0000"/>
                </a:solidFill>
                <a:latin typeface="Century Gothic" pitchFamily="34" charset="0"/>
              </a:rPr>
              <a:t> та </a:t>
            </a:r>
            <a:r>
              <a:rPr lang="ru-RU" sz="2000" b="1" dirty="0" err="1">
                <a:solidFill>
                  <a:srgbClr val="FF0000"/>
                </a:solidFill>
                <a:latin typeface="Century Gothic" pitchFamily="34" charset="0"/>
              </a:rPr>
              <a:t>пропонованим</a:t>
            </a:r>
            <a:r>
              <a:rPr lang="ru-RU" sz="2000" b="1" dirty="0">
                <a:solidFill>
                  <a:srgbClr val="FF0000"/>
                </a:solidFill>
                <a:latin typeface="Century Gothic" pitchFamily="34" charset="0"/>
              </a:rPr>
              <a:t> проектом</a:t>
            </a:r>
            <a:r>
              <a:rPr lang="ru-RU" sz="2000" b="1" dirty="0">
                <a:latin typeface="Century Gothic" pitchFamily="34" charset="0"/>
              </a:rPr>
              <a:t>.</a:t>
            </a:r>
            <a:endParaRPr lang="uk-UA" sz="2000" b="1" dirty="0">
              <a:latin typeface="Century Gothic" pitchFamily="34" charset="0"/>
            </a:endParaRPr>
          </a:p>
        </p:txBody>
      </p:sp>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Century Gothic" pitchFamily="34" charset="0"/>
              </a:rPr>
              <a:t>2.1. </a:t>
            </a:r>
            <a:r>
              <a:rPr lang="ru-RU" sz="3600" b="1" dirty="0" err="1">
                <a:latin typeface="Century Gothic" pitchFamily="34" charset="0"/>
              </a:rPr>
              <a:t>Актуальність</a:t>
            </a:r>
            <a:r>
              <a:rPr lang="ru-RU" sz="3600" b="1" dirty="0">
                <a:latin typeface="Century Gothic" pitchFamily="34" charset="0"/>
              </a:rPr>
              <a:t> проекту </a:t>
            </a:r>
            <a:endParaRPr lang="ru-RU" sz="3600" b="1" dirty="0" smtClean="0">
              <a:latin typeface="Century Gothic" pitchFamily="34" charset="0"/>
            </a:endParaRPr>
          </a:p>
          <a:p>
            <a:pPr algn="ctr"/>
            <a:r>
              <a:rPr lang="ru-RU" sz="3200" b="1" dirty="0" smtClean="0">
                <a:latin typeface="Century Gothic" pitchFamily="34" charset="0"/>
              </a:rPr>
              <a:t>(</a:t>
            </a:r>
            <a:r>
              <a:rPr lang="ru-RU" sz="3200" b="1" dirty="0">
                <a:latin typeface="Century Gothic" pitchFamily="34" charset="0"/>
              </a:rPr>
              <a:t>не </a:t>
            </a:r>
            <a:r>
              <a:rPr lang="ru-RU" sz="3200" b="1" dirty="0" err="1">
                <a:latin typeface="Century Gothic" pitchFamily="34" charset="0"/>
              </a:rPr>
              <a:t>більше</a:t>
            </a:r>
            <a:r>
              <a:rPr lang="ru-RU" sz="3200" b="1" dirty="0">
                <a:latin typeface="Century Gothic" pitchFamily="34" charset="0"/>
              </a:rPr>
              <a:t> 3 </a:t>
            </a:r>
            <a:r>
              <a:rPr lang="ru-RU" sz="3200" b="1" dirty="0" err="1">
                <a:latin typeface="Century Gothic" pitchFamily="34" charset="0"/>
              </a:rPr>
              <a:t>сторінок</a:t>
            </a:r>
            <a:r>
              <a:rPr lang="ru-RU" sz="3200" b="1" dirty="0">
                <a:latin typeface="Century Gothic" pitchFamily="34" charset="0"/>
              </a:rPr>
              <a:t>)</a:t>
            </a:r>
            <a:endParaRPr lang="uk-UA" sz="3200" b="1" dirty="0">
              <a:latin typeface="Century Gothic" pitchFamily="34" charset="0"/>
            </a:endParaRPr>
          </a:p>
        </p:txBody>
      </p:sp>
      <p:pic>
        <p:nvPicPr>
          <p:cNvPr id="2" name="Рисунок 1"/>
          <p:cNvPicPr>
            <a:picLocks noChangeAspect="1"/>
          </p:cNvPicPr>
          <p:nvPr/>
        </p:nvPicPr>
        <p:blipFill>
          <a:blip r:embed="rId3"/>
          <a:stretch>
            <a:fillRect/>
          </a:stretch>
        </p:blipFill>
        <p:spPr>
          <a:xfrm>
            <a:off x="1763688" y="2636912"/>
            <a:ext cx="950385" cy="648072"/>
          </a:xfrm>
          <a:prstGeom prst="rect">
            <a:avLst/>
          </a:prstGeom>
        </p:spPr>
      </p:pic>
    </p:spTree>
    <p:extLst>
      <p:ext uri="{BB962C8B-B14F-4D97-AF65-F5344CB8AC3E}">
        <p14:creationId xmlns:p14="http://schemas.microsoft.com/office/powerpoint/2010/main" val="3247066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51520" y="1600200"/>
            <a:ext cx="8712968" cy="4525963"/>
          </a:xfrm>
        </p:spPr>
        <p:txBody>
          <a:bodyPr>
            <a:noAutofit/>
          </a:bodyPr>
          <a:lstStyle/>
          <a:p>
            <a:pPr>
              <a:buFont typeface="Wingdings" panose="05000000000000000000" pitchFamily="2" charset="2"/>
              <a:buChar char="§"/>
            </a:pPr>
            <a:r>
              <a:rPr lang="uk-UA" sz="2000" b="1" dirty="0" smtClean="0">
                <a:solidFill>
                  <a:srgbClr val="FF0000"/>
                </a:solidFill>
                <a:latin typeface="Century Gothic" pitchFamily="34" charset="0"/>
              </a:rPr>
              <a:t>Цільові </a:t>
            </a:r>
            <a:r>
              <a:rPr lang="uk-UA" sz="2000" b="1" dirty="0">
                <a:solidFill>
                  <a:srgbClr val="FF0000"/>
                </a:solidFill>
                <a:latin typeface="Century Gothic" pitchFamily="34" charset="0"/>
              </a:rPr>
              <a:t>групи та </a:t>
            </a:r>
            <a:r>
              <a:rPr lang="uk-UA" sz="2000" b="1" dirty="0" err="1">
                <a:solidFill>
                  <a:srgbClr val="FF0000"/>
                </a:solidFill>
                <a:latin typeface="Century Gothic" pitchFamily="34" charset="0"/>
              </a:rPr>
              <a:t>бенефіціари</a:t>
            </a:r>
            <a:r>
              <a:rPr lang="uk-UA" sz="2000" b="1" dirty="0">
                <a:solidFill>
                  <a:srgbClr val="FF0000"/>
                </a:solidFill>
                <a:latin typeface="Century Gothic" pitchFamily="34" charset="0"/>
              </a:rPr>
              <a:t> проекту: критерії відбору та опис кожної з таких цільових груп та кінцевих </a:t>
            </a:r>
            <a:r>
              <a:rPr lang="uk-UA" sz="2000" b="1" dirty="0" err="1">
                <a:solidFill>
                  <a:srgbClr val="FF0000"/>
                </a:solidFill>
                <a:latin typeface="Century Gothic" pitchFamily="34" charset="0"/>
              </a:rPr>
              <a:t>бенефіціарів</a:t>
            </a:r>
            <a:r>
              <a:rPr lang="uk-UA" sz="2000" b="1" dirty="0">
                <a:solidFill>
                  <a:srgbClr val="FF0000"/>
                </a:solidFill>
                <a:latin typeface="Century Gothic" pitchFamily="34" charset="0"/>
              </a:rPr>
              <a:t> (бажано з кількісними даними), їх </a:t>
            </a:r>
            <a:r>
              <a:rPr lang="uk-UA" sz="2000" b="1" dirty="0" smtClean="0">
                <a:solidFill>
                  <a:srgbClr val="FF0000"/>
                </a:solidFill>
                <a:latin typeface="Century Gothic" pitchFamily="34" charset="0"/>
              </a:rPr>
              <a:t>потреби, </a:t>
            </a:r>
            <a:r>
              <a:rPr lang="uk-UA" sz="2000" b="1" dirty="0">
                <a:solidFill>
                  <a:srgbClr val="FF0000"/>
                </a:solidFill>
                <a:latin typeface="Century Gothic" pitchFamily="34" charset="0"/>
              </a:rPr>
              <a:t>відповідність проекту цим </a:t>
            </a:r>
            <a:r>
              <a:rPr lang="uk-UA" sz="2000" b="1" dirty="0" smtClean="0">
                <a:solidFill>
                  <a:srgbClr val="FF0000"/>
                </a:solidFill>
                <a:latin typeface="Century Gothic" pitchFamily="34" charset="0"/>
              </a:rPr>
              <a:t>потребам, </a:t>
            </a:r>
            <a:r>
              <a:rPr lang="uk-UA" sz="2000" b="1" dirty="0">
                <a:solidFill>
                  <a:srgbClr val="FF0000"/>
                </a:solidFill>
                <a:latin typeface="Century Gothic" pitchFamily="34" charset="0"/>
              </a:rPr>
              <a:t>механізм забезпечення </a:t>
            </a:r>
            <a:r>
              <a:rPr lang="uk-UA" sz="2000" b="1" dirty="0" smtClean="0">
                <a:solidFill>
                  <a:srgbClr val="FF0000"/>
                </a:solidFill>
                <a:latin typeface="Century Gothic" pitchFamily="34" charset="0"/>
              </a:rPr>
              <a:t>їх участі в проекті</a:t>
            </a:r>
          </a:p>
          <a:p>
            <a:pPr>
              <a:buFont typeface="Wingdings" panose="05000000000000000000" pitchFamily="2" charset="2"/>
              <a:buChar char="§"/>
            </a:pPr>
            <a:endParaRPr lang="uk-UA" sz="2000" dirty="0" smtClean="0">
              <a:latin typeface="Century Gothic" pitchFamily="34" charset="0"/>
            </a:endParaRPr>
          </a:p>
          <a:p>
            <a:pPr>
              <a:buFont typeface="Wingdings" panose="05000000000000000000" pitchFamily="2" charset="2"/>
              <a:buChar char="§"/>
            </a:pPr>
            <a:endParaRPr lang="uk-UA" sz="2000" dirty="0" smtClean="0">
              <a:latin typeface="Century Gothic" pitchFamily="34" charset="0"/>
            </a:endParaRPr>
          </a:p>
          <a:p>
            <a:pPr>
              <a:buFont typeface="Wingdings" panose="05000000000000000000" pitchFamily="2" charset="2"/>
              <a:buChar char="§"/>
            </a:pPr>
            <a:r>
              <a:rPr lang="uk-UA" sz="2000" b="1" dirty="0" smtClean="0">
                <a:solidFill>
                  <a:srgbClr val="002060"/>
                </a:solidFill>
                <a:latin typeface="Century Gothic" pitchFamily="34" charset="0"/>
              </a:rPr>
              <a:t>Економічна </a:t>
            </a:r>
            <a:r>
              <a:rPr lang="uk-UA" sz="2000" b="1" dirty="0">
                <a:solidFill>
                  <a:srgbClr val="002060"/>
                </a:solidFill>
                <a:latin typeface="Century Gothic" pitchFamily="34" charset="0"/>
              </a:rPr>
              <a:t>та/або бюджетна ефективність реалізації проекту, економічні вигоди, соціальний вплив, екологічний вплив </a:t>
            </a:r>
            <a:r>
              <a:rPr lang="uk-UA" sz="2000" dirty="0">
                <a:solidFill>
                  <a:srgbClr val="002060"/>
                </a:solidFill>
                <a:latin typeface="Century Gothic" pitchFamily="34" charset="0"/>
              </a:rPr>
              <a:t>(наскільки дотичне).</a:t>
            </a:r>
          </a:p>
          <a:p>
            <a:pPr marL="0" indent="0">
              <a:buNone/>
            </a:pPr>
            <a:r>
              <a:rPr lang="uk-UA" sz="2000" b="1" dirty="0" smtClean="0">
                <a:latin typeface="Century Gothic" pitchFamily="34" charset="0"/>
              </a:rPr>
              <a:t>економічна </a:t>
            </a:r>
            <a:r>
              <a:rPr lang="uk-UA" sz="2000" b="1" dirty="0">
                <a:latin typeface="Century Gothic" pitchFamily="34" charset="0"/>
              </a:rPr>
              <a:t>ефективність (на основі аналізу вигід і витрат для </a:t>
            </a:r>
            <a:r>
              <a:rPr lang="uk-UA" sz="2000" b="1" dirty="0" err="1">
                <a:latin typeface="Century Gothic" pitchFamily="34" charset="0"/>
              </a:rPr>
              <a:t>окупних</a:t>
            </a:r>
            <a:r>
              <a:rPr lang="uk-UA" sz="2000" b="1" dirty="0">
                <a:latin typeface="Century Gothic" pitchFamily="34" charset="0"/>
              </a:rPr>
              <a:t> проектів наводяться розрахунки чистої приведеної вартості, внутрішня норма дохідності; дисконтований період окупності; індекс прибутковості);</a:t>
            </a:r>
          </a:p>
          <a:p>
            <a:pPr>
              <a:buFont typeface="Wingdings" panose="05000000000000000000" pitchFamily="2" charset="2"/>
              <a:buChar char="§"/>
            </a:pPr>
            <a:endParaRPr lang="uk-UA" sz="2000" dirty="0">
              <a:latin typeface="Century Gothic" pitchFamily="34" charset="0"/>
            </a:endParaRPr>
          </a:p>
          <a:p>
            <a:pPr marL="0" indent="0">
              <a:buNone/>
            </a:pPr>
            <a:endParaRPr lang="uk-UA" sz="800" dirty="0">
              <a:latin typeface="Century Gothic" pitchFamily="34" charset="0"/>
            </a:endParaRPr>
          </a:p>
        </p:txBody>
      </p:sp>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Century Gothic" pitchFamily="34" charset="0"/>
              </a:rPr>
              <a:t>2.1. </a:t>
            </a:r>
            <a:r>
              <a:rPr lang="ru-RU" sz="3600" b="1" dirty="0" err="1">
                <a:latin typeface="Century Gothic" pitchFamily="34" charset="0"/>
              </a:rPr>
              <a:t>Актуальність</a:t>
            </a:r>
            <a:r>
              <a:rPr lang="ru-RU" sz="3600" b="1" dirty="0">
                <a:latin typeface="Century Gothic" pitchFamily="34" charset="0"/>
              </a:rPr>
              <a:t> проекту </a:t>
            </a:r>
            <a:endParaRPr lang="ru-RU" sz="3600" b="1" dirty="0" smtClean="0">
              <a:latin typeface="Century Gothic" pitchFamily="34" charset="0"/>
            </a:endParaRPr>
          </a:p>
          <a:p>
            <a:pPr algn="ctr"/>
            <a:r>
              <a:rPr lang="ru-RU" sz="3200" b="1" dirty="0" smtClean="0">
                <a:latin typeface="Century Gothic" pitchFamily="34" charset="0"/>
              </a:rPr>
              <a:t>(</a:t>
            </a:r>
            <a:r>
              <a:rPr lang="ru-RU" sz="3200" b="1" dirty="0">
                <a:latin typeface="Century Gothic" pitchFamily="34" charset="0"/>
              </a:rPr>
              <a:t>не </a:t>
            </a:r>
            <a:r>
              <a:rPr lang="ru-RU" sz="3200" b="1" dirty="0" err="1">
                <a:latin typeface="Century Gothic" pitchFamily="34" charset="0"/>
              </a:rPr>
              <a:t>більше</a:t>
            </a:r>
            <a:r>
              <a:rPr lang="ru-RU" sz="3200" b="1" dirty="0">
                <a:latin typeface="Century Gothic" pitchFamily="34" charset="0"/>
              </a:rPr>
              <a:t> 3 </a:t>
            </a:r>
            <a:r>
              <a:rPr lang="ru-RU" sz="3200" b="1" dirty="0" err="1">
                <a:latin typeface="Century Gothic" pitchFamily="34" charset="0"/>
              </a:rPr>
              <a:t>сторінок</a:t>
            </a:r>
            <a:r>
              <a:rPr lang="ru-RU" sz="3200" b="1" dirty="0">
                <a:latin typeface="Century Gothic" pitchFamily="34" charset="0"/>
              </a:rPr>
              <a:t>)</a:t>
            </a:r>
            <a:endParaRPr lang="uk-UA" sz="3200" b="1" dirty="0">
              <a:latin typeface="Century Gothic" pitchFamily="34" charset="0"/>
            </a:endParaRPr>
          </a:p>
        </p:txBody>
      </p:sp>
      <p:pic>
        <p:nvPicPr>
          <p:cNvPr id="5" name="Рисунок 4"/>
          <p:cNvPicPr>
            <a:picLocks noChangeAspect="1"/>
          </p:cNvPicPr>
          <p:nvPr/>
        </p:nvPicPr>
        <p:blipFill>
          <a:blip r:embed="rId3"/>
          <a:stretch>
            <a:fillRect/>
          </a:stretch>
        </p:blipFill>
        <p:spPr>
          <a:xfrm>
            <a:off x="7308304" y="3068960"/>
            <a:ext cx="950385" cy="648072"/>
          </a:xfrm>
          <a:prstGeom prst="rect">
            <a:avLst/>
          </a:prstGeom>
        </p:spPr>
      </p:pic>
    </p:spTree>
    <p:extLst>
      <p:ext uri="{BB962C8B-B14F-4D97-AF65-F5344CB8AC3E}">
        <p14:creationId xmlns:p14="http://schemas.microsoft.com/office/powerpoint/2010/main" val="41696536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1131551"/>
          </a:xfrm>
          <a:prstGeom prst="rect">
            <a:avLst/>
          </a:prstGeom>
          <a:solidFill>
            <a:srgbClr val="7030A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entury Gothic" pitchFamily="34" charset="0"/>
              </a:rPr>
              <a:t>SWOT-</a:t>
            </a:r>
            <a:r>
              <a:rPr lang="ru-RU" sz="3600" b="1" dirty="0" err="1" smtClean="0">
                <a:latin typeface="Century Gothic" pitchFamily="34" charset="0"/>
              </a:rPr>
              <a:t>аналіз</a:t>
            </a:r>
            <a:r>
              <a:rPr lang="ru-RU" sz="3600" b="1" dirty="0" smtClean="0">
                <a:latin typeface="Century Gothic" pitchFamily="34" charset="0"/>
              </a:rPr>
              <a:t> </a:t>
            </a:r>
            <a:r>
              <a:rPr lang="ru-RU" sz="3600" b="1" dirty="0" err="1" smtClean="0">
                <a:latin typeface="Century Gothic" pitchFamily="34" charset="0"/>
              </a:rPr>
              <a:t>розвитку</a:t>
            </a:r>
            <a:r>
              <a:rPr lang="ru-RU" sz="3600" b="1" dirty="0" smtClean="0">
                <a:latin typeface="Century Gothic" pitchFamily="34" charset="0"/>
              </a:rPr>
              <a:t> </a:t>
            </a:r>
            <a:r>
              <a:rPr lang="ru-RU" sz="3600" b="1" dirty="0" err="1" smtClean="0">
                <a:latin typeface="Century Gothic" pitchFamily="34" charset="0"/>
              </a:rPr>
              <a:t>гірських</a:t>
            </a:r>
            <a:r>
              <a:rPr lang="ru-RU" sz="3600" b="1" dirty="0" smtClean="0">
                <a:latin typeface="Century Gothic" pitchFamily="34" charset="0"/>
              </a:rPr>
              <a:t> </a:t>
            </a:r>
            <a:r>
              <a:rPr lang="ru-RU" sz="3600" b="1" dirty="0" err="1" smtClean="0">
                <a:latin typeface="Century Gothic" pitchFamily="34" charset="0"/>
              </a:rPr>
              <a:t>територій</a:t>
            </a:r>
            <a:endParaRPr lang="uk-UA" sz="3200" b="1" dirty="0">
              <a:latin typeface="Century Gothic" pitchFamily="34" charset="0"/>
            </a:endParaRPr>
          </a:p>
        </p:txBody>
      </p:sp>
      <p:pic>
        <p:nvPicPr>
          <p:cNvPr id="5" name="Рисунок 4"/>
          <p:cNvPicPr>
            <a:picLocks noChangeAspect="1"/>
          </p:cNvPicPr>
          <p:nvPr/>
        </p:nvPicPr>
        <p:blipFill>
          <a:blip r:embed="rId3"/>
          <a:stretch>
            <a:fillRect/>
          </a:stretch>
        </p:blipFill>
        <p:spPr>
          <a:xfrm>
            <a:off x="7308304" y="3068960"/>
            <a:ext cx="950385" cy="648072"/>
          </a:xfrm>
          <a:prstGeom prst="rect">
            <a:avLst/>
          </a:prstGeom>
        </p:spPr>
      </p:pic>
      <p:pic>
        <p:nvPicPr>
          <p:cNvPr id="9" name="Місце для вмісту 8"/>
          <p:cNvPicPr>
            <a:picLocks noGrp="1"/>
          </p:cNvPicPr>
          <p:nvPr>
            <p:ph idx="1"/>
          </p:nvPr>
        </p:nvPicPr>
        <p:blipFill rotWithShape="1">
          <a:blip r:embed="rId4">
            <a:extLst>
              <a:ext uri="{28A0092B-C50C-407E-A947-70E740481C1C}">
                <a14:useLocalDpi xmlns:a14="http://schemas.microsoft.com/office/drawing/2010/main" val="0"/>
              </a:ext>
            </a:extLst>
          </a:blip>
          <a:srcRect t="8227" b="16778"/>
          <a:stretch/>
        </p:blipFill>
        <p:spPr bwMode="auto">
          <a:xfrm>
            <a:off x="107504" y="1124744"/>
            <a:ext cx="9036496" cy="59766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34386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1131551"/>
          </a:xfrm>
          <a:prstGeom prst="rect">
            <a:avLst/>
          </a:prstGeom>
          <a:solidFill>
            <a:srgbClr val="7030A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err="1" smtClean="0">
                <a:latin typeface="Century Gothic" pitchFamily="34" charset="0"/>
              </a:rPr>
              <a:t>Результати</a:t>
            </a:r>
            <a:r>
              <a:rPr lang="ru-RU" sz="3600" b="1" dirty="0" smtClean="0">
                <a:latin typeface="Century Gothic" pitchFamily="34" charset="0"/>
              </a:rPr>
              <a:t> </a:t>
            </a:r>
            <a:r>
              <a:rPr lang="ru-RU" sz="3600" b="1" dirty="0" err="1">
                <a:latin typeface="Century Gothic" pitchFamily="34" charset="0"/>
              </a:rPr>
              <a:t>опитування</a:t>
            </a:r>
            <a:r>
              <a:rPr lang="ru-RU" sz="3600" b="1" dirty="0">
                <a:latin typeface="Century Gothic" pitchFamily="34" charset="0"/>
              </a:rPr>
              <a:t> </a:t>
            </a:r>
            <a:r>
              <a:rPr lang="ru-RU" sz="3600" b="1" dirty="0" err="1">
                <a:latin typeface="Century Gothic" pitchFamily="34" charset="0"/>
              </a:rPr>
              <a:t>місцевих</a:t>
            </a:r>
            <a:r>
              <a:rPr lang="ru-RU" sz="3600" b="1" dirty="0">
                <a:latin typeface="Century Gothic" pitchFamily="34" charset="0"/>
              </a:rPr>
              <a:t> </a:t>
            </a:r>
            <a:r>
              <a:rPr lang="ru-RU" sz="3600" b="1" dirty="0" err="1">
                <a:latin typeface="Century Gothic" pitchFamily="34" charset="0"/>
              </a:rPr>
              <a:t>органів</a:t>
            </a:r>
            <a:r>
              <a:rPr lang="ru-RU" sz="3600" b="1" dirty="0">
                <a:latin typeface="Century Gothic" pitchFamily="34" charset="0"/>
              </a:rPr>
              <a:t> </a:t>
            </a:r>
            <a:r>
              <a:rPr lang="ru-RU" sz="3600" b="1" dirty="0" err="1">
                <a:latin typeface="Century Gothic" pitchFamily="34" charset="0"/>
              </a:rPr>
              <a:t>виконавчої</a:t>
            </a:r>
            <a:r>
              <a:rPr lang="ru-RU" sz="3600" b="1" dirty="0">
                <a:latin typeface="Century Gothic" pitchFamily="34" charset="0"/>
              </a:rPr>
              <a:t> </a:t>
            </a:r>
            <a:r>
              <a:rPr lang="ru-RU" sz="3600" b="1" dirty="0" err="1">
                <a:latin typeface="Century Gothic" pitchFamily="34" charset="0"/>
              </a:rPr>
              <a:t>влади</a:t>
            </a:r>
            <a:endParaRPr lang="uk-UA" sz="3200" b="1" dirty="0">
              <a:latin typeface="Century Gothic" pitchFamily="34" charset="0"/>
            </a:endParaRPr>
          </a:p>
        </p:txBody>
      </p:sp>
      <p:pic>
        <p:nvPicPr>
          <p:cNvPr id="5" name="Рисунок 4"/>
          <p:cNvPicPr>
            <a:picLocks noChangeAspect="1"/>
          </p:cNvPicPr>
          <p:nvPr/>
        </p:nvPicPr>
        <p:blipFill>
          <a:blip r:embed="rId3"/>
          <a:stretch>
            <a:fillRect/>
          </a:stretch>
        </p:blipFill>
        <p:spPr>
          <a:xfrm>
            <a:off x="7308304" y="3068960"/>
            <a:ext cx="950385" cy="648072"/>
          </a:xfrm>
          <a:prstGeom prst="rect">
            <a:avLst/>
          </a:prstGeom>
        </p:spPr>
      </p:pic>
      <p:pic>
        <p:nvPicPr>
          <p:cNvPr id="10" name="Місце для вмісту 9"/>
          <p:cNvPicPr>
            <a:picLocks noGrp="1"/>
          </p:cNvPicPr>
          <p:nvPr>
            <p:ph idx="1"/>
          </p:nvPr>
        </p:nvPicPr>
        <p:blipFill>
          <a:blip r:embed="rId4"/>
          <a:srcRect/>
          <a:stretch>
            <a:fillRect/>
          </a:stretch>
        </p:blipFill>
        <p:spPr bwMode="auto">
          <a:xfrm>
            <a:off x="251520" y="1227606"/>
            <a:ext cx="8352928" cy="5459560"/>
          </a:xfrm>
          <a:prstGeom prst="rect">
            <a:avLst/>
          </a:prstGeom>
          <a:noFill/>
        </p:spPr>
      </p:pic>
    </p:spTree>
    <p:extLst>
      <p:ext uri="{BB962C8B-B14F-4D97-AF65-F5344CB8AC3E}">
        <p14:creationId xmlns:p14="http://schemas.microsoft.com/office/powerpoint/2010/main" val="2200966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Місце для вмісту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71684" name="Прямокутник 6"/>
          <p:cNvSpPr>
            <a:spLocks noChangeArrowheads="1"/>
          </p:cNvSpPr>
          <p:nvPr/>
        </p:nvSpPr>
        <p:spPr bwMode="auto">
          <a:xfrm>
            <a:off x="5004048" y="6427113"/>
            <a:ext cx="4139952" cy="430887"/>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uk-UA" altLang="uk-UA" sz="2200" b="1" dirty="0" smtClean="0">
                <a:solidFill>
                  <a:schemeClr val="bg1"/>
                </a:solidFill>
                <a:latin typeface="Arial" panose="020B0604020202020204" pitchFamily="34" charset="0"/>
              </a:rPr>
              <a:t>Львів, 20 лютого 2018 року</a:t>
            </a:r>
            <a:endParaRPr lang="uk-UA" altLang="uk-UA" sz="2200" b="1" dirty="0">
              <a:solidFill>
                <a:schemeClr val="bg1"/>
              </a:solidFill>
              <a:latin typeface="Arial" panose="020B0604020202020204" pitchFamily="34" charset="0"/>
            </a:endParaRPr>
          </a:p>
        </p:txBody>
      </p:sp>
      <p:sp>
        <p:nvSpPr>
          <p:cNvPr id="7" name="Прямокутник 6"/>
          <p:cNvSpPr>
            <a:spLocks noChangeArrowheads="1"/>
          </p:cNvSpPr>
          <p:nvPr/>
        </p:nvSpPr>
        <p:spPr bwMode="auto">
          <a:xfrm>
            <a:off x="0" y="0"/>
            <a:ext cx="3923928" cy="646331"/>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uk-UA" altLang="uk-UA" sz="3600" b="1" dirty="0" smtClean="0">
                <a:solidFill>
                  <a:schemeClr val="bg1"/>
                </a:solidFill>
                <a:latin typeface="Arial" panose="020B0604020202020204" pitchFamily="34" charset="0"/>
              </a:rPr>
              <a:t>Перший семінар</a:t>
            </a:r>
            <a:endParaRPr lang="uk-UA" altLang="uk-UA"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4013460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20688" y="836712"/>
            <a:ext cx="8712968" cy="5904656"/>
          </a:xfrm>
        </p:spPr>
        <p:txBody>
          <a:bodyPr>
            <a:noAutofit/>
          </a:bodyPr>
          <a:lstStyle/>
          <a:p>
            <a:pPr marL="0" indent="0">
              <a:buNone/>
            </a:pPr>
            <a:r>
              <a:rPr lang="uk-UA" sz="2000" b="1" dirty="0" smtClean="0">
                <a:solidFill>
                  <a:schemeClr val="accent2"/>
                </a:solidFill>
                <a:latin typeface="Century Gothic" pitchFamily="34" charset="0"/>
              </a:rPr>
              <a:t>Або</a:t>
            </a:r>
            <a:r>
              <a:rPr lang="uk-UA" sz="2000" b="1" dirty="0" smtClean="0">
                <a:latin typeface="Century Gothic" pitchFamily="34" charset="0"/>
              </a:rPr>
              <a:t> </a:t>
            </a:r>
            <a:r>
              <a:rPr lang="uk-UA" sz="2000" b="1" dirty="0" smtClean="0">
                <a:solidFill>
                  <a:srgbClr val="FF0000"/>
                </a:solidFill>
                <a:latin typeface="Century Gothic" pitchFamily="34" charset="0"/>
              </a:rPr>
              <a:t>бюджетна </a:t>
            </a:r>
            <a:r>
              <a:rPr lang="uk-UA" sz="2000" b="1" dirty="0">
                <a:solidFill>
                  <a:srgbClr val="FF0000"/>
                </a:solidFill>
                <a:latin typeface="Century Gothic" pitchFamily="34" charset="0"/>
              </a:rPr>
              <a:t>ефективність</a:t>
            </a:r>
            <a:r>
              <a:rPr lang="uk-UA" sz="2000" b="1" dirty="0">
                <a:latin typeface="Century Gothic" pitchFamily="34" charset="0"/>
              </a:rPr>
              <a:t>, зокрема очікувані додаткові надходження до державного та/або місцевого бюджету/зменшення обсягу видатків державного та/або місцевого бюджету</a:t>
            </a:r>
            <a:r>
              <a:rPr lang="uk-UA" sz="2000" b="1" dirty="0" smtClean="0">
                <a:latin typeface="Century Gothic" pitchFamily="34" charset="0"/>
              </a:rPr>
              <a:t>/;</a:t>
            </a:r>
            <a:endParaRPr lang="uk-UA" sz="2000" b="1" dirty="0">
              <a:latin typeface="Century Gothic" pitchFamily="34" charset="0"/>
            </a:endParaRPr>
          </a:p>
          <a:p>
            <a:pPr marL="0" indent="0">
              <a:buNone/>
            </a:pPr>
            <a:r>
              <a:rPr lang="uk-UA" sz="2000" b="1" dirty="0" smtClean="0">
                <a:solidFill>
                  <a:schemeClr val="accent2"/>
                </a:solidFill>
                <a:latin typeface="Century Gothic" pitchFamily="34" charset="0"/>
              </a:rPr>
              <a:t>Або </a:t>
            </a:r>
            <a:r>
              <a:rPr lang="uk-UA" sz="2000" b="1" dirty="0" smtClean="0">
                <a:solidFill>
                  <a:srgbClr val="FF0000"/>
                </a:solidFill>
                <a:latin typeface="Century Gothic" pitchFamily="34" charset="0"/>
              </a:rPr>
              <a:t>зазначте інші економічні вигоди та/або соціальний вплив</a:t>
            </a:r>
            <a:r>
              <a:rPr lang="uk-UA" sz="2000" b="1" dirty="0" smtClean="0">
                <a:latin typeface="Century Gothic" pitchFamily="34" charset="0"/>
              </a:rPr>
              <a:t>, </a:t>
            </a:r>
            <a:r>
              <a:rPr lang="uk-UA" sz="2000" b="1" dirty="0">
                <a:latin typeface="Century Gothic" pitchFamily="34" charset="0"/>
              </a:rPr>
              <a:t>надавши відповіді на питання з їх обґрунтуванням/поясненням з використанням кількісних та якісних </a:t>
            </a:r>
            <a:r>
              <a:rPr lang="uk-UA" sz="2000" b="1" dirty="0" smtClean="0">
                <a:latin typeface="Century Gothic" pitchFamily="34" charset="0"/>
              </a:rPr>
              <a:t>показників: </a:t>
            </a:r>
            <a:endParaRPr lang="uk-UA" sz="2000" b="1" dirty="0">
              <a:latin typeface="Century Gothic" pitchFamily="34" charset="0"/>
            </a:endParaRPr>
          </a:p>
          <a:p>
            <a:pPr>
              <a:buFont typeface="Wingdings" panose="05000000000000000000" pitchFamily="2" charset="2"/>
              <a:buChar char="ü"/>
            </a:pPr>
            <a:r>
              <a:rPr lang="uk-UA" sz="2000" b="1" dirty="0" smtClean="0">
                <a:latin typeface="Century Gothic" pitchFamily="34" charset="0"/>
              </a:rPr>
              <a:t>Чи </a:t>
            </a:r>
            <a:r>
              <a:rPr lang="uk-UA" sz="2000" b="1" dirty="0">
                <a:latin typeface="Century Gothic" pitchFamily="34" charset="0"/>
              </a:rPr>
              <a:t>виявиться реалізація проекту економічно вигідною?  </a:t>
            </a:r>
          </a:p>
          <a:p>
            <a:pPr>
              <a:buFont typeface="Wingdings" panose="05000000000000000000" pitchFamily="2" charset="2"/>
              <a:buChar char="ü"/>
            </a:pPr>
            <a:r>
              <a:rPr lang="uk-UA" sz="2000" b="1" dirty="0" smtClean="0">
                <a:latin typeface="Century Gothic" pitchFamily="34" charset="0"/>
              </a:rPr>
              <a:t>Чи </a:t>
            </a:r>
            <a:r>
              <a:rPr lang="uk-UA" sz="2000" b="1" dirty="0">
                <a:latin typeface="Century Gothic" pitchFamily="34" charset="0"/>
              </a:rPr>
              <a:t>виявиться реалізація проекту поштовхом для галузевого розвитку, формування та впровадження механізмів соціально-економічної самодостатності місцевої територіальної громади (регіону)? </a:t>
            </a:r>
            <a:endParaRPr lang="uk-UA" sz="2000" b="1" dirty="0" smtClean="0">
              <a:latin typeface="Century Gothic" pitchFamily="34" charset="0"/>
            </a:endParaRPr>
          </a:p>
          <a:p>
            <a:pPr>
              <a:buFont typeface="Wingdings" panose="05000000000000000000" pitchFamily="2" charset="2"/>
              <a:buChar char="ü"/>
            </a:pPr>
            <a:r>
              <a:rPr lang="uk-UA" sz="2000" b="1" dirty="0">
                <a:latin typeface="Century Gothic" pitchFamily="34" charset="0"/>
              </a:rPr>
              <a:t>Які нестиме проект економічні вигоди, </a:t>
            </a:r>
            <a:r>
              <a:rPr lang="uk-UA" sz="2000" b="1" dirty="0" smtClean="0">
                <a:latin typeface="Century Gothic" pitchFamily="34" charset="0"/>
              </a:rPr>
              <a:t>у </a:t>
            </a:r>
            <a:r>
              <a:rPr lang="uk-UA" sz="2000" b="1" dirty="0" err="1" smtClean="0">
                <a:latin typeface="Century Gothic" pitchFamily="34" charset="0"/>
              </a:rPr>
              <a:t>т.ч</a:t>
            </a:r>
            <a:r>
              <a:rPr lang="uk-UA" sz="2000" b="1" dirty="0" smtClean="0">
                <a:latin typeface="Century Gothic" pitchFamily="34" charset="0"/>
              </a:rPr>
              <a:t>. - економію </a:t>
            </a:r>
            <a:r>
              <a:rPr lang="uk-UA" sz="2000" b="1" dirty="0">
                <a:latin typeface="Century Gothic" pitchFamily="34" charset="0"/>
              </a:rPr>
              <a:t>енерговитрат та підвищення енергоефективності, зменшення витрат інших ресурсів та збільшення ефективності виробництва, надання послуг, експлуатації об’єктів, тощо?</a:t>
            </a:r>
          </a:p>
          <a:p>
            <a:pPr>
              <a:buFont typeface="Wingdings" panose="05000000000000000000" pitchFamily="2" charset="2"/>
              <a:buChar char="ü"/>
            </a:pPr>
            <a:endParaRPr lang="uk-UA" sz="2000" dirty="0">
              <a:latin typeface="Century Gothic" pitchFamily="34" charset="0"/>
            </a:endParaRPr>
          </a:p>
          <a:p>
            <a:pPr marL="0" indent="0">
              <a:buNone/>
            </a:pPr>
            <a:endParaRPr lang="uk-UA" sz="2000" dirty="0">
              <a:latin typeface="Century Gothic" pitchFamily="34" charset="0"/>
            </a:endParaRPr>
          </a:p>
          <a:p>
            <a:pPr marL="0" indent="0">
              <a:buNone/>
            </a:pPr>
            <a:endParaRPr lang="uk-UA" sz="800" dirty="0">
              <a:latin typeface="Century Gothic" pitchFamily="34" charset="0"/>
            </a:endParaRPr>
          </a:p>
        </p:txBody>
      </p:sp>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64807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59387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Century Gothic" pitchFamily="34" charset="0"/>
              </a:rPr>
              <a:t>2.1. </a:t>
            </a:r>
            <a:r>
              <a:rPr lang="ru-RU" sz="3600" b="1" dirty="0" err="1">
                <a:latin typeface="Century Gothic" pitchFamily="34" charset="0"/>
              </a:rPr>
              <a:t>Актуальність</a:t>
            </a:r>
            <a:r>
              <a:rPr lang="ru-RU" sz="3600" b="1" dirty="0">
                <a:latin typeface="Century Gothic" pitchFamily="34" charset="0"/>
              </a:rPr>
              <a:t> проекту </a:t>
            </a:r>
            <a:endParaRPr lang="ru-RU" sz="3600" b="1" dirty="0" smtClean="0">
              <a:latin typeface="Century Gothic" pitchFamily="34" charset="0"/>
            </a:endParaRPr>
          </a:p>
        </p:txBody>
      </p:sp>
    </p:spTree>
    <p:extLst>
      <p:ext uri="{BB962C8B-B14F-4D97-AF65-F5344CB8AC3E}">
        <p14:creationId xmlns:p14="http://schemas.microsoft.com/office/powerpoint/2010/main" val="37364400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51520" y="818904"/>
            <a:ext cx="8712968" cy="5307259"/>
          </a:xfrm>
        </p:spPr>
        <p:txBody>
          <a:bodyPr>
            <a:noAutofit/>
          </a:bodyPr>
          <a:lstStyle/>
          <a:p>
            <a:pPr>
              <a:buFont typeface="Wingdings" panose="05000000000000000000" pitchFamily="2" charset="2"/>
              <a:buChar char="ü"/>
            </a:pPr>
            <a:r>
              <a:rPr lang="uk-UA" sz="2000" b="1" dirty="0" smtClean="0">
                <a:latin typeface="Century Gothic" pitchFamily="34" charset="0"/>
              </a:rPr>
              <a:t>Чи </a:t>
            </a:r>
            <a:r>
              <a:rPr lang="uk-UA" sz="2000" b="1" dirty="0">
                <a:latin typeface="Century Gothic" pitchFamily="34" charset="0"/>
              </a:rPr>
              <a:t>сприятиме проект впровадженню інноваційних технологій, </a:t>
            </a:r>
            <a:r>
              <a:rPr lang="uk-UA" sz="2000" b="1" dirty="0" err="1">
                <a:latin typeface="Century Gothic" pitchFamily="34" charset="0"/>
              </a:rPr>
              <a:t>методик</a:t>
            </a:r>
            <a:r>
              <a:rPr lang="uk-UA" sz="2000" b="1" dirty="0">
                <a:latin typeface="Century Gothic" pitchFamily="34" charset="0"/>
              </a:rPr>
              <a:t> та практик? Чи сприятиме проект переходу на новий технологічний уклад?</a:t>
            </a:r>
          </a:p>
          <a:p>
            <a:pPr>
              <a:buFont typeface="Wingdings" panose="05000000000000000000" pitchFamily="2" charset="2"/>
              <a:buChar char="ü"/>
            </a:pPr>
            <a:r>
              <a:rPr lang="uk-UA" sz="2000" b="1" dirty="0" smtClean="0">
                <a:latin typeface="Century Gothic" pitchFamily="34" charset="0"/>
              </a:rPr>
              <a:t>Чи </a:t>
            </a:r>
            <a:r>
              <a:rPr lang="uk-UA" sz="2000" b="1" dirty="0">
                <a:latin typeface="Century Gothic" pitchFamily="34" charset="0"/>
              </a:rPr>
              <a:t>сприятиме проект збереженню або створенню постійних робочих місць, зокрема у сферах з високою доданою вартістю та високою продуктивністю праці (вказати кількість)?</a:t>
            </a:r>
          </a:p>
          <a:p>
            <a:pPr>
              <a:buFont typeface="Wingdings" panose="05000000000000000000" pitchFamily="2" charset="2"/>
              <a:buChar char="ü"/>
            </a:pPr>
            <a:r>
              <a:rPr lang="uk-UA" sz="2000" b="1" dirty="0" smtClean="0">
                <a:latin typeface="Century Gothic" pitchFamily="34" charset="0"/>
              </a:rPr>
              <a:t>Чи </a:t>
            </a:r>
            <a:r>
              <a:rPr lang="uk-UA" sz="2000" b="1" dirty="0">
                <a:latin typeface="Century Gothic" pitchFamily="34" charset="0"/>
              </a:rPr>
              <a:t>забезпечуватиме проект покращення якості та доступності послуг (кількість населення, на яке спрямована послуга), товарів чи робіт, наближення по європейських стандартів? </a:t>
            </a:r>
          </a:p>
          <a:p>
            <a:pPr>
              <a:buFont typeface="Wingdings" panose="05000000000000000000" pitchFamily="2" charset="2"/>
              <a:buChar char="ü"/>
            </a:pPr>
            <a:r>
              <a:rPr lang="uk-UA" sz="2000" b="1" dirty="0" smtClean="0">
                <a:latin typeface="Century Gothic" pitchFamily="34" charset="0"/>
              </a:rPr>
              <a:t>Чи </a:t>
            </a:r>
            <a:r>
              <a:rPr lang="uk-UA" sz="2000" b="1" dirty="0">
                <a:latin typeface="Century Gothic" pitchFamily="34" charset="0"/>
              </a:rPr>
              <a:t>сприятиме проект підтримці вітчизняного виробника товарів та послуг, збільшенню експорту товарів та послуг?</a:t>
            </a:r>
          </a:p>
          <a:p>
            <a:pPr>
              <a:buFont typeface="Wingdings" panose="05000000000000000000" pitchFamily="2" charset="2"/>
              <a:buChar char="§"/>
            </a:pPr>
            <a:r>
              <a:rPr lang="uk-UA" sz="2000" b="1" dirty="0" smtClean="0">
                <a:solidFill>
                  <a:srgbClr val="FF0000"/>
                </a:solidFill>
                <a:latin typeface="Century Gothic" pitchFamily="34" charset="0"/>
              </a:rPr>
              <a:t>Інші </a:t>
            </a:r>
            <a:r>
              <a:rPr lang="uk-UA" sz="2000" b="1" dirty="0">
                <a:solidFill>
                  <a:srgbClr val="FF0000"/>
                </a:solidFill>
                <a:latin typeface="Century Gothic" pitchFamily="34" charset="0"/>
              </a:rPr>
              <a:t>додаткові переваги проекту: наприклад, зменшення негативного впливу або покращення навколишнього середовища, просування демократичних практик місцевого самоврядування, рівних можливостей, захисту вразливих груп населення тощо.</a:t>
            </a:r>
          </a:p>
          <a:p>
            <a:pPr>
              <a:buFont typeface="Wingdings" panose="05000000000000000000" pitchFamily="2" charset="2"/>
              <a:buChar char="§"/>
            </a:pPr>
            <a:endParaRPr lang="uk-UA" sz="2000" dirty="0">
              <a:latin typeface="Century Gothic" pitchFamily="34" charset="0"/>
            </a:endParaRPr>
          </a:p>
          <a:p>
            <a:pPr marL="0" indent="0">
              <a:buNone/>
            </a:pPr>
            <a:endParaRPr lang="uk-UA" sz="800" dirty="0">
              <a:latin typeface="Century Gothic" pitchFamily="34" charset="0"/>
            </a:endParaRPr>
          </a:p>
        </p:txBody>
      </p:sp>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0" y="44625"/>
            <a:ext cx="9171348" cy="72008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665879"/>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Century Gothic" pitchFamily="34" charset="0"/>
              </a:rPr>
              <a:t>2.1. </a:t>
            </a:r>
            <a:r>
              <a:rPr lang="ru-RU" sz="3600" b="1" dirty="0" err="1">
                <a:latin typeface="Century Gothic" pitchFamily="34" charset="0"/>
              </a:rPr>
              <a:t>Актуальність</a:t>
            </a:r>
            <a:r>
              <a:rPr lang="ru-RU" sz="3600" b="1" dirty="0">
                <a:latin typeface="Century Gothic" pitchFamily="34" charset="0"/>
              </a:rPr>
              <a:t> проекту </a:t>
            </a:r>
            <a:endParaRPr lang="ru-RU" sz="3600" b="1" dirty="0" smtClean="0">
              <a:latin typeface="Century Gothic" pitchFamily="34" charset="0"/>
            </a:endParaRPr>
          </a:p>
        </p:txBody>
      </p:sp>
    </p:spTree>
    <p:extLst>
      <p:ext uri="{BB962C8B-B14F-4D97-AF65-F5344CB8AC3E}">
        <p14:creationId xmlns:p14="http://schemas.microsoft.com/office/powerpoint/2010/main" val="19966591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7" y="2717240"/>
            <a:ext cx="2181057" cy="4140759"/>
          </a:xfrm>
          <a:solidFill>
            <a:srgbClr val="FFC000"/>
          </a:solidFill>
        </p:spPr>
        <p:txBody>
          <a:bodyPr>
            <a:normAutofit/>
          </a:bodyPr>
          <a:lstStyle/>
          <a:p>
            <a:r>
              <a:rPr lang="uk-UA" sz="3600" b="1" dirty="0" smtClean="0">
                <a:solidFill>
                  <a:schemeClr val="accent2">
                    <a:lumMod val="50000"/>
                  </a:schemeClr>
                </a:solidFill>
                <a:latin typeface="PF Square Sans Pro" panose="02000506040000020004" pitchFamily="2" charset="0"/>
              </a:rPr>
              <a:t>ПОРАДИ</a:t>
            </a:r>
            <a:endParaRPr lang="uk-UA" sz="3600" b="1" dirty="0">
              <a:solidFill>
                <a:schemeClr val="accent2">
                  <a:lumMod val="50000"/>
                </a:schemeClr>
              </a:solidFill>
              <a:latin typeface="PF Square Sans Pro" panose="02000506040000020004" pitchFamily="2" charset="0"/>
            </a:endParaRPr>
          </a:p>
        </p:txBody>
      </p:sp>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7" y="0"/>
            <a:ext cx="2181057" cy="2708920"/>
          </a:xfrm>
        </p:spPr>
      </p:pic>
      <p:sp>
        <p:nvSpPr>
          <p:cNvPr id="5" name="Прямокутник 4"/>
          <p:cNvSpPr/>
          <p:nvPr/>
        </p:nvSpPr>
        <p:spPr>
          <a:xfrm>
            <a:off x="2183554" y="0"/>
            <a:ext cx="6960446" cy="646331"/>
          </a:xfrm>
          <a:prstGeom prst="rect">
            <a:avLst/>
          </a:prstGeom>
          <a:solidFill>
            <a:srgbClr val="002060"/>
          </a:solidFill>
        </p:spPr>
        <p:txBody>
          <a:bodyPr wrap="square">
            <a:spAutoFit/>
          </a:bodyPr>
          <a:lstStyle/>
          <a:p>
            <a:r>
              <a:rPr lang="uk-UA" b="1" dirty="0">
                <a:solidFill>
                  <a:schemeClr val="bg1"/>
                </a:solidFill>
                <a:latin typeface="PF Square Sans Pro" panose="02000506040000020004" pitchFamily="2" charset="0"/>
                <a:ea typeface="Calibri" panose="020F0502020204030204" pitchFamily="34" charset="0"/>
              </a:rPr>
              <a:t>Формулювати проблему слід ретельно та обережно– вона має бути ясною і чіткою та мати очевидний негативний характер</a:t>
            </a:r>
            <a:endParaRPr lang="uk-UA" b="1" dirty="0">
              <a:solidFill>
                <a:schemeClr val="bg1"/>
              </a:solidFill>
              <a:latin typeface="PF Square Sans Pro" panose="02000506040000020004" pitchFamily="2" charset="0"/>
            </a:endParaRPr>
          </a:p>
        </p:txBody>
      </p:sp>
      <p:graphicFrame>
        <p:nvGraphicFramePr>
          <p:cNvPr id="7" name="Таблиця 6"/>
          <p:cNvGraphicFramePr>
            <a:graphicFrameLocks noGrp="1"/>
          </p:cNvGraphicFramePr>
          <p:nvPr>
            <p:extLst>
              <p:ext uri="{D42A27DB-BD31-4B8C-83A1-F6EECF244321}">
                <p14:modId xmlns:p14="http://schemas.microsoft.com/office/powerpoint/2010/main" val="1212641202"/>
              </p:ext>
            </p:extLst>
          </p:nvPr>
        </p:nvGraphicFramePr>
        <p:xfrm>
          <a:off x="2267744" y="764704"/>
          <a:ext cx="6768752" cy="5801739"/>
        </p:xfrm>
        <a:graphic>
          <a:graphicData uri="http://schemas.openxmlformats.org/drawingml/2006/table">
            <a:tbl>
              <a:tblPr firstRow="1" firstCol="1" bandRow="1">
                <a:tableStyleId>{5C22544A-7EE6-4342-B048-85BDC9FD1C3A}</a:tableStyleId>
              </a:tblPr>
              <a:tblGrid>
                <a:gridCol w="3391501">
                  <a:extLst>
                    <a:ext uri="{9D8B030D-6E8A-4147-A177-3AD203B41FA5}">
                      <a16:colId xmlns:a16="http://schemas.microsoft.com/office/drawing/2014/main" val="1759795615"/>
                    </a:ext>
                  </a:extLst>
                </a:gridCol>
                <a:gridCol w="3377251">
                  <a:extLst>
                    <a:ext uri="{9D8B030D-6E8A-4147-A177-3AD203B41FA5}">
                      <a16:colId xmlns:a16="http://schemas.microsoft.com/office/drawing/2014/main" val="2472671191"/>
                    </a:ext>
                  </a:extLst>
                </a:gridCol>
              </a:tblGrid>
              <a:tr h="1512168">
                <a:tc>
                  <a:txBody>
                    <a:bodyPr/>
                    <a:lstStyle/>
                    <a:p>
                      <a:pPr marL="63500">
                        <a:lnSpc>
                          <a:spcPct val="100000"/>
                        </a:lnSpc>
                        <a:spcAft>
                          <a:spcPts val="0"/>
                        </a:spcAft>
                      </a:pPr>
                      <a:endParaRPr lang="uk-UA" sz="1800" dirty="0" smtClean="0">
                        <a:effectLst/>
                        <a:latin typeface="PF Square Sans Pro" panose="02000506040000020004" pitchFamily="2" charset="0"/>
                      </a:endParaRPr>
                    </a:p>
                    <a:p>
                      <a:pPr marL="63500">
                        <a:lnSpc>
                          <a:spcPct val="100000"/>
                        </a:lnSpc>
                        <a:spcAft>
                          <a:spcPts val="0"/>
                        </a:spcAft>
                      </a:pPr>
                      <a:r>
                        <a:rPr lang="uk-UA" sz="1800" dirty="0" smtClean="0">
                          <a:effectLst/>
                          <a:latin typeface="PF Square Sans Pro" panose="02000506040000020004" pitchFamily="2" charset="0"/>
                        </a:rPr>
                        <a:t>Не </a:t>
                      </a:r>
                      <a:r>
                        <a:rPr lang="uk-UA" sz="1800" dirty="0">
                          <a:effectLst/>
                          <a:latin typeface="PF Square Sans Pro" panose="02000506040000020004" pitchFamily="2" charset="0"/>
                        </a:rPr>
                        <a:t>застосовувати розпливчасті формулювання</a:t>
                      </a:r>
                      <a:r>
                        <a:rPr lang="uk-UA" sz="1800" dirty="0" smtClean="0">
                          <a:effectLst/>
                          <a:latin typeface="PF Square Sans Pro" panose="02000506040000020004" pitchFamily="2" charset="0"/>
                        </a:rPr>
                        <a:t>:</a:t>
                      </a:r>
                    </a:p>
                    <a:p>
                      <a:pPr marL="63500">
                        <a:lnSpc>
                          <a:spcPct val="100000"/>
                        </a:lnSpc>
                        <a:spcAft>
                          <a:spcPts val="0"/>
                        </a:spcAft>
                      </a:pPr>
                      <a:endParaRPr lang="uk-UA" sz="1800" dirty="0">
                        <a:effectLst/>
                        <a:latin typeface="PF Square Sans Pro" panose="02000506040000020004" pitchFamily="2" charset="0"/>
                      </a:endParaRPr>
                    </a:p>
                    <a:p>
                      <a:pPr marL="63500">
                        <a:lnSpc>
                          <a:spcPct val="100000"/>
                        </a:lnSpc>
                        <a:spcAft>
                          <a:spcPts val="0"/>
                        </a:spcAft>
                      </a:pPr>
                      <a:r>
                        <a:rPr lang="uk-UA" sz="1800" dirty="0">
                          <a:effectLst/>
                          <a:latin typeface="PF Square Sans Pro" panose="02000506040000020004" pitchFamily="2" charset="0"/>
                        </a:rPr>
                        <a:t>"Відсутня інфраструктура"</a:t>
                      </a:r>
                      <a:endParaRPr lang="uk-UA" sz="1800" dirty="0">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0" marR="0" marT="0" marB="0">
                    <a:solidFill>
                      <a:srgbClr val="FF0000"/>
                    </a:solidFill>
                  </a:tcPr>
                </a:tc>
                <a:tc>
                  <a:txBody>
                    <a:bodyPr/>
                    <a:lstStyle/>
                    <a:p>
                      <a:pPr marL="50800">
                        <a:lnSpc>
                          <a:spcPts val="1365"/>
                        </a:lnSpc>
                        <a:spcAft>
                          <a:spcPts val="0"/>
                        </a:spcAft>
                      </a:pPr>
                      <a:endParaRPr lang="uk-UA" sz="1800" b="1" dirty="0" smtClean="0">
                        <a:solidFill>
                          <a:schemeClr val="bg1"/>
                        </a:solidFill>
                        <a:effectLst/>
                        <a:latin typeface="PF Square Sans Pro" panose="02000506040000020004" pitchFamily="2" charset="0"/>
                      </a:endParaRPr>
                    </a:p>
                    <a:p>
                      <a:pPr marL="50800">
                        <a:lnSpc>
                          <a:spcPts val="1365"/>
                        </a:lnSpc>
                        <a:spcAft>
                          <a:spcPts val="0"/>
                        </a:spcAft>
                      </a:pPr>
                      <a:r>
                        <a:rPr lang="uk-UA" sz="1800" b="1" dirty="0" smtClean="0">
                          <a:solidFill>
                            <a:schemeClr val="bg1"/>
                          </a:solidFill>
                          <a:effectLst/>
                          <a:latin typeface="PF Square Sans Pro" panose="02000506040000020004" pitchFamily="2" charset="0"/>
                        </a:rPr>
                        <a:t>Використовуйте </a:t>
                      </a:r>
                      <a:r>
                        <a:rPr lang="uk-UA" sz="1800" b="1" dirty="0">
                          <a:solidFill>
                            <a:schemeClr val="bg1"/>
                          </a:solidFill>
                          <a:effectLst/>
                          <a:latin typeface="PF Square Sans Pro" panose="02000506040000020004" pitchFamily="2" charset="0"/>
                        </a:rPr>
                        <a:t>точні і конкретні</a:t>
                      </a:r>
                    </a:p>
                    <a:p>
                      <a:pPr marL="50800">
                        <a:lnSpc>
                          <a:spcPct val="107000"/>
                        </a:lnSpc>
                        <a:spcAft>
                          <a:spcPts val="0"/>
                        </a:spcAft>
                      </a:pPr>
                      <a:r>
                        <a:rPr lang="uk-UA" sz="1800" b="1" dirty="0">
                          <a:solidFill>
                            <a:schemeClr val="bg1"/>
                          </a:solidFill>
                          <a:effectLst/>
                          <a:latin typeface="PF Square Sans Pro" panose="02000506040000020004" pitchFamily="2" charset="0"/>
                        </a:rPr>
                        <a:t>визначення</a:t>
                      </a:r>
                      <a:r>
                        <a:rPr lang="uk-UA" sz="1800" b="1" dirty="0" smtClean="0">
                          <a:solidFill>
                            <a:schemeClr val="bg1"/>
                          </a:solidFill>
                          <a:effectLst/>
                          <a:latin typeface="PF Square Sans Pro" panose="02000506040000020004" pitchFamily="2" charset="0"/>
                        </a:rPr>
                        <a:t>:</a:t>
                      </a:r>
                    </a:p>
                    <a:p>
                      <a:pPr marL="50800">
                        <a:lnSpc>
                          <a:spcPct val="107000"/>
                        </a:lnSpc>
                        <a:spcAft>
                          <a:spcPts val="0"/>
                        </a:spcAft>
                      </a:pPr>
                      <a:endParaRPr lang="uk-UA" sz="1800" b="1" dirty="0">
                        <a:solidFill>
                          <a:schemeClr val="bg1"/>
                        </a:solidFill>
                        <a:effectLst/>
                        <a:latin typeface="PF Square Sans Pro" panose="02000506040000020004" pitchFamily="2" charset="0"/>
                      </a:endParaRPr>
                    </a:p>
                    <a:p>
                      <a:pPr marL="50800">
                        <a:lnSpc>
                          <a:spcPts val="1390"/>
                        </a:lnSpc>
                        <a:spcAft>
                          <a:spcPts val="0"/>
                        </a:spcAft>
                      </a:pPr>
                      <a:r>
                        <a:rPr lang="uk-UA" sz="1800" b="1" dirty="0">
                          <a:solidFill>
                            <a:schemeClr val="bg1"/>
                          </a:solidFill>
                          <a:effectLst/>
                          <a:latin typeface="PF Square Sans Pro" panose="02000506040000020004" pitchFamily="2" charset="0"/>
                        </a:rPr>
                        <a:t>"Відсутня дорога з твердим асфальтовим покриттям, що з'єднує село Н з районним центром"</a:t>
                      </a:r>
                      <a:endParaRPr lang="uk-UA" sz="1800" b="1"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473459366"/>
                  </a:ext>
                </a:extLst>
              </a:tr>
              <a:tr h="1951161">
                <a:tc>
                  <a:txBody>
                    <a:bodyPr/>
                    <a:lstStyle/>
                    <a:p>
                      <a:pPr marL="63500">
                        <a:lnSpc>
                          <a:spcPct val="100000"/>
                        </a:lnSpc>
                        <a:spcAft>
                          <a:spcPts val="0"/>
                        </a:spcAft>
                      </a:pPr>
                      <a:endParaRPr lang="uk-UA" sz="1800" dirty="0" smtClean="0">
                        <a:effectLst/>
                        <a:latin typeface="PF Square Sans Pro" panose="02000506040000020004" pitchFamily="2" charset="0"/>
                      </a:endParaRPr>
                    </a:p>
                    <a:p>
                      <a:pPr marL="63500">
                        <a:lnSpc>
                          <a:spcPct val="100000"/>
                        </a:lnSpc>
                        <a:spcAft>
                          <a:spcPts val="0"/>
                        </a:spcAft>
                      </a:pPr>
                      <a:r>
                        <a:rPr lang="uk-UA" sz="1800" dirty="0" smtClean="0">
                          <a:effectLst/>
                          <a:latin typeface="PF Square Sans Pro" panose="02000506040000020004" pitchFamily="2" charset="0"/>
                        </a:rPr>
                        <a:t>Не </a:t>
                      </a:r>
                      <a:r>
                        <a:rPr lang="uk-UA" sz="1800" dirty="0">
                          <a:effectLst/>
                          <a:latin typeface="PF Square Sans Pro" panose="02000506040000020004" pitchFamily="2" charset="0"/>
                        </a:rPr>
                        <a:t>використовувати в якості визначення проблеми оціночні судження</a:t>
                      </a:r>
                      <a:r>
                        <a:rPr lang="uk-UA" sz="1800" dirty="0" smtClean="0">
                          <a:effectLst/>
                          <a:latin typeface="PF Square Sans Pro" panose="02000506040000020004" pitchFamily="2" charset="0"/>
                        </a:rPr>
                        <a:t>:</a:t>
                      </a:r>
                    </a:p>
                    <a:p>
                      <a:pPr marL="63500">
                        <a:lnSpc>
                          <a:spcPct val="100000"/>
                        </a:lnSpc>
                        <a:spcAft>
                          <a:spcPts val="0"/>
                        </a:spcAft>
                      </a:pPr>
                      <a:endParaRPr lang="uk-UA" sz="1800" dirty="0">
                        <a:effectLst/>
                        <a:latin typeface="PF Square Sans Pro" panose="02000506040000020004" pitchFamily="2" charset="0"/>
                      </a:endParaRPr>
                    </a:p>
                    <a:p>
                      <a:pPr marL="63500">
                        <a:lnSpc>
                          <a:spcPct val="100000"/>
                        </a:lnSpc>
                        <a:spcAft>
                          <a:spcPts val="0"/>
                        </a:spcAft>
                      </a:pPr>
                      <a:r>
                        <a:rPr lang="uk-UA" sz="1800" dirty="0">
                          <a:effectLst/>
                          <a:latin typeface="PF Square Sans Pro" panose="02000506040000020004" pitchFamily="2" charset="0"/>
                        </a:rPr>
                        <a:t>“Чиновники не виконують свою роботу”</a:t>
                      </a:r>
                      <a:endParaRPr lang="uk-UA" sz="1800" dirty="0">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0" marR="0" marT="0" marB="0">
                    <a:solidFill>
                      <a:srgbClr val="FF0000"/>
                    </a:solidFill>
                  </a:tcPr>
                </a:tc>
                <a:tc>
                  <a:txBody>
                    <a:bodyPr/>
                    <a:lstStyle/>
                    <a:p>
                      <a:pPr marL="50800">
                        <a:lnSpc>
                          <a:spcPts val="1340"/>
                        </a:lnSpc>
                        <a:spcAft>
                          <a:spcPts val="0"/>
                        </a:spcAft>
                      </a:pPr>
                      <a:endParaRPr lang="uk-UA" sz="1800" b="1" dirty="0" smtClean="0">
                        <a:solidFill>
                          <a:schemeClr val="bg1"/>
                        </a:solidFill>
                        <a:effectLst/>
                        <a:latin typeface="PF Square Sans Pro" panose="02000506040000020004" pitchFamily="2" charset="0"/>
                      </a:endParaRPr>
                    </a:p>
                    <a:p>
                      <a:pPr marL="50800">
                        <a:lnSpc>
                          <a:spcPts val="1340"/>
                        </a:lnSpc>
                        <a:spcAft>
                          <a:spcPts val="0"/>
                        </a:spcAft>
                      </a:pPr>
                      <a:r>
                        <a:rPr lang="uk-UA" sz="1800" b="1" dirty="0" smtClean="0">
                          <a:solidFill>
                            <a:schemeClr val="bg1"/>
                          </a:solidFill>
                          <a:effectLst/>
                          <a:latin typeface="PF Square Sans Pro" panose="02000506040000020004" pitchFamily="2" charset="0"/>
                        </a:rPr>
                        <a:t>Констатуйте </a:t>
                      </a:r>
                      <a:r>
                        <a:rPr lang="uk-UA" sz="1800" b="1" dirty="0">
                          <a:solidFill>
                            <a:schemeClr val="bg1"/>
                          </a:solidFill>
                          <a:effectLst/>
                          <a:latin typeface="PF Square Sans Pro" panose="02000506040000020004" pitchFamily="2" charset="0"/>
                        </a:rPr>
                        <a:t>ситуацію, не даючи оцінки</a:t>
                      </a:r>
                      <a:r>
                        <a:rPr lang="uk-UA" sz="1800" b="1" dirty="0" smtClean="0">
                          <a:solidFill>
                            <a:schemeClr val="bg1"/>
                          </a:solidFill>
                          <a:effectLst/>
                          <a:latin typeface="PF Square Sans Pro" panose="02000506040000020004" pitchFamily="2" charset="0"/>
                        </a:rPr>
                        <a:t>:</a:t>
                      </a:r>
                    </a:p>
                    <a:p>
                      <a:pPr marL="50800">
                        <a:lnSpc>
                          <a:spcPts val="1340"/>
                        </a:lnSpc>
                        <a:spcAft>
                          <a:spcPts val="0"/>
                        </a:spcAft>
                      </a:pPr>
                      <a:endParaRPr lang="uk-UA" sz="1800" b="1" dirty="0">
                        <a:solidFill>
                          <a:schemeClr val="bg1"/>
                        </a:solidFill>
                        <a:effectLst/>
                        <a:latin typeface="PF Square Sans Pro" panose="02000506040000020004" pitchFamily="2" charset="0"/>
                      </a:endParaRPr>
                    </a:p>
                    <a:p>
                      <a:pPr marL="50800">
                        <a:lnSpc>
                          <a:spcPct val="107000"/>
                        </a:lnSpc>
                        <a:spcAft>
                          <a:spcPts val="0"/>
                        </a:spcAft>
                      </a:pPr>
                      <a:r>
                        <a:rPr lang="uk-UA" sz="1800" b="1" dirty="0">
                          <a:solidFill>
                            <a:schemeClr val="bg1"/>
                          </a:solidFill>
                          <a:effectLst/>
                          <a:latin typeface="PF Square Sans Pro" panose="02000506040000020004" pitchFamily="2" charset="0"/>
                        </a:rPr>
                        <a:t>“Органи влади не видають ліцензії для ведення підприємницької діяльності в деревообробній галузі”</a:t>
                      </a:r>
                      <a:endParaRPr lang="uk-UA" sz="1800" b="1"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3077104937"/>
                  </a:ext>
                </a:extLst>
              </a:tr>
              <a:tr h="2196784">
                <a:tc>
                  <a:txBody>
                    <a:bodyPr/>
                    <a:lstStyle/>
                    <a:p>
                      <a:pPr>
                        <a:lnSpc>
                          <a:spcPct val="100000"/>
                        </a:lnSpc>
                        <a:spcAft>
                          <a:spcPts val="0"/>
                        </a:spcAft>
                      </a:pPr>
                      <a:endParaRPr lang="uk-UA" sz="1800" dirty="0" smtClean="0">
                        <a:effectLst/>
                        <a:latin typeface="PF Square Sans Pro" panose="02000506040000020004" pitchFamily="2" charset="0"/>
                      </a:endParaRPr>
                    </a:p>
                    <a:p>
                      <a:pPr>
                        <a:lnSpc>
                          <a:spcPct val="100000"/>
                        </a:lnSpc>
                        <a:spcAft>
                          <a:spcPts val="0"/>
                        </a:spcAft>
                      </a:pPr>
                      <a:r>
                        <a:rPr lang="uk-UA" sz="1800" dirty="0" smtClean="0">
                          <a:effectLst/>
                          <a:latin typeface="PF Square Sans Pro" panose="02000506040000020004" pitchFamily="2" charset="0"/>
                        </a:rPr>
                        <a:t>Деякі </a:t>
                      </a:r>
                      <a:r>
                        <a:rPr lang="uk-UA" sz="1800" dirty="0">
                          <a:effectLst/>
                          <a:latin typeface="PF Square Sans Pro" panose="02000506040000020004" pitchFamily="2" charset="0"/>
                        </a:rPr>
                        <a:t>формулювання не дають </a:t>
                      </a:r>
                      <a:r>
                        <a:rPr lang="uk-UA" sz="1800" dirty="0" smtClean="0">
                          <a:effectLst/>
                          <a:latin typeface="PF Square Sans Pro" panose="02000506040000020004" pitchFamily="2" charset="0"/>
                        </a:rPr>
                        <a:t>чіткого</a:t>
                      </a:r>
                      <a:r>
                        <a:rPr lang="uk-UA" sz="1800" baseline="0" dirty="0" smtClean="0">
                          <a:effectLst/>
                          <a:latin typeface="PF Square Sans Pro" panose="02000506040000020004" pitchFamily="2" charset="0"/>
                        </a:rPr>
                        <a:t> р</a:t>
                      </a:r>
                      <a:r>
                        <a:rPr lang="uk-UA" sz="1800" dirty="0" smtClean="0">
                          <a:effectLst/>
                          <a:latin typeface="PF Square Sans Pro" panose="02000506040000020004" pitchFamily="2" charset="0"/>
                        </a:rPr>
                        <a:t>озуміння </a:t>
                      </a:r>
                      <a:r>
                        <a:rPr lang="uk-UA" sz="1800" dirty="0">
                          <a:effectLst/>
                          <a:latin typeface="PF Square Sans Pro" panose="02000506040000020004" pitchFamily="2" charset="0"/>
                        </a:rPr>
                        <a:t>проблемності ситуації</a:t>
                      </a:r>
                      <a:r>
                        <a:rPr lang="uk-UA" sz="1800" dirty="0" smtClean="0">
                          <a:effectLst/>
                          <a:latin typeface="PF Square Sans Pro" panose="02000506040000020004" pitchFamily="2" charset="0"/>
                        </a:rPr>
                        <a:t>:</a:t>
                      </a:r>
                    </a:p>
                    <a:p>
                      <a:pPr>
                        <a:lnSpc>
                          <a:spcPct val="100000"/>
                        </a:lnSpc>
                        <a:spcAft>
                          <a:spcPts val="0"/>
                        </a:spcAft>
                      </a:pPr>
                      <a:endParaRPr lang="uk-UA" sz="1800" dirty="0">
                        <a:effectLst/>
                        <a:latin typeface="PF Square Sans Pro" panose="02000506040000020004" pitchFamily="2" charset="0"/>
                      </a:endParaRPr>
                    </a:p>
                    <a:p>
                      <a:pPr marL="63500">
                        <a:lnSpc>
                          <a:spcPct val="100000"/>
                        </a:lnSpc>
                        <a:spcAft>
                          <a:spcPts val="0"/>
                        </a:spcAft>
                      </a:pPr>
                      <a:r>
                        <a:rPr lang="uk-UA" sz="1800" dirty="0">
                          <a:effectLst/>
                          <a:latin typeface="PF Square Sans Pro" panose="02000506040000020004" pitchFamily="2" charset="0"/>
                        </a:rPr>
                        <a:t>"Аграрні холдинги залучають </a:t>
                      </a:r>
                      <a:r>
                        <a:rPr lang="uk-UA" sz="1800" dirty="0" smtClean="0">
                          <a:effectLst/>
                          <a:latin typeface="PF Square Sans Pro" panose="02000506040000020004" pitchFamily="2" charset="0"/>
                        </a:rPr>
                        <a:t>власних</a:t>
                      </a:r>
                      <a:r>
                        <a:rPr lang="uk-UA" sz="1800" baseline="0" dirty="0" smtClean="0">
                          <a:effectLst/>
                          <a:latin typeface="PF Square Sans Pro" panose="02000506040000020004" pitchFamily="2" charset="0"/>
                        </a:rPr>
                        <a:t> </a:t>
                      </a:r>
                      <a:r>
                        <a:rPr lang="uk-UA" sz="1800" dirty="0" smtClean="0">
                          <a:effectLst/>
                          <a:latin typeface="PF Square Sans Pro" panose="02000506040000020004" pitchFamily="2" charset="0"/>
                        </a:rPr>
                        <a:t>працівників </a:t>
                      </a:r>
                      <a:r>
                        <a:rPr lang="uk-UA" sz="1800" dirty="0">
                          <a:effectLst/>
                          <a:latin typeface="PF Square Sans Pro" panose="02000506040000020004" pitchFamily="2" charset="0"/>
                        </a:rPr>
                        <a:t>для обробки земель”</a:t>
                      </a:r>
                      <a:endParaRPr lang="uk-UA" sz="1800" dirty="0">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0" marR="0" marT="0" marB="0">
                    <a:solidFill>
                      <a:srgbClr val="FF0000"/>
                    </a:solidFill>
                  </a:tcPr>
                </a:tc>
                <a:tc>
                  <a:txBody>
                    <a:bodyPr/>
                    <a:lstStyle/>
                    <a:p>
                      <a:pPr>
                        <a:lnSpc>
                          <a:spcPct val="107000"/>
                        </a:lnSpc>
                        <a:spcAft>
                          <a:spcPts val="0"/>
                        </a:spcAft>
                      </a:pPr>
                      <a:r>
                        <a:rPr lang="uk-UA" sz="1800" b="1" dirty="0">
                          <a:solidFill>
                            <a:schemeClr val="bg1"/>
                          </a:solidFill>
                          <a:effectLst/>
                          <a:latin typeface="PF Square Sans Pro" panose="02000506040000020004" pitchFamily="2" charset="0"/>
                        </a:rPr>
                        <a:t>Негативний характер ситуації повинен бути ясний і однозначний</a:t>
                      </a:r>
                      <a:r>
                        <a:rPr lang="uk-UA" sz="1800" b="1" dirty="0" smtClean="0">
                          <a:solidFill>
                            <a:schemeClr val="bg1"/>
                          </a:solidFill>
                          <a:effectLst/>
                          <a:latin typeface="PF Square Sans Pro" panose="02000506040000020004" pitchFamily="2" charset="0"/>
                        </a:rPr>
                        <a:t>:</a:t>
                      </a:r>
                    </a:p>
                    <a:p>
                      <a:pPr>
                        <a:lnSpc>
                          <a:spcPct val="107000"/>
                        </a:lnSpc>
                        <a:spcAft>
                          <a:spcPts val="0"/>
                        </a:spcAft>
                      </a:pPr>
                      <a:endParaRPr lang="uk-UA" sz="1800" b="1" dirty="0">
                        <a:solidFill>
                          <a:schemeClr val="bg1"/>
                        </a:solidFill>
                        <a:effectLst/>
                        <a:latin typeface="PF Square Sans Pro" panose="02000506040000020004" pitchFamily="2" charset="0"/>
                      </a:endParaRPr>
                    </a:p>
                    <a:p>
                      <a:pPr>
                        <a:lnSpc>
                          <a:spcPct val="107000"/>
                        </a:lnSpc>
                        <a:spcAft>
                          <a:spcPts val="0"/>
                        </a:spcAft>
                      </a:pPr>
                      <a:r>
                        <a:rPr lang="uk-UA" sz="1800" b="1" dirty="0">
                          <a:solidFill>
                            <a:schemeClr val="bg1"/>
                          </a:solidFill>
                          <a:effectLst/>
                          <a:latin typeface="PF Square Sans Pro" panose="02000506040000020004" pitchFamily="2" charset="0"/>
                        </a:rPr>
                        <a:t>"Низька кваліфікація не дозволяє сільським жителям конкурувати на ринку праці”</a:t>
                      </a:r>
                      <a:endParaRPr lang="uk-UA" sz="1800" b="1" dirty="0">
                        <a:solidFill>
                          <a:schemeClr val="bg1"/>
                        </a:solidFill>
                        <a:effectLst/>
                        <a:latin typeface="PF Square Sans Pro" panose="02000506040000020004" pitchFamily="2" charset="0"/>
                        <a:ea typeface="Times New Roman" panose="02020603050405020304" pitchFamily="18"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29914789"/>
                  </a:ext>
                </a:extLst>
              </a:tr>
            </a:tbl>
          </a:graphicData>
        </a:graphic>
      </p:graphicFrame>
      <p:sp>
        <p:nvSpPr>
          <p:cNvPr id="3" name="Прямокутник 2"/>
          <p:cNvSpPr/>
          <p:nvPr/>
        </p:nvSpPr>
        <p:spPr>
          <a:xfrm>
            <a:off x="-29407" y="6074313"/>
            <a:ext cx="2212961" cy="830997"/>
          </a:xfrm>
          <a:prstGeom prst="rect">
            <a:avLst/>
          </a:prstGeom>
        </p:spPr>
        <p:txBody>
          <a:bodyPr wrap="square">
            <a:spAutoFit/>
          </a:bodyPr>
          <a:lstStyle/>
          <a:p>
            <a:r>
              <a:rPr lang="uk-UA" sz="1200" b="1" i="1" dirty="0">
                <a:latin typeface="PF Square Sans Pro" panose="02000506040000020004" pitchFamily="2" charset="0"/>
              </a:rPr>
              <a:t>Джерело: https://drive.google.com/file/d/0B5O1l5QibfQZZXRZWDNzeUJ6TEk/view</a:t>
            </a:r>
            <a:endParaRPr lang="uk-UA" sz="1200" b="1" dirty="0"/>
          </a:p>
        </p:txBody>
      </p:sp>
    </p:spTree>
    <p:extLst>
      <p:ext uri="{BB962C8B-B14F-4D97-AF65-F5344CB8AC3E}">
        <p14:creationId xmlns:p14="http://schemas.microsoft.com/office/powerpoint/2010/main" val="76763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7" y="2717240"/>
            <a:ext cx="2181057" cy="4140759"/>
          </a:xfrm>
          <a:solidFill>
            <a:srgbClr val="FFC000"/>
          </a:solidFill>
        </p:spPr>
        <p:txBody>
          <a:bodyPr>
            <a:normAutofit/>
          </a:bodyPr>
          <a:lstStyle/>
          <a:p>
            <a:r>
              <a:rPr lang="uk-UA" sz="3600" b="1" dirty="0" smtClean="0">
                <a:solidFill>
                  <a:schemeClr val="accent2">
                    <a:lumMod val="50000"/>
                  </a:schemeClr>
                </a:solidFill>
                <a:latin typeface="PF Square Sans Pro" panose="02000506040000020004" pitchFamily="2" charset="0"/>
              </a:rPr>
              <a:t>ПОРАДИ</a:t>
            </a:r>
            <a:endParaRPr lang="uk-UA" sz="3600" b="1" dirty="0">
              <a:solidFill>
                <a:schemeClr val="accent2">
                  <a:lumMod val="50000"/>
                </a:schemeClr>
              </a:solidFill>
              <a:latin typeface="PF Square Sans Pro" panose="02000506040000020004" pitchFamily="2" charset="0"/>
            </a:endParaRPr>
          </a:p>
        </p:txBody>
      </p:sp>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7" y="0"/>
            <a:ext cx="2181057" cy="2708920"/>
          </a:xfrm>
        </p:spPr>
      </p:pic>
      <p:sp>
        <p:nvSpPr>
          <p:cNvPr id="5" name="Прямокутник 4"/>
          <p:cNvSpPr/>
          <p:nvPr/>
        </p:nvSpPr>
        <p:spPr>
          <a:xfrm>
            <a:off x="2183554" y="0"/>
            <a:ext cx="6960446" cy="3139321"/>
          </a:xfrm>
          <a:prstGeom prst="rect">
            <a:avLst/>
          </a:prstGeom>
          <a:solidFill>
            <a:srgbClr val="002060"/>
          </a:solidFill>
        </p:spPr>
        <p:txBody>
          <a:bodyPr wrap="square">
            <a:spAutoFit/>
          </a:bodyPr>
          <a:lstStyle/>
          <a:p>
            <a:r>
              <a:rPr lang="uk-UA" sz="2200" b="1" u="sng" dirty="0">
                <a:solidFill>
                  <a:schemeClr val="bg1"/>
                </a:solidFill>
                <a:latin typeface="PF Square Sans Pro" panose="02000506040000020004" pitchFamily="2" charset="0"/>
                <a:ea typeface="Calibri" panose="020F0502020204030204" pitchFamily="34" charset="0"/>
              </a:rPr>
              <a:t>Цільова група (цільова аудиторія) </a:t>
            </a:r>
            <a:r>
              <a:rPr lang="uk-UA" sz="2200" b="1" dirty="0">
                <a:solidFill>
                  <a:schemeClr val="bg1"/>
                </a:solidFill>
                <a:latin typeface="PF Square Sans Pro" panose="02000506040000020004" pitchFamily="2" charset="0"/>
                <a:ea typeface="Calibri" panose="020F0502020204030204" pitchFamily="34" charset="0"/>
              </a:rPr>
              <a:t>- група людей, структура чи низка структур, що на них будуть безпосередньо спрямовані дії проекту з метою змінити їхню поведінку чи спосіб діяльності (надати нові знання чи технічні можливості, застосувати нові підходи чи створити нову практику роботи, тощо)</a:t>
            </a:r>
          </a:p>
          <a:p>
            <a:endParaRPr lang="uk-UA" sz="2200" b="1" dirty="0">
              <a:solidFill>
                <a:schemeClr val="bg1"/>
              </a:solidFill>
              <a:latin typeface="PF Square Sans Pro" panose="02000506040000020004" pitchFamily="2" charset="0"/>
              <a:ea typeface="Calibri" panose="020F0502020204030204" pitchFamily="34" charset="0"/>
            </a:endParaRPr>
          </a:p>
          <a:p>
            <a:r>
              <a:rPr lang="ru-RU" sz="2200" b="1" dirty="0" err="1" smtClean="0">
                <a:solidFill>
                  <a:schemeClr val="bg1"/>
                </a:solidFill>
                <a:latin typeface="PF Square Sans Pro" panose="02000506040000020004" pitchFamily="2" charset="0"/>
                <a:ea typeface="Calibri" panose="020F0502020204030204" pitchFamily="34" charset="0"/>
              </a:rPr>
              <a:t>Наприклад</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smtClean="0">
                <a:solidFill>
                  <a:schemeClr val="bg1"/>
                </a:solidFill>
                <a:latin typeface="PF Square Sans Pro" panose="02000506040000020004" pitchFamily="2" charset="0"/>
                <a:ea typeface="Calibri" panose="020F0502020204030204" pitchFamily="34" charset="0"/>
              </a:rPr>
              <a:t>“</a:t>
            </a:r>
            <a:r>
              <a:rPr lang="ru-RU" sz="2200" b="1" dirty="0" err="1" smtClean="0">
                <a:solidFill>
                  <a:schemeClr val="bg1"/>
                </a:solidFill>
                <a:latin typeface="PF Square Sans Pro" panose="02000506040000020004" pitchFamily="2" charset="0"/>
                <a:ea typeface="Calibri" panose="020F0502020204030204" pitchFamily="34" charset="0"/>
              </a:rPr>
              <a:t>школярі</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внаслідок</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збільшення</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бюджетних</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витрат</a:t>
            </a:r>
            <a:r>
              <a:rPr lang="ru-RU" sz="2200" b="1" dirty="0">
                <a:solidFill>
                  <a:schemeClr val="bg1"/>
                </a:solidFill>
                <a:latin typeface="PF Square Sans Pro" panose="02000506040000020004" pitchFamily="2" charset="0"/>
                <a:ea typeface="Calibri" panose="020F0502020204030204" pitchFamily="34" charset="0"/>
              </a:rPr>
              <a:t> на </a:t>
            </a:r>
            <a:r>
              <a:rPr lang="ru-RU" sz="2200" b="1" dirty="0" err="1">
                <a:solidFill>
                  <a:schemeClr val="bg1"/>
                </a:solidFill>
                <a:latin typeface="PF Square Sans Pro" panose="02000506040000020004" pitchFamily="2" charset="0"/>
                <a:ea typeface="Calibri" panose="020F0502020204030204" pitchFamily="34" charset="0"/>
              </a:rPr>
              <a:t>освіту</a:t>
            </a:r>
            <a:endParaRPr lang="ru-RU" sz="2200" b="1" dirty="0">
              <a:solidFill>
                <a:schemeClr val="bg1"/>
              </a:solidFill>
              <a:latin typeface="PF Square Sans Pro" panose="02000506040000020004" pitchFamily="2" charset="0"/>
              <a:ea typeface="Calibri" panose="020F0502020204030204" pitchFamily="34" charset="0"/>
            </a:endParaRPr>
          </a:p>
        </p:txBody>
      </p:sp>
      <p:sp>
        <p:nvSpPr>
          <p:cNvPr id="6" name="Прямокутник 5"/>
          <p:cNvSpPr/>
          <p:nvPr/>
        </p:nvSpPr>
        <p:spPr>
          <a:xfrm>
            <a:off x="2183554" y="3736706"/>
            <a:ext cx="6960446" cy="2462213"/>
          </a:xfrm>
          <a:prstGeom prst="rect">
            <a:avLst/>
          </a:prstGeom>
          <a:solidFill>
            <a:srgbClr val="002060"/>
          </a:solidFill>
        </p:spPr>
        <p:txBody>
          <a:bodyPr wrap="square">
            <a:spAutoFit/>
          </a:bodyPr>
          <a:lstStyle/>
          <a:p>
            <a:r>
              <a:rPr lang="uk-UA" sz="2200" b="1" u="sng" dirty="0">
                <a:solidFill>
                  <a:schemeClr val="bg1"/>
                </a:solidFill>
                <a:latin typeface="PF Square Sans Pro" panose="02000506040000020004" pitchFamily="2" charset="0"/>
                <a:ea typeface="Calibri" panose="020F0502020204030204" pitchFamily="34" charset="0"/>
              </a:rPr>
              <a:t>Кінцеві </a:t>
            </a:r>
            <a:r>
              <a:rPr lang="uk-UA" sz="2200" b="1" u="sng" dirty="0" err="1">
                <a:solidFill>
                  <a:schemeClr val="bg1"/>
                </a:solidFill>
                <a:latin typeface="PF Square Sans Pro" panose="02000506040000020004" pitchFamily="2" charset="0"/>
                <a:ea typeface="Calibri" panose="020F0502020204030204" pitchFamily="34" charset="0"/>
              </a:rPr>
              <a:t>бенефіціари</a:t>
            </a:r>
            <a:r>
              <a:rPr lang="uk-UA" sz="2200" b="1" u="sng" dirty="0">
                <a:solidFill>
                  <a:schemeClr val="bg1"/>
                </a:solidFill>
                <a:latin typeface="PF Square Sans Pro" panose="02000506040000020004" pitchFamily="2" charset="0"/>
                <a:ea typeface="Calibri" panose="020F0502020204030204" pitchFamily="34" charset="0"/>
              </a:rPr>
              <a:t> </a:t>
            </a:r>
            <a:r>
              <a:rPr lang="uk-UA" sz="2200" b="1" dirty="0">
                <a:solidFill>
                  <a:schemeClr val="bg1"/>
                </a:solidFill>
                <a:latin typeface="PF Square Sans Pro" panose="02000506040000020004" pitchFamily="2" charset="0"/>
                <a:ea typeface="Calibri" panose="020F0502020204030204" pitchFamily="34" charset="0"/>
              </a:rPr>
              <a:t>(</a:t>
            </a:r>
            <a:r>
              <a:rPr lang="uk-UA" sz="2200" b="1" dirty="0" err="1">
                <a:solidFill>
                  <a:schemeClr val="bg1"/>
                </a:solidFill>
                <a:latin typeface="PF Square Sans Pro" panose="02000506040000020004" pitchFamily="2" charset="0"/>
                <a:ea typeface="Calibri" panose="020F0502020204030204" pitchFamily="34" charset="0"/>
              </a:rPr>
              <a:t>вигодонабувачі</a:t>
            </a:r>
            <a:r>
              <a:rPr lang="uk-UA" sz="2200" b="1" dirty="0">
                <a:solidFill>
                  <a:schemeClr val="bg1"/>
                </a:solidFill>
                <a:latin typeface="PF Square Sans Pro" panose="02000506040000020004" pitchFamily="2" charset="0"/>
                <a:ea typeface="Calibri" panose="020F0502020204030204" pitchFamily="34" charset="0"/>
              </a:rPr>
              <a:t>, </a:t>
            </a:r>
            <a:r>
              <a:rPr lang="uk-UA" sz="2200" b="1" dirty="0" err="1">
                <a:solidFill>
                  <a:schemeClr val="bg1"/>
                </a:solidFill>
                <a:latin typeface="PF Square Sans Pro" panose="02000506040000020004" pitchFamily="2" charset="0"/>
                <a:ea typeface="Calibri" panose="020F0502020204030204" pitchFamily="34" charset="0"/>
              </a:rPr>
              <a:t>вигодоодержувачі</a:t>
            </a:r>
            <a:r>
              <a:rPr lang="uk-UA" sz="2200" b="1" dirty="0">
                <a:solidFill>
                  <a:schemeClr val="bg1"/>
                </a:solidFill>
                <a:latin typeface="PF Square Sans Pro" panose="02000506040000020004" pitchFamily="2" charset="0"/>
                <a:ea typeface="Calibri" panose="020F0502020204030204" pitchFamily="34" charset="0"/>
              </a:rPr>
              <a:t>) - ті, хто отримає користь від проекту у довгостроковій перспективі на рівні суспільства чи окремої групи населення</a:t>
            </a:r>
          </a:p>
          <a:p>
            <a:endParaRPr lang="uk-UA" sz="2200" b="1" dirty="0">
              <a:solidFill>
                <a:schemeClr val="bg1"/>
              </a:solidFill>
              <a:latin typeface="PF Square Sans Pro" panose="02000506040000020004" pitchFamily="2" charset="0"/>
              <a:ea typeface="Calibri" panose="020F0502020204030204" pitchFamily="34" charset="0"/>
            </a:endParaRPr>
          </a:p>
          <a:p>
            <a:r>
              <a:rPr lang="uk-UA" sz="2200" b="1" dirty="0">
                <a:solidFill>
                  <a:schemeClr val="bg1"/>
                </a:solidFill>
                <a:latin typeface="PF Square Sans Pro" panose="02000506040000020004" pitchFamily="2" charset="0"/>
                <a:ea typeface="Calibri" panose="020F0502020204030204" pitchFamily="34" charset="0"/>
              </a:rPr>
              <a:t>Н</a:t>
            </a:r>
            <a:r>
              <a:rPr lang="uk-UA" sz="2200" b="1" dirty="0" smtClean="0">
                <a:solidFill>
                  <a:schemeClr val="bg1"/>
                </a:solidFill>
                <a:latin typeface="PF Square Sans Pro" panose="02000506040000020004" pitchFamily="2" charset="0"/>
                <a:ea typeface="Calibri" panose="020F0502020204030204" pitchFamily="34" charset="0"/>
              </a:rPr>
              <a:t>априклад</a:t>
            </a:r>
            <a:r>
              <a:rPr lang="uk-UA" sz="2200" b="1" dirty="0">
                <a:solidFill>
                  <a:schemeClr val="bg1"/>
                </a:solidFill>
                <a:latin typeface="PF Square Sans Pro" panose="02000506040000020004" pitchFamily="2" charset="0"/>
                <a:ea typeface="Calibri" panose="020F0502020204030204" pitchFamily="34" charset="0"/>
              </a:rPr>
              <a:t>, </a:t>
            </a:r>
            <a:r>
              <a:rPr lang="uk-UA" sz="2200" b="1" dirty="0" smtClean="0">
                <a:solidFill>
                  <a:schemeClr val="bg1"/>
                </a:solidFill>
                <a:latin typeface="PF Square Sans Pro" panose="02000506040000020004" pitchFamily="2" charset="0"/>
                <a:ea typeface="Calibri" panose="020F0502020204030204" pitchFamily="34" charset="0"/>
              </a:rPr>
              <a:t> “</a:t>
            </a:r>
            <a:r>
              <a:rPr lang="uk-UA" sz="2200" b="1" dirty="0">
                <a:solidFill>
                  <a:schemeClr val="bg1"/>
                </a:solidFill>
                <a:latin typeface="PF Square Sans Pro" panose="02000506040000020004" pitchFamily="2" charset="0"/>
                <a:ea typeface="Calibri" panose="020F0502020204030204" pitchFamily="34" charset="0"/>
              </a:rPr>
              <a:t>батьки школярів” внаслідок збільшення бюджетних витрат на </a:t>
            </a:r>
            <a:r>
              <a:rPr lang="uk-UA" sz="2200" b="1" dirty="0" smtClean="0">
                <a:solidFill>
                  <a:schemeClr val="bg1"/>
                </a:solidFill>
                <a:latin typeface="PF Square Sans Pro" panose="02000506040000020004" pitchFamily="2" charset="0"/>
                <a:ea typeface="Calibri" panose="020F0502020204030204" pitchFamily="34" charset="0"/>
              </a:rPr>
              <a:t>освіту</a:t>
            </a:r>
            <a:endParaRPr lang="uk-UA" sz="2200" b="1" dirty="0">
              <a:solidFill>
                <a:schemeClr val="bg1"/>
              </a:solidFill>
              <a:latin typeface="PF Square Sans Pro" panose="02000506040000020004" pitchFamily="2" charset="0"/>
            </a:endParaRPr>
          </a:p>
        </p:txBody>
      </p:sp>
      <p:sp>
        <p:nvSpPr>
          <p:cNvPr id="7" name="Прямокутник 6"/>
          <p:cNvSpPr/>
          <p:nvPr/>
        </p:nvSpPr>
        <p:spPr>
          <a:xfrm>
            <a:off x="-29407" y="6074313"/>
            <a:ext cx="2212961" cy="830997"/>
          </a:xfrm>
          <a:prstGeom prst="rect">
            <a:avLst/>
          </a:prstGeom>
        </p:spPr>
        <p:txBody>
          <a:bodyPr wrap="square">
            <a:spAutoFit/>
          </a:bodyPr>
          <a:lstStyle/>
          <a:p>
            <a:r>
              <a:rPr lang="uk-UA" sz="1200" b="1" i="1" dirty="0">
                <a:latin typeface="PF Square Sans Pro" panose="02000506040000020004" pitchFamily="2" charset="0"/>
              </a:rPr>
              <a:t>Джерело: https://drive.google.com/file/d/0B5O1l5QibfQZZXRZWDNzeUJ6TEk/view</a:t>
            </a:r>
            <a:endParaRPr lang="uk-UA" sz="1200" b="1" dirty="0"/>
          </a:p>
        </p:txBody>
      </p:sp>
    </p:spTree>
    <p:extLst>
      <p:ext uri="{BB962C8B-B14F-4D97-AF65-F5344CB8AC3E}">
        <p14:creationId xmlns:p14="http://schemas.microsoft.com/office/powerpoint/2010/main" val="2433090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576064"/>
          </a:xfrm>
          <a:solidFill>
            <a:srgbClr val="7030A0"/>
          </a:solidFill>
        </p:spPr>
        <p:txBody>
          <a:bodyPr>
            <a:noAutofit/>
          </a:bodyPr>
          <a:lstStyle/>
          <a:p>
            <a:r>
              <a:rPr lang="ru-RU" altLang="uk-UA" sz="2400" b="1" dirty="0" smtClean="0">
                <a:solidFill>
                  <a:schemeClr val="bg1"/>
                </a:solidFill>
                <a:latin typeface="PF Square Sans Pro" panose="02000506040000020004" pitchFamily="2" charset="0"/>
              </a:rPr>
              <a:t>АНАЛІЗ ПРОЕКТУ</a:t>
            </a:r>
            <a:endParaRPr lang="uk-UA" altLang="uk-UA" sz="2400" b="1" dirty="0" smtClean="0">
              <a:solidFill>
                <a:schemeClr val="bg1"/>
              </a:solidFill>
              <a:latin typeface="PF Square Sans Pro" panose="02000506040000020004" pitchFamily="2" charset="0"/>
            </a:endParaRP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5364" name="Прямокутник 1"/>
          <p:cNvSpPr>
            <a:spLocks noChangeArrowheads="1"/>
          </p:cNvSpPr>
          <p:nvPr/>
        </p:nvSpPr>
        <p:spPr bwMode="auto">
          <a:xfrm>
            <a:off x="7483475" y="630555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a:solidFill>
                  <a:schemeClr val="bg1"/>
                </a:solidFill>
                <a:latin typeface="PF Square Sans Pro" panose="02000506040000020004" pitchFamily="2" charset="0"/>
              </a:rPr>
              <a:t>Вправа</a:t>
            </a:r>
            <a:endParaRPr lang="uk-UA" altLang="uk-UA" b="1">
              <a:solidFill>
                <a:schemeClr val="bg1"/>
              </a:solidFill>
              <a:latin typeface="Arial" panose="020B0604020202020204" pitchFamily="34" charset="0"/>
            </a:endParaRPr>
          </a:p>
        </p:txBody>
      </p:sp>
      <p:sp>
        <p:nvSpPr>
          <p:cNvPr id="10" name="Заголовок 6"/>
          <p:cNvSpPr txBox="1">
            <a:spLocks/>
          </p:cNvSpPr>
          <p:nvPr/>
        </p:nvSpPr>
        <p:spPr>
          <a:xfrm>
            <a:off x="7143" y="2348879"/>
            <a:ext cx="9144000" cy="2871105"/>
          </a:xfrm>
          <a:prstGeom prst="rect">
            <a:avLst/>
          </a:prstGeom>
          <a:solidFill>
            <a:srgbClr val="7030A0"/>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uk-UA" sz="3600" b="1" dirty="0">
                <a:solidFill>
                  <a:schemeClr val="bg1"/>
                </a:solidFill>
                <a:latin typeface="PF Square Sans Pro" panose="02000506040000020004" pitchFamily="2" charset="0"/>
              </a:rPr>
              <a:t>Проект «Нові точки </a:t>
            </a:r>
            <a:r>
              <a:rPr lang="ru-RU" altLang="uk-UA" sz="3600" b="1" dirty="0" err="1">
                <a:solidFill>
                  <a:schemeClr val="bg1"/>
                </a:solidFill>
                <a:latin typeface="PF Square Sans Pro" panose="02000506040000020004" pitchFamily="2" charset="0"/>
              </a:rPr>
              <a:t>зростання</a:t>
            </a:r>
            <a:r>
              <a:rPr lang="ru-RU" altLang="uk-UA" sz="3600" b="1" dirty="0">
                <a:solidFill>
                  <a:schemeClr val="bg1"/>
                </a:solidFill>
                <a:latin typeface="PF Square Sans Pro" panose="02000506040000020004" pitchFamily="2" charset="0"/>
              </a:rPr>
              <a:t> для </a:t>
            </a:r>
            <a:r>
              <a:rPr lang="ru-RU" altLang="uk-UA" sz="3600" b="1" dirty="0" err="1">
                <a:solidFill>
                  <a:schemeClr val="bg1"/>
                </a:solidFill>
                <a:latin typeface="PF Square Sans Pro" panose="02000506040000020004" pitchFamily="2" charset="0"/>
              </a:rPr>
              <a:t>сталого</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розвитку</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гірських</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територій</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Львівської</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області</a:t>
            </a:r>
            <a:r>
              <a:rPr lang="ru-RU" altLang="uk-UA" sz="3600" b="1" dirty="0">
                <a:solidFill>
                  <a:schemeClr val="bg1"/>
                </a:solidFill>
                <a:latin typeface="PF Square Sans Pro" panose="02000506040000020004" pitchFamily="2" charset="0"/>
              </a:rPr>
              <a:t>». </a:t>
            </a:r>
            <a:endParaRPr lang="ru-RU" altLang="uk-UA" sz="3600" b="1" dirty="0" smtClean="0">
              <a:solidFill>
                <a:schemeClr val="bg1"/>
              </a:solidFill>
              <a:latin typeface="PF Square Sans Pro" panose="02000506040000020004" pitchFamily="2" charset="0"/>
            </a:endParaRPr>
          </a:p>
          <a:p>
            <a:r>
              <a:rPr lang="ru-RU" altLang="uk-UA" sz="3600" b="1" dirty="0" smtClean="0">
                <a:solidFill>
                  <a:schemeClr val="bg1"/>
                </a:solidFill>
                <a:latin typeface="PF Square Sans Pro" panose="02000506040000020004" pitchFamily="2" charset="0"/>
              </a:rPr>
              <a:t>Ознайомитись </a:t>
            </a:r>
            <a:r>
              <a:rPr lang="ru-RU" altLang="uk-UA" sz="3600" b="1" dirty="0" err="1">
                <a:solidFill>
                  <a:schemeClr val="bg1"/>
                </a:solidFill>
                <a:latin typeface="PF Square Sans Pro" panose="02000506040000020004" pitchFamily="2" charset="0"/>
              </a:rPr>
              <a:t>із</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розділом</a:t>
            </a:r>
            <a:r>
              <a:rPr lang="ru-RU" altLang="uk-UA" sz="3600" b="1" dirty="0">
                <a:solidFill>
                  <a:schemeClr val="bg1"/>
                </a:solidFill>
                <a:latin typeface="PF Square Sans Pro" panose="02000506040000020004" pitchFamily="2" charset="0"/>
              </a:rPr>
              <a:t> </a:t>
            </a:r>
            <a:r>
              <a:rPr lang="ru-RU" altLang="uk-UA" sz="3600" b="1" dirty="0" smtClean="0">
                <a:solidFill>
                  <a:schemeClr val="bg1"/>
                </a:solidFill>
                <a:latin typeface="PF Square Sans Pro" panose="02000506040000020004" pitchFamily="2" charset="0"/>
              </a:rPr>
              <a:t>2.1</a:t>
            </a:r>
          </a:p>
          <a:p>
            <a:r>
              <a:rPr lang="ru-RU" altLang="uk-UA" sz="3600" b="1" dirty="0" smtClean="0">
                <a:solidFill>
                  <a:schemeClr val="bg1"/>
                </a:solidFill>
                <a:latin typeface="PF Square Sans Pro" panose="02000506040000020004" pitchFamily="2" charset="0"/>
              </a:rPr>
              <a:t>(текст </a:t>
            </a:r>
            <a:r>
              <a:rPr lang="ru-RU" altLang="uk-UA" sz="3600" b="1" dirty="0" err="1" smtClean="0">
                <a:solidFill>
                  <a:schemeClr val="bg1"/>
                </a:solidFill>
                <a:latin typeface="PF Square Sans Pro" panose="02000506040000020004" pitchFamily="2" charset="0"/>
              </a:rPr>
              <a:t>поділений</a:t>
            </a:r>
            <a:r>
              <a:rPr lang="ru-RU" altLang="uk-UA" sz="3600" b="1" dirty="0" smtClean="0">
                <a:solidFill>
                  <a:schemeClr val="bg1"/>
                </a:solidFill>
                <a:latin typeface="PF Square Sans Pro" panose="02000506040000020004" pitchFamily="2" charset="0"/>
              </a:rPr>
              <a:t> на 5 </a:t>
            </a:r>
            <a:r>
              <a:rPr lang="ru-RU" altLang="uk-UA" sz="3600" b="1" dirty="0" err="1" smtClean="0">
                <a:solidFill>
                  <a:schemeClr val="bg1"/>
                </a:solidFill>
                <a:latin typeface="PF Square Sans Pro" panose="02000506040000020004" pitchFamily="2" charset="0"/>
              </a:rPr>
              <a:t>груп</a:t>
            </a:r>
            <a:r>
              <a:rPr lang="ru-RU" altLang="uk-UA" sz="3600" b="1" dirty="0" smtClean="0">
                <a:solidFill>
                  <a:schemeClr val="bg1"/>
                </a:solidFill>
                <a:latin typeface="PF Square Sans Pro" panose="02000506040000020004" pitchFamily="2" charset="0"/>
              </a:rPr>
              <a:t>)</a:t>
            </a:r>
          </a:p>
          <a:p>
            <a:pPr algn="l"/>
            <a:endParaRPr lang="ru-RU" altLang="uk-UA" sz="3600" b="1" dirty="0">
              <a:solidFill>
                <a:schemeClr val="bg1"/>
              </a:solidFill>
              <a:latin typeface="PF Square Sans Pro" panose="02000506040000020004" pitchFamily="2" charset="0"/>
            </a:endParaRPr>
          </a:p>
          <a:p>
            <a:pPr algn="l"/>
            <a:r>
              <a:rPr lang="ru-RU" altLang="uk-UA" sz="3600" b="1" dirty="0">
                <a:solidFill>
                  <a:schemeClr val="bg1"/>
                </a:solidFill>
                <a:latin typeface="PF Square Sans Pro" panose="02000506040000020004" pitchFamily="2" charset="0"/>
              </a:rPr>
              <a:t>Ще не так?  </a:t>
            </a:r>
            <a:r>
              <a:rPr lang="ru-RU" altLang="uk-UA" sz="3600" b="1" dirty="0" err="1">
                <a:solidFill>
                  <a:schemeClr val="bg1"/>
                </a:solidFill>
                <a:latin typeface="PF Square Sans Pro" panose="02000506040000020004" pitchFamily="2" charset="0"/>
              </a:rPr>
              <a:t>Що</a:t>
            </a:r>
            <a:r>
              <a:rPr lang="ru-RU" altLang="uk-UA" sz="3600" b="1" dirty="0">
                <a:solidFill>
                  <a:schemeClr val="bg1"/>
                </a:solidFill>
                <a:latin typeface="PF Square Sans Pro" panose="02000506040000020004" pitchFamily="2" charset="0"/>
              </a:rPr>
              <a:t> б Ви </a:t>
            </a:r>
            <a:r>
              <a:rPr lang="ru-RU" altLang="uk-UA" sz="3600" b="1" dirty="0" err="1">
                <a:solidFill>
                  <a:schemeClr val="bg1"/>
                </a:solidFill>
                <a:latin typeface="PF Square Sans Pro" panose="02000506040000020004" pitchFamily="2" charset="0"/>
              </a:rPr>
              <a:t>змінили</a:t>
            </a:r>
            <a:r>
              <a:rPr lang="ru-RU" altLang="uk-UA" sz="3600" b="1" dirty="0">
                <a:solidFill>
                  <a:schemeClr val="bg1"/>
                </a:solidFill>
                <a:latin typeface="PF Square Sans Pro" panose="02000506040000020004" pitchFamily="2" charset="0"/>
              </a:rPr>
              <a:t>, додали?</a:t>
            </a:r>
          </a:p>
        </p:txBody>
      </p:sp>
      <p:sp>
        <p:nvSpPr>
          <p:cNvPr id="6" name="Прямокутник 1"/>
          <p:cNvSpPr>
            <a:spLocks noChangeArrowheads="1"/>
          </p:cNvSpPr>
          <p:nvPr/>
        </p:nvSpPr>
        <p:spPr bwMode="auto">
          <a:xfrm>
            <a:off x="5220072" y="6273800"/>
            <a:ext cx="2095608"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smtClean="0">
                <a:solidFill>
                  <a:schemeClr val="bg1"/>
                </a:solidFill>
                <a:latin typeface="PF Square Sans Pro" panose="02000506040000020004" pitchFamily="2" charset="0"/>
              </a:rPr>
              <a:t>Додаток 2</a:t>
            </a:r>
            <a:endParaRPr lang="uk-UA" altLang="uk-UA" b="1" dirty="0">
              <a:solidFill>
                <a:schemeClr val="bg1"/>
              </a:solidFill>
              <a:latin typeface="Arial" panose="020B0604020202020204" pitchFamily="34" charset="0"/>
            </a:endParaRPr>
          </a:p>
        </p:txBody>
      </p:sp>
    </p:spTree>
    <p:extLst>
      <p:ext uri="{BB962C8B-B14F-4D97-AF65-F5344CB8AC3E}">
        <p14:creationId xmlns:p14="http://schemas.microsoft.com/office/powerpoint/2010/main" val="764279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633412"/>
          </a:xfrm>
          <a:solidFill>
            <a:schemeClr val="accent2">
              <a:lumMod val="75000"/>
            </a:schemeClr>
          </a:solidFill>
        </p:spPr>
        <p:txBody>
          <a:bodyPr>
            <a:normAutofit fontScale="90000"/>
          </a:bodyPr>
          <a:lstStyle/>
          <a:p>
            <a:r>
              <a:rPr lang="uk-UA" altLang="uk-UA" sz="3600" b="1" dirty="0" smtClean="0">
                <a:solidFill>
                  <a:schemeClr val="bg1"/>
                </a:solidFill>
                <a:latin typeface="PF Square Sans Pro" panose="02000506040000020004" pitchFamily="2" charset="0"/>
              </a:rPr>
              <a:t>Ваш ПРОЕКТ!</a:t>
            </a: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5364" name="Прямокутник 1"/>
          <p:cNvSpPr>
            <a:spLocks noChangeArrowheads="1"/>
          </p:cNvSpPr>
          <p:nvPr/>
        </p:nvSpPr>
        <p:spPr bwMode="auto">
          <a:xfrm>
            <a:off x="7483475" y="627380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a:solidFill>
                  <a:schemeClr val="bg1"/>
                </a:solidFill>
                <a:latin typeface="PF Square Sans Pro" panose="02000506040000020004" pitchFamily="2" charset="0"/>
              </a:rPr>
              <a:t>Вправа</a:t>
            </a:r>
            <a:endParaRPr lang="uk-UA" altLang="uk-UA" b="1">
              <a:solidFill>
                <a:schemeClr val="bg1"/>
              </a:solidFill>
              <a:latin typeface="Arial" panose="020B0604020202020204" pitchFamily="34" charset="0"/>
            </a:endParaRPr>
          </a:p>
        </p:txBody>
      </p:sp>
      <p:sp>
        <p:nvSpPr>
          <p:cNvPr id="10" name="Заголовок 6"/>
          <p:cNvSpPr txBox="1">
            <a:spLocks/>
          </p:cNvSpPr>
          <p:nvPr/>
        </p:nvSpPr>
        <p:spPr>
          <a:xfrm>
            <a:off x="7143" y="1835609"/>
            <a:ext cx="9144000" cy="3384376"/>
          </a:xfrm>
          <a:prstGeom prst="rect">
            <a:avLst/>
          </a:prstGeom>
          <a:solidFill>
            <a:schemeClr val="accent2">
              <a:lumMod val="75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uk-UA" altLang="uk-UA" sz="3600" b="1" dirty="0">
                <a:solidFill>
                  <a:schemeClr val="bg1"/>
                </a:solidFill>
                <a:latin typeface="PF Square Sans Pro" panose="02000506040000020004" pitchFamily="2" charset="0"/>
              </a:rPr>
              <a:t>Сформулюйте актуальність </a:t>
            </a:r>
            <a:r>
              <a:rPr lang="uk-UA" altLang="uk-UA" sz="3600" b="1" dirty="0" smtClean="0">
                <a:solidFill>
                  <a:schemeClr val="bg1"/>
                </a:solidFill>
                <a:latin typeface="PF Square Sans Pro" panose="02000506040000020004" pitchFamily="2" charset="0"/>
              </a:rPr>
              <a:t>проекту:</a:t>
            </a:r>
            <a:endParaRPr lang="uk-UA" altLang="uk-UA" sz="3600" b="1" dirty="0">
              <a:solidFill>
                <a:schemeClr val="bg1"/>
              </a:solidFill>
              <a:latin typeface="PF Square Sans Pro" panose="02000506040000020004" pitchFamily="2" charset="0"/>
            </a:endParaRPr>
          </a:p>
          <a:p>
            <a:pPr marL="742950" indent="-742950" algn="l">
              <a:buFont typeface="+mj-lt"/>
              <a:buAutoNum type="arabicParenR"/>
            </a:pPr>
            <a:r>
              <a:rPr lang="uk-UA" altLang="uk-UA" sz="3600" b="1" dirty="0" smtClean="0">
                <a:solidFill>
                  <a:schemeClr val="bg1"/>
                </a:solidFill>
                <a:latin typeface="PF Square Sans Pro" panose="02000506040000020004" pitchFamily="2" charset="0"/>
              </a:rPr>
              <a:t>аналіз </a:t>
            </a:r>
            <a:r>
              <a:rPr lang="uk-UA" altLang="uk-UA" sz="3600" b="1" dirty="0">
                <a:solidFill>
                  <a:schemeClr val="bg1"/>
                </a:solidFill>
                <a:latin typeface="PF Square Sans Pro" panose="02000506040000020004" pitchFamily="2" charset="0"/>
              </a:rPr>
              <a:t>конкретної </a:t>
            </a:r>
            <a:r>
              <a:rPr lang="uk-UA" altLang="uk-UA" sz="3600" b="1" dirty="0" smtClean="0">
                <a:solidFill>
                  <a:schemeClr val="bg1"/>
                </a:solidFill>
                <a:latin typeface="PF Square Sans Pro" panose="02000506040000020004" pitchFamily="2" charset="0"/>
              </a:rPr>
              <a:t>ситуації </a:t>
            </a:r>
            <a:r>
              <a:rPr lang="uk-UA" altLang="uk-UA" sz="3600" b="1" dirty="0" smtClean="0">
                <a:solidFill>
                  <a:srgbClr val="FFFF00"/>
                </a:solidFill>
                <a:latin typeface="PF Square Sans Pro" panose="02000506040000020004" pitchFamily="2" charset="0"/>
              </a:rPr>
              <a:t>(дуже коротко)</a:t>
            </a:r>
          </a:p>
          <a:p>
            <a:pPr marL="742950" indent="-742950" algn="l">
              <a:buFont typeface="+mj-lt"/>
              <a:buAutoNum type="arabicParenR"/>
            </a:pPr>
            <a:r>
              <a:rPr lang="ru-RU" altLang="uk-UA" sz="3600" b="1" dirty="0" err="1">
                <a:solidFill>
                  <a:schemeClr val="bg1"/>
                </a:solidFill>
                <a:latin typeface="PF Square Sans Pro" panose="02000506040000020004" pitchFamily="2" charset="0"/>
              </a:rPr>
              <a:t>аналіз</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можливих</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варіантів</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розв’язання</a:t>
            </a:r>
            <a:r>
              <a:rPr lang="ru-RU" altLang="uk-UA" sz="3600" b="1" dirty="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проблеми</a:t>
            </a:r>
            <a:endParaRPr lang="ru-RU" altLang="uk-UA" sz="3600" b="1" dirty="0" smtClean="0">
              <a:solidFill>
                <a:schemeClr val="bg1"/>
              </a:solidFill>
              <a:latin typeface="PF Square Sans Pro" panose="02000506040000020004" pitchFamily="2" charset="0"/>
            </a:endParaRPr>
          </a:p>
          <a:p>
            <a:pPr marL="742950" indent="-742950" algn="l">
              <a:buFont typeface="+mj-lt"/>
              <a:buAutoNum type="arabicParenR"/>
            </a:pPr>
            <a:r>
              <a:rPr lang="ru-RU" altLang="uk-UA" sz="3600" b="1" dirty="0" err="1" smtClean="0">
                <a:solidFill>
                  <a:schemeClr val="bg1"/>
                </a:solidFill>
                <a:latin typeface="PF Square Sans Pro" panose="02000506040000020004" pitchFamily="2" charset="0"/>
              </a:rPr>
              <a:t>економічні</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вигоди</a:t>
            </a:r>
            <a:r>
              <a:rPr lang="ru-RU" altLang="uk-UA" sz="3600" b="1" dirty="0" smtClean="0">
                <a:solidFill>
                  <a:schemeClr val="bg1"/>
                </a:solidFill>
                <a:latin typeface="PF Square Sans Pro" panose="02000506040000020004" pitchFamily="2" charset="0"/>
              </a:rPr>
              <a:t> та </a:t>
            </a:r>
            <a:r>
              <a:rPr lang="ru-RU" altLang="uk-UA" sz="3600" b="1" dirty="0" err="1" smtClean="0">
                <a:solidFill>
                  <a:schemeClr val="bg1"/>
                </a:solidFill>
                <a:latin typeface="PF Square Sans Pro" panose="02000506040000020004" pitchFamily="2" charset="0"/>
              </a:rPr>
              <a:t>соціальний</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вплив</a:t>
            </a:r>
            <a:endParaRPr lang="uk-UA" altLang="uk-UA" sz="3600" b="1" dirty="0" smtClean="0">
              <a:solidFill>
                <a:schemeClr val="bg1"/>
              </a:solidFill>
              <a:latin typeface="PF Square Sans Pro" panose="02000506040000020004" pitchFamily="2" charset="0"/>
            </a:endParaRPr>
          </a:p>
        </p:txBody>
      </p:sp>
    </p:spTree>
    <p:extLst>
      <p:ext uri="{BB962C8B-B14F-4D97-AF65-F5344CB8AC3E}">
        <p14:creationId xmlns:p14="http://schemas.microsoft.com/office/powerpoint/2010/main" val="2803042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57200" y="1281808"/>
            <a:ext cx="8229600" cy="4739480"/>
          </a:xfrm>
        </p:spPr>
        <p:txBody>
          <a:bodyPr>
            <a:noAutofit/>
          </a:bodyPr>
          <a:lstStyle/>
          <a:p>
            <a:pPr marL="0" indent="0">
              <a:buNone/>
            </a:pPr>
            <a:r>
              <a:rPr lang="ru-RU" sz="2400" b="1" dirty="0">
                <a:solidFill>
                  <a:srgbClr val="002060"/>
                </a:solidFill>
                <a:latin typeface="Century Gothic" pitchFamily="34" charset="0"/>
              </a:rPr>
              <a:t>Загальна ціль</a:t>
            </a:r>
            <a:r>
              <a:rPr lang="ru-RU" sz="2400" b="1" dirty="0" smtClean="0">
                <a:solidFill>
                  <a:srgbClr val="002060"/>
                </a:solidFill>
                <a:latin typeface="Century Gothic" pitchFamily="34" charset="0"/>
              </a:rPr>
              <a:t>:</a:t>
            </a:r>
            <a:endParaRPr lang="ru-RU" sz="2400" b="1" dirty="0">
              <a:solidFill>
                <a:srgbClr val="002060"/>
              </a:solidFill>
              <a:latin typeface="Century Gothic" pitchFamily="34" charset="0"/>
            </a:endParaRPr>
          </a:p>
          <a:p>
            <a:pPr marL="0" indent="0">
              <a:buNone/>
            </a:pPr>
            <a:r>
              <a:rPr lang="ru-RU" sz="2400" b="1" i="1" dirty="0">
                <a:solidFill>
                  <a:srgbClr val="002060"/>
                </a:solidFill>
                <a:latin typeface="Century Gothic" pitchFamily="34" charset="0"/>
              </a:rPr>
              <a:t>Конкретна ціль 1:</a:t>
            </a:r>
          </a:p>
          <a:p>
            <a:pPr marL="0" indent="0">
              <a:buNone/>
            </a:pPr>
            <a:r>
              <a:rPr lang="ru-RU" sz="2400" dirty="0">
                <a:solidFill>
                  <a:srgbClr val="002060"/>
                </a:solidFill>
                <a:latin typeface="Century Gothic" pitchFamily="34" charset="0"/>
              </a:rPr>
              <a:t>Результат 1.1:</a:t>
            </a:r>
          </a:p>
          <a:p>
            <a:pPr marL="0" indent="0">
              <a:buNone/>
            </a:pPr>
            <a:r>
              <a:rPr lang="ru-RU" sz="2400" dirty="0">
                <a:solidFill>
                  <a:srgbClr val="002060"/>
                </a:solidFill>
                <a:latin typeface="Century Gothic" pitchFamily="34" charset="0"/>
              </a:rPr>
              <a:t>Результат 1.2</a:t>
            </a:r>
            <a:r>
              <a:rPr lang="ru-RU" sz="2400" dirty="0" smtClean="0">
                <a:solidFill>
                  <a:srgbClr val="002060"/>
                </a:solidFill>
                <a:latin typeface="Century Gothic" pitchFamily="34" charset="0"/>
              </a:rPr>
              <a:t>:</a:t>
            </a:r>
            <a:endParaRPr lang="ru-RU" sz="2400" dirty="0">
              <a:solidFill>
                <a:srgbClr val="002060"/>
              </a:solidFill>
              <a:latin typeface="Century Gothic" pitchFamily="34" charset="0"/>
            </a:endParaRPr>
          </a:p>
          <a:p>
            <a:pPr marL="0" indent="0">
              <a:buNone/>
            </a:pPr>
            <a:r>
              <a:rPr lang="ru-RU" sz="2400" b="1" i="1" dirty="0">
                <a:solidFill>
                  <a:srgbClr val="002060"/>
                </a:solidFill>
                <a:latin typeface="Century Gothic" pitchFamily="34" charset="0"/>
              </a:rPr>
              <a:t>Конкретна ціль 2:</a:t>
            </a:r>
          </a:p>
          <a:p>
            <a:pPr marL="0" indent="0">
              <a:buNone/>
            </a:pPr>
            <a:r>
              <a:rPr lang="ru-RU" sz="2400" dirty="0">
                <a:solidFill>
                  <a:srgbClr val="002060"/>
                </a:solidFill>
                <a:latin typeface="Century Gothic" pitchFamily="34" charset="0"/>
              </a:rPr>
              <a:t>Результат 2.1: </a:t>
            </a:r>
          </a:p>
          <a:p>
            <a:pPr marL="0" indent="0">
              <a:buNone/>
            </a:pPr>
            <a:r>
              <a:rPr lang="ru-RU" sz="2400" dirty="0">
                <a:solidFill>
                  <a:srgbClr val="002060"/>
                </a:solidFill>
                <a:latin typeface="Century Gothic" pitchFamily="34" charset="0"/>
              </a:rPr>
              <a:t>… </a:t>
            </a:r>
            <a:endParaRPr lang="uk-UA" sz="2400" dirty="0" smtClean="0">
              <a:solidFill>
                <a:srgbClr val="002060"/>
              </a:solidFill>
              <a:latin typeface="Century Gothic" pitchFamily="34" charset="0"/>
            </a:endParaRPr>
          </a:p>
          <a:p>
            <a:pPr marL="0" indent="0">
              <a:buNone/>
            </a:pPr>
            <a:r>
              <a:rPr lang="uk-UA" sz="2000" b="1" dirty="0" smtClean="0">
                <a:latin typeface="Century Gothic" pitchFamily="34" charset="0"/>
              </a:rPr>
              <a:t>Сформулюйте </a:t>
            </a:r>
            <a:r>
              <a:rPr lang="uk-UA" sz="2000" b="1" dirty="0">
                <a:latin typeface="Century Gothic" pitchFamily="34" charset="0"/>
              </a:rPr>
              <a:t>загальну </a:t>
            </a:r>
            <a:r>
              <a:rPr lang="uk-UA" sz="2000" b="1" dirty="0" smtClean="0">
                <a:latin typeface="Century Gothic" pitchFamily="34" charset="0"/>
              </a:rPr>
              <a:t>і конкретні </a:t>
            </a:r>
            <a:r>
              <a:rPr lang="uk-UA" sz="2000" b="1" dirty="0">
                <a:latin typeface="Century Gothic" pitchFamily="34" charset="0"/>
              </a:rPr>
              <a:t>цілі проекту та очікувані результати; коротко обґрунтуйте критерії їх визначення, доцільність та поясніть їхній взаємозв’язок. </a:t>
            </a:r>
            <a:endParaRPr lang="uk-UA" sz="2000" b="1" dirty="0" smtClean="0">
              <a:latin typeface="Century Gothic" pitchFamily="34" charset="0"/>
            </a:endParaRPr>
          </a:p>
          <a:p>
            <a:pPr marL="0" indent="0">
              <a:buNone/>
            </a:pPr>
            <a:r>
              <a:rPr lang="uk-UA" sz="2000" b="1" dirty="0" smtClean="0">
                <a:latin typeface="Century Gothic" pitchFamily="34" charset="0"/>
              </a:rPr>
              <a:t>Забезпечте </a:t>
            </a:r>
            <a:r>
              <a:rPr lang="uk-UA" sz="2000" b="1" dirty="0">
                <a:latin typeface="Century Gothic" pitchFamily="34" charset="0"/>
              </a:rPr>
              <a:t>відповідність цього розділу логіко-структурній матриці </a:t>
            </a:r>
            <a:r>
              <a:rPr lang="uk-UA" sz="2000" b="1" dirty="0" smtClean="0">
                <a:latin typeface="Century Gothic" pitchFamily="34" charset="0"/>
              </a:rPr>
              <a:t>проекту</a:t>
            </a:r>
          </a:p>
        </p:txBody>
      </p:sp>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Century Gothic" pitchFamily="34" charset="0"/>
              </a:rPr>
              <a:t>2.2. Цілі та </a:t>
            </a:r>
            <a:r>
              <a:rPr lang="ru-RU" sz="3600" b="1" dirty="0" err="1">
                <a:latin typeface="Century Gothic" pitchFamily="34" charset="0"/>
              </a:rPr>
              <a:t>результати</a:t>
            </a:r>
            <a:r>
              <a:rPr lang="ru-RU" sz="3600" b="1" dirty="0">
                <a:latin typeface="Century Gothic" pitchFamily="34" charset="0"/>
              </a:rPr>
              <a:t> проекту </a:t>
            </a:r>
            <a:endParaRPr lang="ru-RU" sz="3600" b="1" dirty="0" smtClean="0">
              <a:latin typeface="Century Gothic" pitchFamily="34" charset="0"/>
            </a:endParaRPr>
          </a:p>
          <a:p>
            <a:pPr algn="ctr"/>
            <a:r>
              <a:rPr lang="ru-RU" sz="3200" b="1" dirty="0" smtClean="0">
                <a:latin typeface="Century Gothic" pitchFamily="34" charset="0"/>
              </a:rPr>
              <a:t>(</a:t>
            </a:r>
            <a:r>
              <a:rPr lang="ru-RU" sz="3200" b="1" dirty="0">
                <a:latin typeface="Century Gothic" pitchFamily="34" charset="0"/>
              </a:rPr>
              <a:t>не </a:t>
            </a:r>
            <a:r>
              <a:rPr lang="ru-RU" sz="3200" b="1" dirty="0" err="1">
                <a:latin typeface="Century Gothic" pitchFamily="34" charset="0"/>
              </a:rPr>
              <a:t>більше</a:t>
            </a:r>
            <a:r>
              <a:rPr lang="ru-RU" sz="3200" b="1" dirty="0">
                <a:latin typeface="Century Gothic" pitchFamily="34" charset="0"/>
              </a:rPr>
              <a:t> 1 </a:t>
            </a:r>
            <a:r>
              <a:rPr lang="ru-RU" sz="3200" b="1" dirty="0" err="1">
                <a:latin typeface="Century Gothic" pitchFamily="34" charset="0"/>
              </a:rPr>
              <a:t>сторінки</a:t>
            </a:r>
            <a:r>
              <a:rPr lang="ru-RU" sz="3200" b="1" dirty="0">
                <a:latin typeface="Century Gothic" pitchFamily="34" charset="0"/>
              </a:rPr>
              <a:t>)</a:t>
            </a:r>
            <a:endParaRPr lang="uk-UA" sz="3200" b="1" dirty="0">
              <a:latin typeface="Century Gothic" pitchFamily="34" charset="0"/>
            </a:endParaRPr>
          </a:p>
        </p:txBody>
      </p:sp>
      <p:pic>
        <p:nvPicPr>
          <p:cNvPr id="2" name="Рисунок 1"/>
          <p:cNvPicPr>
            <a:picLocks noChangeAspect="1"/>
          </p:cNvPicPr>
          <p:nvPr/>
        </p:nvPicPr>
        <p:blipFill>
          <a:blip r:embed="rId3"/>
          <a:stretch>
            <a:fillRect/>
          </a:stretch>
        </p:blipFill>
        <p:spPr>
          <a:xfrm>
            <a:off x="7956376" y="1484784"/>
            <a:ext cx="951058" cy="646232"/>
          </a:xfrm>
          <a:prstGeom prst="rect">
            <a:avLst/>
          </a:prstGeom>
        </p:spPr>
      </p:pic>
      <p:sp>
        <p:nvSpPr>
          <p:cNvPr id="6" name="Прямокутник 5"/>
          <p:cNvSpPr/>
          <p:nvPr/>
        </p:nvSpPr>
        <p:spPr>
          <a:xfrm>
            <a:off x="0" y="6088559"/>
            <a:ext cx="9144000" cy="769441"/>
          </a:xfrm>
          <a:prstGeom prst="rect">
            <a:avLst/>
          </a:prstGeom>
          <a:solidFill>
            <a:srgbClr val="FF0000"/>
          </a:solidFill>
        </p:spPr>
        <p:txBody>
          <a:bodyPr wrap="square">
            <a:spAutoFit/>
          </a:bodyPr>
          <a:lstStyle/>
          <a:p>
            <a:pPr algn="just">
              <a:spcAft>
                <a:spcPts val="400"/>
              </a:spcAft>
            </a:pPr>
            <a:r>
              <a:rPr lang="uk-UA" sz="2200" b="1" dirty="0" smtClean="0">
                <a:solidFill>
                  <a:schemeClr val="bg1"/>
                </a:solidFill>
                <a:latin typeface="PF Square Sans Pro" panose="02000506040000020004" pitchFamily="2" charset="0"/>
                <a:ea typeface="Times New Roman" panose="02020603050405020304" pitchFamily="18" charset="0"/>
              </a:rPr>
              <a:t>Дотримуйтеся </a:t>
            </a:r>
            <a:r>
              <a:rPr lang="uk-UA" sz="2200" b="1" dirty="0">
                <a:solidFill>
                  <a:schemeClr val="bg1"/>
                </a:solidFill>
                <a:latin typeface="PF Square Sans Pro" panose="02000506040000020004" pitchFamily="2" charset="0"/>
                <a:ea typeface="Times New Roman" panose="02020603050405020304" pitchFamily="18" charset="0"/>
              </a:rPr>
              <a:t>нумерації, яка вказує на взаємозв’язок між результатами та видами </a:t>
            </a:r>
            <a:r>
              <a:rPr lang="uk-UA" sz="2200" b="1" dirty="0" smtClean="0">
                <a:solidFill>
                  <a:schemeClr val="bg1"/>
                </a:solidFill>
                <a:latin typeface="PF Square Sans Pro" panose="02000506040000020004" pitchFamily="2" charset="0"/>
                <a:ea typeface="Times New Roman" panose="02020603050405020304" pitchFamily="18" charset="0"/>
              </a:rPr>
              <a:t>діяльності!</a:t>
            </a:r>
            <a:endParaRPr lang="uk-UA" sz="2200" b="1" dirty="0">
              <a:solidFill>
                <a:schemeClr val="bg1"/>
              </a:solidFill>
              <a:effectLst/>
              <a:latin typeface="PF Square Sans Pro" panose="02000506040000020004" pitchFamily="2" charset="0"/>
              <a:ea typeface="Times New Roman" panose="02020603050405020304" pitchFamily="18" charset="0"/>
            </a:endParaRPr>
          </a:p>
        </p:txBody>
      </p:sp>
    </p:spTree>
    <p:extLst>
      <p:ext uri="{BB962C8B-B14F-4D97-AF65-F5344CB8AC3E}">
        <p14:creationId xmlns:p14="http://schemas.microsoft.com/office/powerpoint/2010/main" val="2277296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7" y="2717240"/>
            <a:ext cx="2181057" cy="4140759"/>
          </a:xfrm>
          <a:solidFill>
            <a:srgbClr val="FFC000"/>
          </a:solidFill>
        </p:spPr>
        <p:txBody>
          <a:bodyPr>
            <a:normAutofit/>
          </a:bodyPr>
          <a:lstStyle/>
          <a:p>
            <a:r>
              <a:rPr lang="uk-UA" sz="3600" b="1" dirty="0" smtClean="0">
                <a:solidFill>
                  <a:schemeClr val="accent2">
                    <a:lumMod val="50000"/>
                  </a:schemeClr>
                </a:solidFill>
                <a:latin typeface="PF Square Sans Pro" panose="02000506040000020004" pitchFamily="2" charset="0"/>
              </a:rPr>
              <a:t>ПОРАДИ</a:t>
            </a:r>
            <a:endParaRPr lang="uk-UA" sz="3600" b="1" dirty="0">
              <a:solidFill>
                <a:schemeClr val="accent2">
                  <a:lumMod val="50000"/>
                </a:schemeClr>
              </a:solidFill>
              <a:latin typeface="PF Square Sans Pro" panose="02000506040000020004" pitchFamily="2" charset="0"/>
            </a:endParaRPr>
          </a:p>
        </p:txBody>
      </p:sp>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7" y="0"/>
            <a:ext cx="2181057" cy="2708920"/>
          </a:xfrm>
        </p:spPr>
      </p:pic>
      <p:sp>
        <p:nvSpPr>
          <p:cNvPr id="5" name="Прямокутник 4"/>
          <p:cNvSpPr/>
          <p:nvPr/>
        </p:nvSpPr>
        <p:spPr>
          <a:xfrm>
            <a:off x="2183554" y="0"/>
            <a:ext cx="6960446" cy="2462213"/>
          </a:xfrm>
          <a:prstGeom prst="rect">
            <a:avLst/>
          </a:prstGeom>
          <a:solidFill>
            <a:srgbClr val="002060"/>
          </a:solidFill>
        </p:spPr>
        <p:txBody>
          <a:bodyPr wrap="square">
            <a:spAutoFit/>
          </a:bodyPr>
          <a:lstStyle/>
          <a:p>
            <a:r>
              <a:rPr lang="ru-RU" sz="2200" b="1" u="sng" dirty="0" smtClean="0">
                <a:solidFill>
                  <a:schemeClr val="bg1"/>
                </a:solidFill>
                <a:latin typeface="PF Square Sans Pro" panose="02000506040000020004" pitchFamily="2" charset="0"/>
                <a:ea typeface="Calibri" panose="020F0502020204030204" pitchFamily="34" charset="0"/>
              </a:rPr>
              <a:t>Загальна ціль </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це</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більш</a:t>
            </a:r>
            <a:r>
              <a:rPr lang="ru-RU" sz="2200" b="1" dirty="0">
                <a:solidFill>
                  <a:schemeClr val="bg1"/>
                </a:solidFill>
                <a:latin typeface="PF Square Sans Pro" panose="02000506040000020004" pitchFamily="2" charset="0"/>
                <a:ea typeface="Calibri" panose="020F0502020204030204" pitchFamily="34" charset="0"/>
              </a:rPr>
              <a:t> широка мета, </a:t>
            </a:r>
            <a:r>
              <a:rPr lang="ru-RU" sz="2200" b="1" dirty="0" err="1">
                <a:solidFill>
                  <a:schemeClr val="bg1"/>
                </a:solidFill>
                <a:latin typeface="PF Square Sans Pro" panose="02000506040000020004" pitchFamily="2" charset="0"/>
                <a:ea typeface="Calibri" panose="020F0502020204030204" pitchFamily="34" charset="0"/>
              </a:rPr>
              <a:t>досягненню</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якої</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сприятиме</a:t>
            </a:r>
            <a:r>
              <a:rPr lang="ru-RU" sz="2200" b="1" dirty="0">
                <a:solidFill>
                  <a:schemeClr val="bg1"/>
                </a:solidFill>
                <a:latin typeface="PF Square Sans Pro" panose="02000506040000020004" pitchFamily="2" charset="0"/>
                <a:ea typeface="Calibri" panose="020F0502020204030204" pitchFamily="34" charset="0"/>
              </a:rPr>
              <a:t> проект. </a:t>
            </a:r>
            <a:endParaRPr lang="ru-RU" sz="2200" b="1" dirty="0" smtClean="0">
              <a:solidFill>
                <a:schemeClr val="bg1"/>
              </a:solidFill>
              <a:latin typeface="PF Square Sans Pro" panose="02000506040000020004" pitchFamily="2" charset="0"/>
              <a:ea typeface="Calibri" panose="020F0502020204030204" pitchFamily="34" charset="0"/>
            </a:endParaRPr>
          </a:p>
          <a:p>
            <a:r>
              <a:rPr lang="ru-RU" sz="2200" b="1" dirty="0" err="1" smtClean="0">
                <a:solidFill>
                  <a:schemeClr val="bg1"/>
                </a:solidFill>
                <a:latin typeface="PF Square Sans Pro" panose="02000506040000020004" pitchFamily="2" charset="0"/>
                <a:ea typeface="Calibri" panose="020F0502020204030204" pitchFamily="34" charset="0"/>
              </a:rPr>
              <a:t>Зазвичай</a:t>
            </a:r>
            <a:r>
              <a:rPr lang="ru-RU" sz="2200" b="1" dirty="0" smtClean="0">
                <a:solidFill>
                  <a:schemeClr val="bg1"/>
                </a:solidFill>
                <a:latin typeface="PF Square Sans Pro" panose="02000506040000020004" pitchFamily="2" charset="0"/>
                <a:ea typeface="Calibri" panose="020F0502020204030204" pitchFamily="34" charset="0"/>
              </a:rPr>
              <a:t> вона </a:t>
            </a:r>
            <a:r>
              <a:rPr lang="ru-RU" sz="2200" b="1" dirty="0">
                <a:solidFill>
                  <a:schemeClr val="bg1"/>
                </a:solidFill>
                <a:latin typeface="PF Square Sans Pro" panose="02000506040000020004" pitchFamily="2" charset="0"/>
                <a:ea typeface="Calibri" panose="020F0502020204030204" pitchFamily="34" charset="0"/>
              </a:rPr>
              <a:t>буде </a:t>
            </a:r>
            <a:r>
              <a:rPr lang="ru-RU" sz="2200" b="1" dirty="0" err="1">
                <a:solidFill>
                  <a:schemeClr val="bg1"/>
                </a:solidFill>
                <a:latin typeface="PF Square Sans Pro" panose="02000506040000020004" pitchFamily="2" charset="0"/>
                <a:ea typeface="Calibri" panose="020F0502020204030204" pitchFamily="34" charset="0"/>
              </a:rPr>
              <a:t>досягнута</a:t>
            </a:r>
            <a:r>
              <a:rPr lang="ru-RU" sz="2200" b="1" dirty="0">
                <a:solidFill>
                  <a:schemeClr val="bg1"/>
                </a:solidFill>
                <a:latin typeface="PF Square Sans Pro" panose="02000506040000020004" pitchFamily="2" charset="0"/>
                <a:ea typeface="Calibri" panose="020F0502020204030204" pitchFamily="34" charset="0"/>
              </a:rPr>
              <a:t> через </a:t>
            </a:r>
            <a:r>
              <a:rPr lang="ru-RU" sz="2200" b="1" dirty="0" err="1">
                <a:solidFill>
                  <a:schemeClr val="bg1"/>
                </a:solidFill>
                <a:latin typeface="PF Square Sans Pro" panose="02000506040000020004" pitchFamily="2" charset="0"/>
                <a:ea typeface="Calibri" panose="020F0502020204030204" pitchFamily="34" charset="0"/>
              </a:rPr>
              <a:t>певний</a:t>
            </a:r>
            <a:r>
              <a:rPr lang="ru-RU" sz="2200" b="1" dirty="0">
                <a:solidFill>
                  <a:schemeClr val="bg1"/>
                </a:solidFill>
                <a:latin typeface="PF Square Sans Pro" panose="02000506040000020004" pitchFamily="2" charset="0"/>
                <a:ea typeface="Calibri" panose="020F0502020204030204" pitchFamily="34" charset="0"/>
              </a:rPr>
              <a:t> час </a:t>
            </a:r>
            <a:r>
              <a:rPr lang="ru-RU" sz="2200" b="1" dirty="0" err="1">
                <a:solidFill>
                  <a:schemeClr val="bg1"/>
                </a:solidFill>
                <a:latin typeface="PF Square Sans Pro" panose="02000506040000020004" pitchFamily="2" charset="0"/>
                <a:ea typeface="Calibri" panose="020F0502020204030204" pitchFamily="34" charset="0"/>
              </a:rPr>
              <a:t>після</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закінчення</a:t>
            </a:r>
            <a:r>
              <a:rPr lang="ru-RU" sz="2200" b="1" dirty="0">
                <a:solidFill>
                  <a:schemeClr val="bg1"/>
                </a:solidFill>
                <a:latin typeface="PF Square Sans Pro" panose="02000506040000020004" pitchFamily="2" charset="0"/>
                <a:ea typeface="Calibri" panose="020F0502020204030204" pitchFamily="34" charset="0"/>
              </a:rPr>
              <a:t> проекту. </a:t>
            </a:r>
            <a:endParaRPr lang="ru-RU" sz="2200" b="1" dirty="0" smtClean="0">
              <a:solidFill>
                <a:schemeClr val="bg1"/>
              </a:solidFill>
              <a:latin typeface="PF Square Sans Pro" panose="02000506040000020004" pitchFamily="2" charset="0"/>
              <a:ea typeface="Calibri" panose="020F0502020204030204" pitchFamily="34" charset="0"/>
            </a:endParaRPr>
          </a:p>
          <a:p>
            <a:r>
              <a:rPr lang="ru-RU" sz="2200" b="1" dirty="0" smtClean="0">
                <a:solidFill>
                  <a:schemeClr val="bg1"/>
                </a:solidFill>
                <a:latin typeface="PF Square Sans Pro" panose="02000506040000020004" pitchFamily="2" charset="0"/>
                <a:ea typeface="Calibri" panose="020F0502020204030204" pitchFamily="34" charset="0"/>
              </a:rPr>
              <a:t>Як правило </a:t>
            </a:r>
            <a:r>
              <a:rPr lang="ru-RU" sz="2200" b="1" dirty="0" err="1" smtClean="0">
                <a:solidFill>
                  <a:schemeClr val="bg1"/>
                </a:solidFill>
                <a:latin typeface="PF Square Sans Pro" panose="02000506040000020004" pitchFamily="2" charset="0"/>
                <a:ea typeface="Calibri" panose="020F0502020204030204" pitchFamily="34" charset="0"/>
              </a:rPr>
              <a:t>загальної</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a:solidFill>
                  <a:schemeClr val="bg1"/>
                </a:solidFill>
                <a:latin typeface="PF Square Sans Pro" panose="02000506040000020004" pitchFamily="2" charset="0"/>
                <a:ea typeface="Calibri" panose="020F0502020204030204" pitchFamily="34" charset="0"/>
              </a:rPr>
              <a:t>мети не </a:t>
            </a:r>
            <a:r>
              <a:rPr lang="ru-RU" sz="2200" b="1" dirty="0" err="1">
                <a:solidFill>
                  <a:schemeClr val="bg1"/>
                </a:solidFill>
                <a:latin typeface="PF Square Sans Pro" panose="02000506040000020004" pitchFamily="2" charset="0"/>
                <a:ea typeface="Calibri" panose="020F0502020204030204" pitchFamily="34" charset="0"/>
              </a:rPr>
              <a:t>можна</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досягнути</a:t>
            </a:r>
            <a:r>
              <a:rPr lang="ru-RU" sz="2200" b="1" dirty="0">
                <a:solidFill>
                  <a:schemeClr val="bg1"/>
                </a:solidFill>
                <a:latin typeface="PF Square Sans Pro" panose="02000506040000020004" pitchFamily="2" charset="0"/>
                <a:ea typeface="Calibri" panose="020F0502020204030204" pitchFamily="34" charset="0"/>
              </a:rPr>
              <a:t> у </a:t>
            </a:r>
            <a:r>
              <a:rPr lang="ru-RU" sz="2200" b="1" dirty="0" err="1">
                <a:solidFill>
                  <a:schemeClr val="bg1"/>
                </a:solidFill>
                <a:latin typeface="PF Square Sans Pro" panose="02000506040000020004" pitchFamily="2" charset="0"/>
                <a:ea typeface="Calibri" panose="020F0502020204030204" pitchFamily="34" charset="0"/>
              </a:rPr>
              <a:t>результаті</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діяльності</a:t>
            </a:r>
            <a:r>
              <a:rPr lang="ru-RU" sz="2200" b="1" dirty="0">
                <a:solidFill>
                  <a:schemeClr val="bg1"/>
                </a:solidFill>
                <a:latin typeface="PF Square Sans Pro" panose="02000506040000020004" pitchFamily="2" charset="0"/>
                <a:ea typeface="Calibri" panose="020F0502020204030204" pitchFamily="34" charset="0"/>
              </a:rPr>
              <a:t> одного проекту, для </a:t>
            </a:r>
            <a:r>
              <a:rPr lang="ru-RU" sz="2200" b="1" dirty="0" err="1">
                <a:solidFill>
                  <a:schemeClr val="bg1"/>
                </a:solidFill>
                <a:latin typeface="PF Square Sans Pro" panose="02000506040000020004" pitchFamily="2" charset="0"/>
                <a:ea typeface="Calibri" panose="020F0502020204030204" pitchFamily="34" charset="0"/>
              </a:rPr>
              <a:t>цього</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може</a:t>
            </a:r>
            <a:r>
              <a:rPr lang="ru-RU" sz="2200" b="1" dirty="0">
                <a:solidFill>
                  <a:schemeClr val="bg1"/>
                </a:solidFill>
                <a:latin typeface="PF Square Sans Pro" panose="02000506040000020004" pitchFamily="2" charset="0"/>
                <a:ea typeface="Calibri" panose="020F0502020204030204" pitchFamily="34" charset="0"/>
              </a:rPr>
              <a:t> бути </a:t>
            </a:r>
            <a:r>
              <a:rPr lang="ru-RU" sz="2200" b="1" dirty="0" err="1">
                <a:solidFill>
                  <a:schemeClr val="bg1"/>
                </a:solidFill>
                <a:latin typeface="PF Square Sans Pro" panose="02000506040000020004" pitchFamily="2" charset="0"/>
                <a:ea typeface="Calibri" panose="020F0502020204030204" pitchFamily="34" charset="0"/>
              </a:rPr>
              <a:t>потрібно</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багато</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інших</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проектів</a:t>
            </a:r>
            <a:r>
              <a:rPr lang="ru-RU" sz="2200" b="1" dirty="0">
                <a:solidFill>
                  <a:schemeClr val="bg1"/>
                </a:solidFill>
                <a:latin typeface="PF Square Sans Pro" panose="02000506040000020004" pitchFamily="2" charset="0"/>
                <a:ea typeface="Calibri" panose="020F0502020204030204" pitchFamily="34" charset="0"/>
              </a:rPr>
              <a:t> та </a:t>
            </a:r>
            <a:r>
              <a:rPr lang="ru-RU" sz="2200" b="1" dirty="0" err="1">
                <a:solidFill>
                  <a:schemeClr val="bg1"/>
                </a:solidFill>
                <a:latin typeface="PF Square Sans Pro" panose="02000506040000020004" pitchFamily="2" charset="0"/>
                <a:ea typeface="Calibri" panose="020F0502020204030204" pitchFamily="34" charset="0"/>
              </a:rPr>
              <a:t>програм</a:t>
            </a:r>
            <a:endParaRPr lang="ru-RU" sz="2200" b="1" dirty="0">
              <a:solidFill>
                <a:schemeClr val="bg1"/>
              </a:solidFill>
              <a:latin typeface="PF Square Sans Pro" panose="02000506040000020004" pitchFamily="2" charset="0"/>
              <a:ea typeface="Calibri" panose="020F0502020204030204" pitchFamily="34" charset="0"/>
            </a:endParaRPr>
          </a:p>
        </p:txBody>
      </p:sp>
      <p:sp>
        <p:nvSpPr>
          <p:cNvPr id="6" name="Прямокутник 5"/>
          <p:cNvSpPr/>
          <p:nvPr/>
        </p:nvSpPr>
        <p:spPr>
          <a:xfrm>
            <a:off x="2191071" y="2534406"/>
            <a:ext cx="6960446" cy="3139321"/>
          </a:xfrm>
          <a:prstGeom prst="rect">
            <a:avLst/>
          </a:prstGeom>
          <a:solidFill>
            <a:srgbClr val="002060"/>
          </a:solidFill>
        </p:spPr>
        <p:txBody>
          <a:bodyPr wrap="square">
            <a:spAutoFit/>
          </a:bodyPr>
          <a:lstStyle/>
          <a:p>
            <a:r>
              <a:rPr lang="ru-RU" sz="2200" b="1" u="sng" dirty="0">
                <a:solidFill>
                  <a:schemeClr val="bg1"/>
                </a:solidFill>
                <a:latin typeface="PF Square Sans Pro" panose="02000506040000020004" pitchFamily="2" charset="0"/>
                <a:ea typeface="Calibri" panose="020F0502020204030204" pitchFamily="34" charset="0"/>
              </a:rPr>
              <a:t>Конкретна </a:t>
            </a:r>
            <a:r>
              <a:rPr lang="ru-RU" sz="2200" b="1" u="sng" dirty="0" err="1" smtClean="0">
                <a:solidFill>
                  <a:schemeClr val="bg1"/>
                </a:solidFill>
                <a:latin typeface="PF Square Sans Pro" panose="02000506040000020004" pitchFamily="2" charset="0"/>
                <a:ea typeface="Calibri" panose="020F0502020204030204" pitchFamily="34" charset="0"/>
              </a:rPr>
              <a:t>ціль</a:t>
            </a:r>
            <a:r>
              <a:rPr lang="ru-RU" sz="2200" b="1" u="sng" dirty="0" smtClean="0">
                <a:solidFill>
                  <a:schemeClr val="bg1"/>
                </a:solidFill>
                <a:latin typeface="PF Square Sans Pro" panose="02000506040000020004" pitchFamily="2" charset="0"/>
                <a:ea typeface="Calibri" panose="020F0502020204030204" pitchFamily="34" charset="0"/>
              </a:rPr>
              <a:t>(і) </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підсумковий</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позитивний</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наслідок</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smtClean="0">
                <a:solidFill>
                  <a:schemeClr val="bg1"/>
                </a:solidFill>
                <a:latin typeface="PF Square Sans Pro" panose="02000506040000020004" pitchFamily="2" charset="0"/>
                <a:ea typeface="Calibri" panose="020F0502020204030204" pitchFamily="34" charset="0"/>
              </a:rPr>
              <a:t>при </a:t>
            </a:r>
            <a:r>
              <a:rPr lang="ru-RU" sz="2200" b="1" dirty="0" err="1">
                <a:solidFill>
                  <a:schemeClr val="bg1"/>
                </a:solidFill>
                <a:latin typeface="PF Square Sans Pro" panose="02000506040000020004" pitchFamily="2" charset="0"/>
                <a:ea typeface="Calibri" panose="020F0502020204030204" pitchFamily="34" charset="0"/>
              </a:rPr>
              <a:t>закінченні</a:t>
            </a:r>
            <a:r>
              <a:rPr lang="ru-RU" sz="2200" b="1" dirty="0">
                <a:solidFill>
                  <a:schemeClr val="bg1"/>
                </a:solidFill>
                <a:latin typeface="PF Square Sans Pro" panose="02000506040000020004" pitchFamily="2" charset="0"/>
                <a:ea typeface="Calibri" panose="020F0502020204030204" pitchFamily="34" charset="0"/>
              </a:rPr>
              <a:t> проекту; </a:t>
            </a:r>
            <a:r>
              <a:rPr lang="ru-RU" sz="2200" b="1" dirty="0" err="1">
                <a:solidFill>
                  <a:schemeClr val="bg1"/>
                </a:solidFill>
                <a:latin typeface="PF Square Sans Pro" panose="02000506040000020004" pitchFamily="2" charset="0"/>
                <a:ea typeface="Calibri" panose="020F0502020204030204" pitchFamily="34" charset="0"/>
              </a:rPr>
              <a:t>більш</a:t>
            </a:r>
            <a:r>
              <a:rPr lang="ru-RU" sz="2200" b="1" dirty="0">
                <a:solidFill>
                  <a:schemeClr val="bg1"/>
                </a:solidFill>
                <a:latin typeface="PF Square Sans Pro" panose="02000506040000020004" pitchFamily="2" charset="0"/>
                <a:ea typeface="Calibri" panose="020F0502020204030204" pitchFamily="34" charset="0"/>
              </a:rPr>
              <a:t> конкретно, </a:t>
            </a:r>
            <a:r>
              <a:rPr lang="ru-RU" sz="2200" b="1" dirty="0" err="1">
                <a:solidFill>
                  <a:schemeClr val="bg1"/>
                </a:solidFill>
                <a:latin typeface="PF Square Sans Pro" panose="02000506040000020004" pitchFamily="2" charset="0"/>
                <a:ea typeface="Calibri" panose="020F0502020204030204" pitchFamily="34" charset="0"/>
              </a:rPr>
              <a:t>очікуваний</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зиск</a:t>
            </a:r>
            <a:r>
              <a:rPr lang="ru-RU" sz="2200" b="1" dirty="0">
                <a:solidFill>
                  <a:schemeClr val="bg1"/>
                </a:solidFill>
                <a:latin typeface="PF Square Sans Pro" panose="02000506040000020004" pitchFamily="2" charset="0"/>
                <a:ea typeface="Calibri" panose="020F0502020204030204" pitchFamily="34" charset="0"/>
              </a:rPr>
              <a:t> для </a:t>
            </a:r>
            <a:r>
              <a:rPr lang="ru-RU" sz="2200" b="1" dirty="0" err="1">
                <a:solidFill>
                  <a:schemeClr val="bg1"/>
                </a:solidFill>
                <a:latin typeface="PF Square Sans Pro" panose="02000506040000020004" pitchFamily="2" charset="0"/>
                <a:ea typeface="Calibri" panose="020F0502020204030204" pitchFamily="34" charset="0"/>
              </a:rPr>
              <a:t>цільової</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групи</a:t>
            </a:r>
            <a:r>
              <a:rPr lang="ru-RU" sz="2200" b="1" dirty="0">
                <a:solidFill>
                  <a:schemeClr val="bg1"/>
                </a:solidFill>
                <a:latin typeface="PF Square Sans Pro" panose="02000506040000020004" pitchFamily="2" charset="0"/>
                <a:ea typeface="Calibri" panose="020F0502020204030204" pitchFamily="34" charset="0"/>
              </a:rPr>
              <a:t> </a:t>
            </a:r>
            <a:endParaRPr lang="ru-RU" sz="2200" b="1" dirty="0" smtClean="0">
              <a:solidFill>
                <a:schemeClr val="bg1"/>
              </a:solidFill>
              <a:latin typeface="PF Square Sans Pro" panose="02000506040000020004" pitchFamily="2" charset="0"/>
              <a:ea typeface="Calibri" panose="020F0502020204030204" pitchFamily="34" charset="0"/>
            </a:endParaRPr>
          </a:p>
          <a:p>
            <a:r>
              <a:rPr lang="uk-UA" sz="2200" b="1" dirty="0" smtClean="0">
                <a:solidFill>
                  <a:schemeClr val="bg1"/>
                </a:solidFill>
                <a:latin typeface="PF Square Sans Pro" panose="02000506040000020004" pitchFamily="2" charset="0"/>
              </a:rPr>
              <a:t>Конкретна </a:t>
            </a:r>
            <a:r>
              <a:rPr lang="uk-UA" sz="2200" b="1" dirty="0">
                <a:solidFill>
                  <a:schemeClr val="bg1"/>
                </a:solidFill>
                <a:latin typeface="PF Square Sans Pro" panose="02000506040000020004" pitchFamily="2" charset="0"/>
              </a:rPr>
              <a:t>ціль чи цілі мають обов’язково бути досягнуті наприкінці проекту. </a:t>
            </a:r>
            <a:endParaRPr lang="uk-UA" sz="2200" b="1" dirty="0" smtClean="0">
              <a:solidFill>
                <a:schemeClr val="bg1"/>
              </a:solidFill>
              <a:latin typeface="PF Square Sans Pro" panose="02000506040000020004" pitchFamily="2" charset="0"/>
            </a:endParaRPr>
          </a:p>
          <a:p>
            <a:r>
              <a:rPr lang="uk-UA" sz="2200" b="1" dirty="0">
                <a:solidFill>
                  <a:schemeClr val="bg1"/>
                </a:solidFill>
                <a:latin typeface="PF Square Sans Pro" panose="02000506040000020004" pitchFamily="2" charset="0"/>
              </a:rPr>
              <a:t>Конкретна ціль чи </a:t>
            </a:r>
            <a:r>
              <a:rPr lang="uk-UA" sz="2200" b="1" dirty="0" smtClean="0">
                <a:solidFill>
                  <a:schemeClr val="bg1"/>
                </a:solidFill>
                <a:latin typeface="PF Square Sans Pro" panose="02000506040000020004" pitchFamily="2" charset="0"/>
              </a:rPr>
              <a:t>цілі </a:t>
            </a:r>
            <a:r>
              <a:rPr lang="uk-UA" sz="2200" b="1" dirty="0">
                <a:solidFill>
                  <a:schemeClr val="bg1"/>
                </a:solidFill>
                <a:latin typeface="PF Square Sans Pro" panose="02000506040000020004" pitchFamily="2" charset="0"/>
              </a:rPr>
              <a:t>відображають основну проблему </a:t>
            </a:r>
            <a:r>
              <a:rPr lang="uk-UA" sz="2200" b="1" dirty="0" smtClean="0">
                <a:solidFill>
                  <a:schemeClr val="bg1"/>
                </a:solidFill>
                <a:latin typeface="PF Square Sans Pro" panose="02000506040000020004" pitchFamily="2" charset="0"/>
              </a:rPr>
              <a:t>проекту</a:t>
            </a:r>
            <a:endParaRPr lang="uk-UA" sz="2200" b="1" dirty="0">
              <a:solidFill>
                <a:schemeClr val="bg1"/>
              </a:solidFill>
              <a:latin typeface="PF Square Sans Pro" panose="02000506040000020004" pitchFamily="2" charset="0"/>
            </a:endParaRPr>
          </a:p>
          <a:p>
            <a:r>
              <a:rPr lang="uk-UA" sz="2200" b="1" dirty="0">
                <a:solidFill>
                  <a:schemeClr val="bg1"/>
                </a:solidFill>
                <a:latin typeface="PF Square Sans Pro" panose="02000506040000020004" pitchFamily="2" charset="0"/>
              </a:rPr>
              <a:t>Досягнення цілей проекту має сприяти досягненню загальної </a:t>
            </a:r>
            <a:r>
              <a:rPr lang="uk-UA" sz="2200" b="1" dirty="0" smtClean="0">
                <a:solidFill>
                  <a:schemeClr val="bg1"/>
                </a:solidFill>
                <a:latin typeface="PF Square Sans Pro" panose="02000506040000020004" pitchFamily="2" charset="0"/>
              </a:rPr>
              <a:t>цілі (мети) проекту</a:t>
            </a:r>
            <a:endParaRPr lang="uk-UA" sz="2200" b="1" dirty="0">
              <a:solidFill>
                <a:schemeClr val="bg1"/>
              </a:solidFill>
              <a:latin typeface="PF Square Sans Pro" panose="02000506040000020004" pitchFamily="2" charset="0"/>
            </a:endParaRPr>
          </a:p>
        </p:txBody>
      </p:sp>
      <p:sp>
        <p:nvSpPr>
          <p:cNvPr id="7" name="Прямокутник 6"/>
          <p:cNvSpPr/>
          <p:nvPr/>
        </p:nvSpPr>
        <p:spPr>
          <a:xfrm>
            <a:off x="-29407" y="6074313"/>
            <a:ext cx="2212961" cy="830997"/>
          </a:xfrm>
          <a:prstGeom prst="rect">
            <a:avLst/>
          </a:prstGeom>
        </p:spPr>
        <p:txBody>
          <a:bodyPr wrap="square">
            <a:spAutoFit/>
          </a:bodyPr>
          <a:lstStyle/>
          <a:p>
            <a:r>
              <a:rPr lang="uk-UA" sz="1200" b="1" i="1" dirty="0">
                <a:latin typeface="PF Square Sans Pro" panose="02000506040000020004" pitchFamily="2" charset="0"/>
              </a:rPr>
              <a:t>Джерело: https://drive.google.com/file/d/0B5O1l5QibfQZZXRZWDNzeUJ6TEk/view</a:t>
            </a:r>
            <a:endParaRPr lang="uk-UA" sz="1200" b="1" dirty="0"/>
          </a:p>
        </p:txBody>
      </p:sp>
      <p:sp>
        <p:nvSpPr>
          <p:cNvPr id="3" name="Прямокутник 2"/>
          <p:cNvSpPr/>
          <p:nvPr/>
        </p:nvSpPr>
        <p:spPr>
          <a:xfrm>
            <a:off x="2215458" y="5704981"/>
            <a:ext cx="6928542" cy="1107996"/>
          </a:xfrm>
          <a:prstGeom prst="rect">
            <a:avLst/>
          </a:prstGeom>
          <a:solidFill>
            <a:srgbClr val="002060"/>
          </a:solidFill>
        </p:spPr>
        <p:txBody>
          <a:bodyPr wrap="square">
            <a:spAutoFit/>
          </a:bodyPr>
          <a:lstStyle/>
          <a:p>
            <a:r>
              <a:rPr lang="uk-UA" sz="2200" b="1" u="sng" dirty="0" smtClean="0">
                <a:solidFill>
                  <a:schemeClr val="bg1"/>
                </a:solidFill>
                <a:latin typeface="PF Square Sans Pro" panose="02000506040000020004" pitchFamily="2" charset="0"/>
                <a:ea typeface="Times New Roman" panose="02020603050405020304" pitchFamily="18" charset="0"/>
                <a:cs typeface="Tahoma" panose="020B0604030504040204" pitchFamily="34" charset="0"/>
              </a:rPr>
              <a:t>Конкретні результати </a:t>
            </a:r>
            <a:r>
              <a:rPr lang="uk-UA" sz="2200" b="1" dirty="0">
                <a:solidFill>
                  <a:schemeClr val="bg1"/>
                </a:solidFill>
                <a:latin typeface="PF Square Sans Pro" panose="02000506040000020004" pitchFamily="2" charset="0"/>
                <a:ea typeface="Times New Roman" panose="02020603050405020304" pitchFamily="18" charset="0"/>
                <a:cs typeface="Tahoma" panose="020B0604030504040204" pitchFamily="34" charset="0"/>
              </a:rPr>
              <a:t>проекту – ті значимі вихідні продукти, які одержать користувачі проекту по його завершенні</a:t>
            </a:r>
            <a:endParaRPr lang="uk-UA" sz="2200" b="1" dirty="0">
              <a:solidFill>
                <a:schemeClr val="bg1"/>
              </a:solidFill>
            </a:endParaRPr>
          </a:p>
        </p:txBody>
      </p:sp>
    </p:spTree>
    <p:extLst>
      <p:ext uri="{BB962C8B-B14F-4D97-AF65-F5344CB8AC3E}">
        <p14:creationId xmlns:p14="http://schemas.microsoft.com/office/powerpoint/2010/main" val="7768208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576064"/>
          </a:xfrm>
          <a:solidFill>
            <a:srgbClr val="7030A0"/>
          </a:solidFill>
        </p:spPr>
        <p:txBody>
          <a:bodyPr>
            <a:noAutofit/>
          </a:bodyPr>
          <a:lstStyle/>
          <a:p>
            <a:r>
              <a:rPr lang="ru-RU" altLang="uk-UA" sz="2400" b="1" dirty="0" smtClean="0">
                <a:solidFill>
                  <a:schemeClr val="bg1"/>
                </a:solidFill>
                <a:latin typeface="PF Square Sans Pro" panose="02000506040000020004" pitchFamily="2" charset="0"/>
              </a:rPr>
              <a:t>АНАЛІЗ ПРОЕКТУ</a:t>
            </a:r>
            <a:endParaRPr lang="uk-UA" altLang="uk-UA" sz="2400" b="1" dirty="0" smtClean="0">
              <a:solidFill>
                <a:schemeClr val="bg1"/>
              </a:solidFill>
              <a:latin typeface="PF Square Sans Pro" panose="02000506040000020004" pitchFamily="2" charset="0"/>
            </a:endParaRP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5364" name="Прямокутник 1"/>
          <p:cNvSpPr>
            <a:spLocks noChangeArrowheads="1"/>
          </p:cNvSpPr>
          <p:nvPr/>
        </p:nvSpPr>
        <p:spPr bwMode="auto">
          <a:xfrm>
            <a:off x="7483475" y="630555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a:solidFill>
                  <a:schemeClr val="bg1"/>
                </a:solidFill>
                <a:latin typeface="PF Square Sans Pro" panose="02000506040000020004" pitchFamily="2" charset="0"/>
              </a:rPr>
              <a:t>Вправа</a:t>
            </a:r>
            <a:endParaRPr lang="uk-UA" altLang="uk-UA" b="1">
              <a:solidFill>
                <a:schemeClr val="bg1"/>
              </a:solidFill>
              <a:latin typeface="Arial" panose="020B0604020202020204" pitchFamily="34" charset="0"/>
            </a:endParaRPr>
          </a:p>
        </p:txBody>
      </p:sp>
      <p:sp>
        <p:nvSpPr>
          <p:cNvPr id="10" name="Заголовок 6"/>
          <p:cNvSpPr txBox="1">
            <a:spLocks/>
          </p:cNvSpPr>
          <p:nvPr/>
        </p:nvSpPr>
        <p:spPr>
          <a:xfrm>
            <a:off x="7143" y="2348879"/>
            <a:ext cx="9144000" cy="2871105"/>
          </a:xfrm>
          <a:prstGeom prst="rect">
            <a:avLst/>
          </a:prstGeom>
          <a:solidFill>
            <a:srgbClr val="7030A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uk-UA" sz="3600" b="1" dirty="0">
                <a:solidFill>
                  <a:schemeClr val="bg1"/>
                </a:solidFill>
                <a:latin typeface="PF Square Sans Pro" panose="02000506040000020004" pitchFamily="2" charset="0"/>
              </a:rPr>
              <a:t>Проект «Нові точки </a:t>
            </a:r>
            <a:r>
              <a:rPr lang="ru-RU" altLang="uk-UA" sz="3600" b="1" dirty="0" err="1">
                <a:solidFill>
                  <a:schemeClr val="bg1"/>
                </a:solidFill>
                <a:latin typeface="PF Square Sans Pro" panose="02000506040000020004" pitchFamily="2" charset="0"/>
              </a:rPr>
              <a:t>зростання</a:t>
            </a:r>
            <a:r>
              <a:rPr lang="ru-RU" altLang="uk-UA" sz="3600" b="1" dirty="0">
                <a:solidFill>
                  <a:schemeClr val="bg1"/>
                </a:solidFill>
                <a:latin typeface="PF Square Sans Pro" panose="02000506040000020004" pitchFamily="2" charset="0"/>
              </a:rPr>
              <a:t> для </a:t>
            </a:r>
            <a:r>
              <a:rPr lang="ru-RU" altLang="uk-UA" sz="3600" b="1" dirty="0" err="1">
                <a:solidFill>
                  <a:schemeClr val="bg1"/>
                </a:solidFill>
                <a:latin typeface="PF Square Sans Pro" panose="02000506040000020004" pitchFamily="2" charset="0"/>
              </a:rPr>
              <a:t>сталого</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розвитку</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гірських</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територій</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Львівської</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області</a:t>
            </a:r>
            <a:r>
              <a:rPr lang="ru-RU" altLang="uk-UA" sz="3600" b="1" dirty="0">
                <a:solidFill>
                  <a:schemeClr val="bg1"/>
                </a:solidFill>
                <a:latin typeface="PF Square Sans Pro" panose="02000506040000020004" pitchFamily="2" charset="0"/>
              </a:rPr>
              <a:t>». </a:t>
            </a:r>
            <a:endParaRPr lang="ru-RU" altLang="uk-UA" sz="3600" b="1" dirty="0" smtClean="0">
              <a:solidFill>
                <a:schemeClr val="bg1"/>
              </a:solidFill>
              <a:latin typeface="PF Square Sans Pro" panose="02000506040000020004" pitchFamily="2" charset="0"/>
            </a:endParaRPr>
          </a:p>
          <a:p>
            <a:pPr algn="l"/>
            <a:endParaRPr lang="ru-RU" altLang="uk-UA" sz="3600" b="1" dirty="0" smtClean="0">
              <a:solidFill>
                <a:schemeClr val="bg1"/>
              </a:solidFill>
              <a:latin typeface="PF Square Sans Pro" panose="02000506040000020004" pitchFamily="2" charset="0"/>
            </a:endParaRPr>
          </a:p>
          <a:p>
            <a:r>
              <a:rPr lang="ru-RU" altLang="uk-UA" sz="3600" b="1" dirty="0" smtClean="0">
                <a:solidFill>
                  <a:schemeClr val="bg1"/>
                </a:solidFill>
                <a:latin typeface="PF Square Sans Pro" panose="02000506040000020004" pitchFamily="2" charset="0"/>
              </a:rPr>
              <a:t>Ознайомитись </a:t>
            </a:r>
            <a:r>
              <a:rPr lang="ru-RU" altLang="uk-UA" sz="3600" b="1" dirty="0" err="1">
                <a:solidFill>
                  <a:schemeClr val="bg1"/>
                </a:solidFill>
                <a:latin typeface="PF Square Sans Pro" panose="02000506040000020004" pitchFamily="2" charset="0"/>
              </a:rPr>
              <a:t>із</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розділом</a:t>
            </a:r>
            <a:r>
              <a:rPr lang="ru-RU" altLang="uk-UA" sz="3600" b="1" dirty="0">
                <a:solidFill>
                  <a:schemeClr val="bg1"/>
                </a:solidFill>
                <a:latin typeface="PF Square Sans Pro" panose="02000506040000020004" pitchFamily="2" charset="0"/>
              </a:rPr>
              <a:t> </a:t>
            </a:r>
            <a:r>
              <a:rPr lang="ru-RU" altLang="uk-UA" sz="3600" b="1" dirty="0" smtClean="0">
                <a:solidFill>
                  <a:schemeClr val="bg1"/>
                </a:solidFill>
                <a:latin typeface="PF Square Sans Pro" panose="02000506040000020004" pitchFamily="2" charset="0"/>
              </a:rPr>
              <a:t>2.2</a:t>
            </a:r>
            <a:endParaRPr lang="ru-RU" altLang="uk-UA" sz="3600" b="1" dirty="0">
              <a:solidFill>
                <a:schemeClr val="bg1"/>
              </a:solidFill>
              <a:latin typeface="PF Square Sans Pro" panose="02000506040000020004" pitchFamily="2" charset="0"/>
            </a:endParaRPr>
          </a:p>
          <a:p>
            <a:r>
              <a:rPr lang="ru-RU" altLang="uk-UA" sz="3600" b="1" dirty="0">
                <a:solidFill>
                  <a:schemeClr val="bg1"/>
                </a:solidFill>
                <a:latin typeface="PF Square Sans Pro" panose="02000506040000020004" pitchFamily="2" charset="0"/>
              </a:rPr>
              <a:t>Ще не так?  </a:t>
            </a:r>
            <a:r>
              <a:rPr lang="ru-RU" altLang="uk-UA" sz="3600" b="1" dirty="0" err="1">
                <a:solidFill>
                  <a:schemeClr val="bg1"/>
                </a:solidFill>
                <a:latin typeface="PF Square Sans Pro" panose="02000506040000020004" pitchFamily="2" charset="0"/>
              </a:rPr>
              <a:t>Що</a:t>
            </a:r>
            <a:r>
              <a:rPr lang="ru-RU" altLang="uk-UA" sz="3600" b="1" dirty="0">
                <a:solidFill>
                  <a:schemeClr val="bg1"/>
                </a:solidFill>
                <a:latin typeface="PF Square Sans Pro" panose="02000506040000020004" pitchFamily="2" charset="0"/>
              </a:rPr>
              <a:t> б Ви </a:t>
            </a:r>
            <a:r>
              <a:rPr lang="ru-RU" altLang="uk-UA" sz="3600" b="1" dirty="0" err="1">
                <a:solidFill>
                  <a:schemeClr val="bg1"/>
                </a:solidFill>
                <a:latin typeface="PF Square Sans Pro" panose="02000506040000020004" pitchFamily="2" charset="0"/>
              </a:rPr>
              <a:t>змінили</a:t>
            </a:r>
            <a:r>
              <a:rPr lang="ru-RU" altLang="uk-UA" sz="3600" b="1" dirty="0">
                <a:solidFill>
                  <a:schemeClr val="bg1"/>
                </a:solidFill>
                <a:latin typeface="PF Square Sans Pro" panose="02000506040000020004" pitchFamily="2" charset="0"/>
              </a:rPr>
              <a:t>, додали?</a:t>
            </a:r>
          </a:p>
        </p:txBody>
      </p:sp>
      <p:sp>
        <p:nvSpPr>
          <p:cNvPr id="6" name="Прямокутник 1"/>
          <p:cNvSpPr>
            <a:spLocks noChangeArrowheads="1"/>
          </p:cNvSpPr>
          <p:nvPr/>
        </p:nvSpPr>
        <p:spPr bwMode="auto">
          <a:xfrm>
            <a:off x="5220072" y="6273800"/>
            <a:ext cx="2095608"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smtClean="0">
                <a:solidFill>
                  <a:schemeClr val="bg1"/>
                </a:solidFill>
                <a:latin typeface="PF Square Sans Pro" panose="02000506040000020004" pitchFamily="2" charset="0"/>
              </a:rPr>
              <a:t>Додаток 2</a:t>
            </a:r>
            <a:endParaRPr lang="uk-UA" altLang="uk-UA"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545210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633412"/>
          </a:xfrm>
          <a:solidFill>
            <a:schemeClr val="accent2">
              <a:lumMod val="75000"/>
            </a:schemeClr>
          </a:solidFill>
        </p:spPr>
        <p:txBody>
          <a:bodyPr>
            <a:normAutofit fontScale="90000"/>
          </a:bodyPr>
          <a:lstStyle/>
          <a:p>
            <a:r>
              <a:rPr lang="uk-UA" altLang="uk-UA" sz="3600" b="1" dirty="0" smtClean="0">
                <a:solidFill>
                  <a:schemeClr val="bg1"/>
                </a:solidFill>
                <a:latin typeface="PF Square Sans Pro" panose="02000506040000020004" pitchFamily="2" charset="0"/>
              </a:rPr>
              <a:t>Ваш проект!</a:t>
            </a: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5364" name="Прямокутник 1"/>
          <p:cNvSpPr>
            <a:spLocks noChangeArrowheads="1"/>
          </p:cNvSpPr>
          <p:nvPr/>
        </p:nvSpPr>
        <p:spPr bwMode="auto">
          <a:xfrm>
            <a:off x="7483475" y="627380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a:solidFill>
                  <a:schemeClr val="bg1"/>
                </a:solidFill>
                <a:latin typeface="PF Square Sans Pro" panose="02000506040000020004" pitchFamily="2" charset="0"/>
              </a:rPr>
              <a:t>Вправа</a:t>
            </a:r>
            <a:endParaRPr lang="uk-UA" altLang="uk-UA" b="1">
              <a:solidFill>
                <a:schemeClr val="bg1"/>
              </a:solidFill>
              <a:latin typeface="Arial" panose="020B0604020202020204" pitchFamily="34" charset="0"/>
            </a:endParaRPr>
          </a:p>
        </p:txBody>
      </p:sp>
      <p:sp>
        <p:nvSpPr>
          <p:cNvPr id="10" name="Заголовок 6"/>
          <p:cNvSpPr txBox="1">
            <a:spLocks/>
          </p:cNvSpPr>
          <p:nvPr/>
        </p:nvSpPr>
        <p:spPr>
          <a:xfrm>
            <a:off x="7143" y="1835609"/>
            <a:ext cx="9144000" cy="3384376"/>
          </a:xfrm>
          <a:prstGeom prst="rect">
            <a:avLst/>
          </a:prstGeom>
          <a:solidFill>
            <a:schemeClr val="accent2">
              <a:lumMod val="75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uk-UA" sz="3600" b="1" dirty="0" smtClean="0">
                <a:solidFill>
                  <a:schemeClr val="bg1"/>
                </a:solidFill>
                <a:latin typeface="PF Square Sans Pro" panose="02000506040000020004" pitchFamily="2" charset="0"/>
              </a:rPr>
              <a:t>Сформулюйте: </a:t>
            </a:r>
          </a:p>
          <a:p>
            <a:pPr marL="571500" indent="-571500" algn="l">
              <a:buFont typeface="Wingdings" panose="05000000000000000000" pitchFamily="2" charset="2"/>
              <a:buChar char="§"/>
            </a:pPr>
            <a:r>
              <a:rPr lang="ru-RU" altLang="uk-UA" sz="3600" b="1" dirty="0" smtClean="0">
                <a:solidFill>
                  <a:schemeClr val="bg1"/>
                </a:solidFill>
                <a:latin typeface="PF Square Sans Pro" panose="02000506040000020004" pitchFamily="2" charset="0"/>
              </a:rPr>
              <a:t>загальну </a:t>
            </a:r>
            <a:r>
              <a:rPr lang="ru-RU" altLang="uk-UA" sz="3600" b="1" dirty="0">
                <a:solidFill>
                  <a:schemeClr val="bg1"/>
                </a:solidFill>
                <a:latin typeface="PF Square Sans Pro" panose="02000506040000020004" pitchFamily="2" charset="0"/>
              </a:rPr>
              <a:t>і </a:t>
            </a:r>
            <a:r>
              <a:rPr lang="ru-RU" altLang="uk-UA" sz="3600" b="1" dirty="0" err="1">
                <a:solidFill>
                  <a:schemeClr val="bg1"/>
                </a:solidFill>
                <a:latin typeface="PF Square Sans Pro" panose="02000506040000020004" pitchFamily="2" charset="0"/>
              </a:rPr>
              <a:t>конкретні</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цілі</a:t>
            </a:r>
            <a:r>
              <a:rPr lang="ru-RU" altLang="uk-UA" sz="3600" b="1" dirty="0">
                <a:solidFill>
                  <a:schemeClr val="bg1"/>
                </a:solidFill>
                <a:latin typeface="PF Square Sans Pro" panose="02000506040000020004" pitchFamily="2" charset="0"/>
              </a:rPr>
              <a:t> проекту </a:t>
            </a:r>
            <a:endParaRPr lang="ru-RU" altLang="uk-UA" sz="3600" b="1" dirty="0" smtClean="0">
              <a:solidFill>
                <a:schemeClr val="bg1"/>
              </a:solidFill>
              <a:latin typeface="PF Square Sans Pro" panose="02000506040000020004" pitchFamily="2" charset="0"/>
            </a:endParaRPr>
          </a:p>
          <a:p>
            <a:pPr marL="571500" indent="-571500" algn="l">
              <a:buFont typeface="Wingdings" panose="05000000000000000000" pitchFamily="2" charset="2"/>
              <a:buChar char="§"/>
            </a:pPr>
            <a:r>
              <a:rPr lang="ru-RU" altLang="uk-UA" sz="3600" b="1" dirty="0" err="1" smtClean="0">
                <a:solidFill>
                  <a:schemeClr val="bg1"/>
                </a:solidFill>
                <a:latin typeface="PF Square Sans Pro" panose="02000506040000020004" pitchFamily="2" charset="0"/>
              </a:rPr>
              <a:t>конкретні</a:t>
            </a:r>
            <a:r>
              <a:rPr lang="ru-RU" altLang="uk-UA" sz="3600" b="1" dirty="0" smtClean="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результати</a:t>
            </a:r>
            <a:endParaRPr lang="uk-UA" altLang="uk-UA" sz="3600" b="1" dirty="0" smtClean="0">
              <a:solidFill>
                <a:schemeClr val="bg1"/>
              </a:solidFill>
              <a:latin typeface="PF Square Sans Pro" panose="02000506040000020004" pitchFamily="2" charset="0"/>
            </a:endParaRPr>
          </a:p>
        </p:txBody>
      </p:sp>
    </p:spTree>
    <p:extLst>
      <p:ext uri="{BB962C8B-B14F-4D97-AF65-F5344CB8AC3E}">
        <p14:creationId xmlns:p14="http://schemas.microsoft.com/office/powerpoint/2010/main" val="4149666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Місце для номера слайда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0527BE-0388-4EA9-BF9B-B39F200615A9}" type="slidenum">
              <a:rPr lang="uk-UA" altLang="uk-UA" sz="1400" smtClean="0"/>
              <a:pPr>
                <a:spcBef>
                  <a:spcPct val="0"/>
                </a:spcBef>
                <a:buFontTx/>
                <a:buNone/>
              </a:pPr>
              <a:t>6</a:t>
            </a:fld>
            <a:endParaRPr lang="uk-UA" altLang="uk-UA" sz="1400" smtClean="0"/>
          </a:p>
        </p:txBody>
      </p:sp>
      <p:sp>
        <p:nvSpPr>
          <p:cNvPr id="8195" name="Rectangle 2"/>
          <p:cNvSpPr>
            <a:spLocks noGrp="1" noChangeArrowheads="1"/>
          </p:cNvSpPr>
          <p:nvPr>
            <p:ph type="title"/>
          </p:nvPr>
        </p:nvSpPr>
        <p:spPr>
          <a:xfrm>
            <a:off x="261938" y="260350"/>
            <a:ext cx="8702550" cy="576263"/>
          </a:xfrm>
          <a:solidFill>
            <a:srgbClr val="00B050"/>
          </a:solidFill>
        </p:spPr>
        <p:txBody>
          <a:bodyPr>
            <a:normAutofit/>
          </a:bodyPr>
          <a:lstStyle/>
          <a:p>
            <a:pPr>
              <a:defRPr/>
            </a:pPr>
            <a:r>
              <a:rPr lang="ru-RU" altLang="uk-UA" sz="2400" b="1" dirty="0" err="1" smtClean="0">
                <a:solidFill>
                  <a:schemeClr val="bg1"/>
                </a:solidFill>
              </a:rPr>
              <a:t>Вступний</a:t>
            </a:r>
            <a:r>
              <a:rPr lang="ru-RU" altLang="uk-UA" sz="2400" b="1" dirty="0" smtClean="0">
                <a:solidFill>
                  <a:schemeClr val="bg1"/>
                </a:solidFill>
              </a:rPr>
              <a:t> </a:t>
            </a:r>
            <a:r>
              <a:rPr lang="ru-RU" altLang="uk-UA" sz="2400" b="1" dirty="0" err="1" smtClean="0">
                <a:solidFill>
                  <a:schemeClr val="bg1"/>
                </a:solidFill>
              </a:rPr>
              <a:t>семінар</a:t>
            </a:r>
            <a:r>
              <a:rPr lang="ru-RU" altLang="uk-UA" sz="2400" b="1" dirty="0" smtClean="0">
                <a:solidFill>
                  <a:schemeClr val="bg1"/>
                </a:solidFill>
              </a:rPr>
              <a:t> «Проект </a:t>
            </a:r>
            <a:r>
              <a:rPr lang="ru-RU" altLang="uk-UA" sz="2400" b="1" dirty="0">
                <a:solidFill>
                  <a:schemeClr val="bg1"/>
                </a:solidFill>
              </a:rPr>
              <a:t>– основа </a:t>
            </a:r>
            <a:r>
              <a:rPr lang="ru-RU" altLang="uk-UA" sz="2400" b="1" dirty="0" err="1">
                <a:solidFill>
                  <a:schemeClr val="bg1"/>
                </a:solidFill>
              </a:rPr>
              <a:t>місцевого</a:t>
            </a:r>
            <a:r>
              <a:rPr lang="ru-RU" altLang="uk-UA" sz="2400" b="1" dirty="0">
                <a:solidFill>
                  <a:schemeClr val="bg1"/>
                </a:solidFill>
              </a:rPr>
              <a:t> </a:t>
            </a:r>
            <a:r>
              <a:rPr lang="ru-RU" altLang="uk-UA" sz="2400" b="1" dirty="0" err="1">
                <a:solidFill>
                  <a:schemeClr val="bg1"/>
                </a:solidFill>
              </a:rPr>
              <a:t>розвитку</a:t>
            </a:r>
            <a:r>
              <a:rPr lang="ru-RU" altLang="uk-UA" sz="2400" b="1" dirty="0">
                <a:solidFill>
                  <a:schemeClr val="bg1"/>
                </a:solidFill>
              </a:rPr>
              <a:t>»</a:t>
            </a:r>
            <a:endParaRPr lang="ru-RU" altLang="uk-UA" sz="2400" b="1" dirty="0" smtClean="0">
              <a:solidFill>
                <a:schemeClr val="bg1"/>
              </a:solidFill>
            </a:endParaRPr>
          </a:p>
        </p:txBody>
      </p:sp>
      <p:sp>
        <p:nvSpPr>
          <p:cNvPr id="2" name="Місце для вмісту 1"/>
          <p:cNvSpPr>
            <a:spLocks noGrp="1"/>
          </p:cNvSpPr>
          <p:nvPr>
            <p:ph idx="1"/>
          </p:nvPr>
        </p:nvSpPr>
        <p:spPr/>
        <p:txBody>
          <a:bodyPr/>
          <a:lstStyle/>
          <a:p>
            <a:endParaRPr lang="uk-UA"/>
          </a:p>
        </p:txBody>
      </p:sp>
      <p:sp>
        <p:nvSpPr>
          <p:cNvPr id="3" name="Прямокутник 2"/>
          <p:cNvSpPr/>
          <p:nvPr/>
        </p:nvSpPr>
        <p:spPr>
          <a:xfrm>
            <a:off x="261938" y="879584"/>
            <a:ext cx="8702550" cy="5652830"/>
          </a:xfrm>
          <a:prstGeom prst="rect">
            <a:avLst/>
          </a:prstGeom>
          <a:solidFill>
            <a:srgbClr val="00B050"/>
          </a:solidFill>
        </p:spPr>
        <p:txBody>
          <a:bodyPr wrap="square">
            <a:spAutoFit/>
          </a:bodyPr>
          <a:lstStyle/>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Планування в громаді</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Інтереси громади та донорів</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Секторальна бюджетна підтримка ЄС</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Приклади проектів Львівської області</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Початок проекту. Інтереси заявників:</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Стратегія розвитку громади</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План соціально-економічного розвитку</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Початок проекту. Вивчаємо донора:</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Пріоритети, тематика, обсяги фінансування</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Замовники, ініціатори та партнери проекту</a:t>
            </a: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Види </a:t>
            </a:r>
            <a:r>
              <a:rPr lang="uk-UA" sz="2400" b="1" dirty="0" err="1">
                <a:solidFill>
                  <a:schemeClr val="bg1"/>
                </a:solidFill>
                <a:latin typeface="PF Square Sans Pro" panose="02000506040000020004" pitchFamily="2" charset="0"/>
                <a:ea typeface="Calibri" panose="020F0502020204030204" pitchFamily="34" charset="0"/>
                <a:cs typeface="Times New Roman" panose="02020603050405020304" pitchFamily="18" charset="0"/>
              </a:rPr>
              <a:t>діяльностей</a:t>
            </a:r>
            <a:endPar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endParaRPr>
          </a:p>
          <a:p>
            <a:pPr marL="342900" indent="-342900">
              <a:spcAft>
                <a:spcPts val="800"/>
              </a:spcAft>
              <a:buFont typeface="Wingdings" panose="05000000000000000000" pitchFamily="2" charset="2"/>
              <a:buChar char="ü"/>
            </a:pPr>
            <a:r>
              <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rPr>
              <a:t>Умови </a:t>
            </a:r>
            <a:r>
              <a:rPr lang="uk-UA" sz="2400" b="1" dirty="0" err="1">
                <a:solidFill>
                  <a:schemeClr val="bg1"/>
                </a:solidFill>
                <a:latin typeface="PF Square Sans Pro" panose="02000506040000020004" pitchFamily="2" charset="0"/>
                <a:ea typeface="Calibri" panose="020F0502020204030204" pitchFamily="34" charset="0"/>
                <a:cs typeface="Times New Roman" panose="02020603050405020304" pitchFamily="18" charset="0"/>
              </a:rPr>
              <a:t>співфінансування</a:t>
            </a:r>
            <a:endParaRPr lang="uk-UA" sz="2400" b="1" dirty="0">
              <a:solidFill>
                <a:schemeClr val="bg1"/>
              </a:solidFill>
              <a:latin typeface="PF Square Sans Pro" panose="0200050604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42803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Місце для вмісту 1"/>
          <p:cNvGraphicFramePr>
            <a:graphicFrameLocks noGrp="1"/>
          </p:cNvGraphicFramePr>
          <p:nvPr>
            <p:ph idx="1"/>
            <p:extLst>
              <p:ext uri="{D42A27DB-BD31-4B8C-83A1-F6EECF244321}">
                <p14:modId xmlns:p14="http://schemas.microsoft.com/office/powerpoint/2010/main" val="3628092713"/>
              </p:ext>
            </p:extLst>
          </p:nvPr>
        </p:nvGraphicFramePr>
        <p:xfrm>
          <a:off x="248896" y="1433331"/>
          <a:ext cx="8787600" cy="365760"/>
        </p:xfrm>
        <a:graphic>
          <a:graphicData uri="http://schemas.openxmlformats.org/drawingml/2006/table">
            <a:tbl>
              <a:tblPr firstRow="1" firstCol="1" bandRow="1">
                <a:tableStyleId>{5C22544A-7EE6-4342-B048-85BDC9FD1C3A}</a:tableStyleId>
              </a:tblPr>
              <a:tblGrid>
                <a:gridCol w="8787600">
                  <a:extLst>
                    <a:ext uri="{9D8B030D-6E8A-4147-A177-3AD203B41FA5}">
                      <a16:colId xmlns:a16="http://schemas.microsoft.com/office/drawing/2014/main" val="3928574417"/>
                    </a:ext>
                  </a:extLst>
                </a:gridCol>
              </a:tblGrid>
              <a:tr h="0">
                <a:tc>
                  <a:txBody>
                    <a:bodyPr/>
                    <a:lstStyle/>
                    <a:p>
                      <a:pPr algn="just">
                        <a:spcAft>
                          <a:spcPts val="0"/>
                        </a:spcAft>
                      </a:pPr>
                      <a:r>
                        <a:rPr lang="uk-UA" sz="2400" dirty="0">
                          <a:solidFill>
                            <a:srgbClr val="002060"/>
                          </a:solidFill>
                          <a:effectLst/>
                        </a:rPr>
                        <a:t>Результат 1.1 </a:t>
                      </a:r>
                      <a:r>
                        <a:rPr lang="en-GB" sz="2400" dirty="0">
                          <a:solidFill>
                            <a:srgbClr val="002060"/>
                          </a:solidFill>
                          <a:effectLst/>
                        </a:rPr>
                        <a:t>&lt;</a:t>
                      </a:r>
                      <a:r>
                        <a:rPr lang="uk-UA" sz="2400" dirty="0">
                          <a:solidFill>
                            <a:srgbClr val="002060"/>
                          </a:solidFill>
                          <a:effectLst/>
                        </a:rPr>
                        <a:t>назва</a:t>
                      </a:r>
                      <a:r>
                        <a:rPr lang="en-GB" sz="2400" dirty="0">
                          <a:solidFill>
                            <a:srgbClr val="002060"/>
                          </a:solidFill>
                          <a:effectLst/>
                        </a:rPr>
                        <a:t>&gt;</a:t>
                      </a:r>
                      <a:endParaRPr lang="uk-UA" sz="2400" dirty="0">
                        <a:solidFill>
                          <a:srgbClr val="002060"/>
                        </a:solidFill>
                        <a:effectLst/>
                        <a:latin typeface="Times New Roman" panose="02020603050405020304" pitchFamily="18" charset="0"/>
                        <a:ea typeface="Calibri" panose="020F0502020204030204" pitchFamily="34" charset="0"/>
                      </a:endParaRPr>
                    </a:p>
                  </a:txBody>
                  <a:tcPr marL="68580" marR="68580" marT="0" marB="0">
                    <a:solidFill>
                      <a:srgbClr val="FFFF00"/>
                    </a:solidFill>
                  </a:tcPr>
                </a:tc>
                <a:extLst>
                  <a:ext uri="{0D108BD9-81ED-4DB2-BD59-A6C34878D82A}">
                    <a16:rowId xmlns:a16="http://schemas.microsoft.com/office/drawing/2014/main" val="1041196050"/>
                  </a:ext>
                </a:extLst>
              </a:tr>
            </a:tbl>
          </a:graphicData>
        </a:graphic>
      </p:graphicFrame>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Century Gothic" pitchFamily="34" charset="0"/>
              </a:rPr>
              <a:t>2.3. Детальний </a:t>
            </a:r>
            <a:r>
              <a:rPr lang="ru-RU" sz="3600" b="1" dirty="0" err="1">
                <a:latin typeface="Century Gothic" pitchFamily="34" charset="0"/>
              </a:rPr>
              <a:t>опис</a:t>
            </a:r>
            <a:r>
              <a:rPr lang="ru-RU" sz="3600" b="1" dirty="0">
                <a:latin typeface="Century Gothic" pitchFamily="34" charset="0"/>
              </a:rPr>
              <a:t> </a:t>
            </a:r>
            <a:r>
              <a:rPr lang="ru-RU" sz="3600" b="1" dirty="0" err="1" smtClean="0">
                <a:latin typeface="Century Gothic" pitchFamily="34" charset="0"/>
              </a:rPr>
              <a:t>діяльностей</a:t>
            </a:r>
            <a:r>
              <a:rPr lang="ru-RU" sz="3600" b="1" dirty="0" smtClean="0">
                <a:latin typeface="Century Gothic" pitchFamily="34" charset="0"/>
              </a:rPr>
              <a:t> </a:t>
            </a:r>
            <a:r>
              <a:rPr lang="ru-RU" sz="3600" b="1" dirty="0">
                <a:latin typeface="Century Gothic" pitchFamily="34" charset="0"/>
              </a:rPr>
              <a:t>за проектом </a:t>
            </a:r>
            <a:r>
              <a:rPr lang="ru-RU" sz="3200" b="1" dirty="0">
                <a:latin typeface="Century Gothic" pitchFamily="34" charset="0"/>
              </a:rPr>
              <a:t>(не </a:t>
            </a:r>
            <a:r>
              <a:rPr lang="ru-RU" sz="3200" b="1" dirty="0" err="1">
                <a:latin typeface="Century Gothic" pitchFamily="34" charset="0"/>
              </a:rPr>
              <a:t>більше</a:t>
            </a:r>
            <a:r>
              <a:rPr lang="ru-RU" sz="3200" b="1" dirty="0">
                <a:latin typeface="Century Gothic" pitchFamily="34" charset="0"/>
              </a:rPr>
              <a:t> 4 </a:t>
            </a:r>
            <a:r>
              <a:rPr lang="ru-RU" sz="3200" b="1" dirty="0" err="1">
                <a:latin typeface="Century Gothic" pitchFamily="34" charset="0"/>
              </a:rPr>
              <a:t>стор</a:t>
            </a:r>
            <a:r>
              <a:rPr lang="ru-RU" sz="3200" b="1" dirty="0" smtClean="0">
                <a:latin typeface="Century Gothic" pitchFamily="34" charset="0"/>
              </a:rPr>
              <a:t>.)</a:t>
            </a:r>
            <a:endParaRPr lang="uk-UA" sz="3200" b="1" dirty="0">
              <a:latin typeface="Century Gothic" pitchFamily="34" charset="0"/>
            </a:endParaRPr>
          </a:p>
        </p:txBody>
      </p:sp>
      <p:graphicFrame>
        <p:nvGraphicFramePr>
          <p:cNvPr id="4" name="Таблиця 3"/>
          <p:cNvGraphicFramePr>
            <a:graphicFrameLocks noGrp="1"/>
          </p:cNvGraphicFramePr>
          <p:nvPr>
            <p:extLst>
              <p:ext uri="{D42A27DB-BD31-4B8C-83A1-F6EECF244321}">
                <p14:modId xmlns:p14="http://schemas.microsoft.com/office/powerpoint/2010/main" val="3156112423"/>
              </p:ext>
            </p:extLst>
          </p:nvPr>
        </p:nvGraphicFramePr>
        <p:xfrm>
          <a:off x="248896" y="1882846"/>
          <a:ext cx="8787600" cy="1463040"/>
        </p:xfrm>
        <a:graphic>
          <a:graphicData uri="http://schemas.openxmlformats.org/drawingml/2006/table">
            <a:tbl>
              <a:tblPr firstRow="1" firstCol="1" bandRow="1">
                <a:tableStyleId>{5C22544A-7EE6-4342-B048-85BDC9FD1C3A}</a:tableStyleId>
              </a:tblPr>
              <a:tblGrid>
                <a:gridCol w="8787600">
                  <a:extLst>
                    <a:ext uri="{9D8B030D-6E8A-4147-A177-3AD203B41FA5}">
                      <a16:colId xmlns:a16="http://schemas.microsoft.com/office/drawing/2014/main" val="2598810811"/>
                    </a:ext>
                  </a:extLst>
                </a:gridCol>
              </a:tblGrid>
              <a:tr h="0">
                <a:tc>
                  <a:txBody>
                    <a:bodyPr/>
                    <a:lstStyle/>
                    <a:p>
                      <a:pPr algn="just">
                        <a:spcAft>
                          <a:spcPts val="0"/>
                        </a:spcAft>
                      </a:pPr>
                      <a:r>
                        <a:rPr lang="uk-UA" sz="2400" dirty="0">
                          <a:effectLst/>
                        </a:rPr>
                        <a:t>Вид діяльності (дія) 1.1.1 </a:t>
                      </a:r>
                      <a:r>
                        <a:rPr lang="en-GB" sz="2400" dirty="0">
                          <a:effectLst/>
                        </a:rPr>
                        <a:t>&lt;</a:t>
                      </a:r>
                      <a:r>
                        <a:rPr lang="uk-UA" sz="2400" dirty="0">
                          <a:effectLst/>
                        </a:rPr>
                        <a:t>назва</a:t>
                      </a:r>
                      <a:r>
                        <a:rPr lang="en-GB" sz="2400" dirty="0" smtClean="0">
                          <a:effectLst/>
                        </a:rPr>
                        <a:t>&gt;</a:t>
                      </a:r>
                      <a:endParaRPr lang="uk-UA" sz="2400" dirty="0">
                        <a:effectLst/>
                        <a:latin typeface="Times New Roman" panose="02020603050405020304" pitchFamily="18" charset="0"/>
                        <a:ea typeface="Calibri" panose="020F0502020204030204" pitchFamily="34" charset="0"/>
                      </a:endParaRPr>
                    </a:p>
                  </a:txBody>
                  <a:tcPr marL="68580" marR="68580" marT="0" marB="0">
                    <a:solidFill>
                      <a:srgbClr val="002060"/>
                    </a:solidFill>
                  </a:tcPr>
                </a:tc>
                <a:extLst>
                  <a:ext uri="{0D108BD9-81ED-4DB2-BD59-A6C34878D82A}">
                    <a16:rowId xmlns:a16="http://schemas.microsoft.com/office/drawing/2014/main" val="1075217805"/>
                  </a:ext>
                </a:extLst>
              </a:tr>
              <a:tr h="0">
                <a:tc>
                  <a:txBody>
                    <a:bodyPr/>
                    <a:lstStyle/>
                    <a:p>
                      <a:pPr algn="just">
                        <a:spcAft>
                          <a:spcPts val="0"/>
                        </a:spcAft>
                      </a:pPr>
                      <a:r>
                        <a:rPr lang="uk-UA" sz="2400" dirty="0">
                          <a:effectLst/>
                        </a:rPr>
                        <a:t>Орієнтовна тривалість:</a:t>
                      </a:r>
                      <a:endParaRPr lang="uk-UA" sz="2400" dirty="0">
                        <a:effectLst/>
                        <a:latin typeface="Times New Roman" panose="02020603050405020304" pitchFamily="18" charset="0"/>
                        <a:ea typeface="Calibri" panose="020F0502020204030204" pitchFamily="34" charset="0"/>
                      </a:endParaRPr>
                    </a:p>
                  </a:txBody>
                  <a:tcPr marL="68580" marR="68580" marT="0" marB="0">
                    <a:solidFill>
                      <a:srgbClr val="002060"/>
                    </a:solidFill>
                  </a:tcPr>
                </a:tc>
                <a:extLst>
                  <a:ext uri="{0D108BD9-81ED-4DB2-BD59-A6C34878D82A}">
                    <a16:rowId xmlns:a16="http://schemas.microsoft.com/office/drawing/2014/main" val="1507557655"/>
                  </a:ext>
                </a:extLst>
              </a:tr>
              <a:tr h="0">
                <a:tc>
                  <a:txBody>
                    <a:bodyPr/>
                    <a:lstStyle/>
                    <a:p>
                      <a:pPr algn="just">
                        <a:spcAft>
                          <a:spcPts val="0"/>
                        </a:spcAft>
                      </a:pPr>
                      <a:r>
                        <a:rPr lang="uk-UA" sz="2400" dirty="0">
                          <a:effectLst/>
                        </a:rPr>
                        <a:t>Опис</a:t>
                      </a:r>
                      <a:r>
                        <a:rPr lang="uk-UA" sz="2400" dirty="0" smtClean="0">
                          <a:effectLst/>
                        </a:rPr>
                        <a:t>:</a:t>
                      </a:r>
                      <a:endParaRPr lang="uk-UA" sz="2400" dirty="0">
                        <a:effectLst/>
                      </a:endParaRPr>
                    </a:p>
                  </a:txBody>
                  <a:tcPr marL="68580" marR="68580" marT="0" marB="0">
                    <a:solidFill>
                      <a:srgbClr val="002060"/>
                    </a:solidFill>
                  </a:tcPr>
                </a:tc>
                <a:extLst>
                  <a:ext uri="{0D108BD9-81ED-4DB2-BD59-A6C34878D82A}">
                    <a16:rowId xmlns:a16="http://schemas.microsoft.com/office/drawing/2014/main" val="4275796231"/>
                  </a:ext>
                </a:extLst>
              </a:tr>
              <a:tr h="0">
                <a:tc>
                  <a:txBody>
                    <a:bodyPr/>
                    <a:lstStyle/>
                    <a:p>
                      <a:pPr algn="just">
                        <a:spcAft>
                          <a:spcPts val="0"/>
                        </a:spcAft>
                      </a:pPr>
                      <a:r>
                        <a:rPr lang="uk-UA" sz="2400" dirty="0">
                          <a:effectLst/>
                        </a:rPr>
                        <a:t>Цільова група (групи):</a:t>
                      </a:r>
                      <a:endParaRPr lang="uk-UA" sz="2400" dirty="0">
                        <a:effectLst/>
                        <a:latin typeface="Times New Roman" panose="02020603050405020304" pitchFamily="18" charset="0"/>
                        <a:ea typeface="Calibri" panose="020F0502020204030204" pitchFamily="34" charset="0"/>
                      </a:endParaRPr>
                    </a:p>
                  </a:txBody>
                  <a:tcPr marL="68580" marR="68580" marT="0" marB="0">
                    <a:solidFill>
                      <a:srgbClr val="002060"/>
                    </a:solidFill>
                  </a:tcPr>
                </a:tc>
                <a:extLst>
                  <a:ext uri="{0D108BD9-81ED-4DB2-BD59-A6C34878D82A}">
                    <a16:rowId xmlns:a16="http://schemas.microsoft.com/office/drawing/2014/main" val="2561886851"/>
                  </a:ext>
                </a:extLst>
              </a:tr>
            </a:tbl>
          </a:graphicData>
        </a:graphic>
      </p:graphicFrame>
      <p:graphicFrame>
        <p:nvGraphicFramePr>
          <p:cNvPr id="5" name="Таблиця 4"/>
          <p:cNvGraphicFramePr>
            <a:graphicFrameLocks noGrp="1"/>
          </p:cNvGraphicFramePr>
          <p:nvPr>
            <p:extLst>
              <p:ext uri="{D42A27DB-BD31-4B8C-83A1-F6EECF244321}">
                <p14:modId xmlns:p14="http://schemas.microsoft.com/office/powerpoint/2010/main" val="3328721727"/>
              </p:ext>
            </p:extLst>
          </p:nvPr>
        </p:nvGraphicFramePr>
        <p:xfrm>
          <a:off x="248896" y="3810244"/>
          <a:ext cx="8787600" cy="1463040"/>
        </p:xfrm>
        <a:graphic>
          <a:graphicData uri="http://schemas.openxmlformats.org/drawingml/2006/table">
            <a:tbl>
              <a:tblPr firstRow="1" firstCol="1" bandRow="1">
                <a:tableStyleId>{5C22544A-7EE6-4342-B048-85BDC9FD1C3A}</a:tableStyleId>
              </a:tblPr>
              <a:tblGrid>
                <a:gridCol w="8787600">
                  <a:extLst>
                    <a:ext uri="{9D8B030D-6E8A-4147-A177-3AD203B41FA5}">
                      <a16:colId xmlns:a16="http://schemas.microsoft.com/office/drawing/2014/main" val="2509930641"/>
                    </a:ext>
                  </a:extLst>
                </a:gridCol>
              </a:tblGrid>
              <a:tr h="0">
                <a:tc>
                  <a:txBody>
                    <a:bodyPr/>
                    <a:lstStyle/>
                    <a:p>
                      <a:pPr algn="just">
                        <a:spcAft>
                          <a:spcPts val="0"/>
                        </a:spcAft>
                      </a:pPr>
                      <a:r>
                        <a:rPr lang="uk-UA" sz="2400" dirty="0">
                          <a:effectLst/>
                        </a:rPr>
                        <a:t>Вид діяльності (дія) 1.1.2 </a:t>
                      </a:r>
                      <a:r>
                        <a:rPr lang="en-GB" sz="2400" dirty="0">
                          <a:effectLst/>
                        </a:rPr>
                        <a:t>&lt;</a:t>
                      </a:r>
                      <a:r>
                        <a:rPr lang="uk-UA" sz="2400" dirty="0">
                          <a:effectLst/>
                        </a:rPr>
                        <a:t>назва</a:t>
                      </a:r>
                      <a:r>
                        <a:rPr lang="en-GB" sz="2400" dirty="0" smtClean="0">
                          <a:effectLst/>
                        </a:rPr>
                        <a:t>&gt;</a:t>
                      </a:r>
                      <a:endParaRPr lang="uk-UA" sz="2400" dirty="0">
                        <a:effectLst/>
                        <a:latin typeface="Times New Roman" panose="02020603050405020304" pitchFamily="18" charset="0"/>
                        <a:ea typeface="Calibri" panose="020F0502020204030204" pitchFamily="34" charset="0"/>
                      </a:endParaRPr>
                    </a:p>
                  </a:txBody>
                  <a:tcPr marL="68580" marR="68580" marT="0" marB="0">
                    <a:solidFill>
                      <a:srgbClr val="002060"/>
                    </a:solidFill>
                  </a:tcPr>
                </a:tc>
                <a:extLst>
                  <a:ext uri="{0D108BD9-81ED-4DB2-BD59-A6C34878D82A}">
                    <a16:rowId xmlns:a16="http://schemas.microsoft.com/office/drawing/2014/main" val="2277414077"/>
                  </a:ext>
                </a:extLst>
              </a:tr>
              <a:tr h="0">
                <a:tc>
                  <a:txBody>
                    <a:bodyPr/>
                    <a:lstStyle/>
                    <a:p>
                      <a:pPr algn="just">
                        <a:spcAft>
                          <a:spcPts val="0"/>
                        </a:spcAft>
                      </a:pPr>
                      <a:r>
                        <a:rPr lang="uk-UA" sz="2400" dirty="0">
                          <a:effectLst/>
                        </a:rPr>
                        <a:t>Орієнтовна тривалість:</a:t>
                      </a:r>
                      <a:endParaRPr lang="uk-UA" sz="2400" dirty="0">
                        <a:effectLst/>
                        <a:latin typeface="Times New Roman" panose="02020603050405020304" pitchFamily="18" charset="0"/>
                        <a:ea typeface="Calibri" panose="020F0502020204030204" pitchFamily="34" charset="0"/>
                      </a:endParaRPr>
                    </a:p>
                  </a:txBody>
                  <a:tcPr marL="68580" marR="68580" marT="0" marB="0">
                    <a:solidFill>
                      <a:srgbClr val="002060"/>
                    </a:solidFill>
                  </a:tcPr>
                </a:tc>
                <a:extLst>
                  <a:ext uri="{0D108BD9-81ED-4DB2-BD59-A6C34878D82A}">
                    <a16:rowId xmlns:a16="http://schemas.microsoft.com/office/drawing/2014/main" val="824554133"/>
                  </a:ext>
                </a:extLst>
              </a:tr>
              <a:tr h="0">
                <a:tc>
                  <a:txBody>
                    <a:bodyPr/>
                    <a:lstStyle/>
                    <a:p>
                      <a:pPr algn="just">
                        <a:spcAft>
                          <a:spcPts val="0"/>
                        </a:spcAft>
                      </a:pPr>
                      <a:r>
                        <a:rPr lang="uk-UA" sz="2400" dirty="0">
                          <a:effectLst/>
                        </a:rPr>
                        <a:t>Опис</a:t>
                      </a:r>
                      <a:r>
                        <a:rPr lang="uk-UA" sz="2400" dirty="0" smtClean="0">
                          <a:effectLst/>
                        </a:rPr>
                        <a:t>:</a:t>
                      </a:r>
                      <a:endParaRPr lang="uk-UA" sz="2400" dirty="0">
                        <a:effectLst/>
                      </a:endParaRPr>
                    </a:p>
                  </a:txBody>
                  <a:tcPr marL="68580" marR="68580" marT="0" marB="0">
                    <a:solidFill>
                      <a:srgbClr val="002060"/>
                    </a:solidFill>
                  </a:tcPr>
                </a:tc>
                <a:extLst>
                  <a:ext uri="{0D108BD9-81ED-4DB2-BD59-A6C34878D82A}">
                    <a16:rowId xmlns:a16="http://schemas.microsoft.com/office/drawing/2014/main" val="2242427193"/>
                  </a:ext>
                </a:extLst>
              </a:tr>
              <a:tr h="0">
                <a:tc>
                  <a:txBody>
                    <a:bodyPr/>
                    <a:lstStyle/>
                    <a:p>
                      <a:pPr algn="just">
                        <a:spcAft>
                          <a:spcPts val="0"/>
                        </a:spcAft>
                      </a:pPr>
                      <a:r>
                        <a:rPr lang="uk-UA" sz="2400" dirty="0">
                          <a:effectLst/>
                        </a:rPr>
                        <a:t>Цільова група (групи):</a:t>
                      </a:r>
                      <a:endParaRPr lang="uk-UA" sz="2400" dirty="0">
                        <a:effectLst/>
                        <a:latin typeface="Times New Roman" panose="02020603050405020304" pitchFamily="18" charset="0"/>
                        <a:ea typeface="Calibri" panose="020F0502020204030204" pitchFamily="34" charset="0"/>
                      </a:endParaRPr>
                    </a:p>
                  </a:txBody>
                  <a:tcPr marL="68580" marR="68580" marT="0" marB="0">
                    <a:solidFill>
                      <a:srgbClr val="002060"/>
                    </a:solidFill>
                  </a:tcPr>
                </a:tc>
                <a:extLst>
                  <a:ext uri="{0D108BD9-81ED-4DB2-BD59-A6C34878D82A}">
                    <a16:rowId xmlns:a16="http://schemas.microsoft.com/office/drawing/2014/main" val="2224935307"/>
                  </a:ext>
                </a:extLst>
              </a:tr>
            </a:tbl>
          </a:graphicData>
        </a:graphic>
      </p:graphicFrame>
      <p:sp>
        <p:nvSpPr>
          <p:cNvPr id="6" name="Rectangle 1"/>
          <p:cNvSpPr>
            <a:spLocks noChangeArrowheads="1"/>
          </p:cNvSpPr>
          <p:nvPr/>
        </p:nvSpPr>
        <p:spPr bwMode="auto">
          <a:xfrm>
            <a:off x="248896" y="171311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9" name="Прямокутник 8"/>
          <p:cNvSpPr/>
          <p:nvPr/>
        </p:nvSpPr>
        <p:spPr>
          <a:xfrm>
            <a:off x="3569" y="6088559"/>
            <a:ext cx="9140431" cy="769441"/>
          </a:xfrm>
          <a:prstGeom prst="rect">
            <a:avLst/>
          </a:prstGeom>
          <a:solidFill>
            <a:srgbClr val="FF0000"/>
          </a:solidFill>
        </p:spPr>
        <p:txBody>
          <a:bodyPr wrap="square">
            <a:spAutoFit/>
          </a:bodyPr>
          <a:lstStyle/>
          <a:p>
            <a:pPr algn="just">
              <a:spcAft>
                <a:spcPts val="400"/>
              </a:spcAft>
            </a:pPr>
            <a:r>
              <a:rPr lang="uk-UA" sz="2200" b="1" dirty="0" smtClean="0">
                <a:solidFill>
                  <a:schemeClr val="bg1"/>
                </a:solidFill>
                <a:latin typeface="PF Square Sans Pro" panose="02000506040000020004" pitchFamily="2" charset="0"/>
                <a:ea typeface="Times New Roman" panose="02020603050405020304" pitchFamily="18" charset="0"/>
              </a:rPr>
              <a:t>Дотримуйтеся </a:t>
            </a:r>
            <a:r>
              <a:rPr lang="uk-UA" sz="2200" b="1" dirty="0">
                <a:solidFill>
                  <a:schemeClr val="bg1"/>
                </a:solidFill>
                <a:latin typeface="PF Square Sans Pro" panose="02000506040000020004" pitchFamily="2" charset="0"/>
                <a:ea typeface="Times New Roman" panose="02020603050405020304" pitchFamily="18" charset="0"/>
              </a:rPr>
              <a:t>нумерації, яка вказує на взаємозв’язок між результатами та видами </a:t>
            </a:r>
            <a:r>
              <a:rPr lang="uk-UA" sz="2200" b="1" dirty="0" smtClean="0">
                <a:solidFill>
                  <a:schemeClr val="bg1"/>
                </a:solidFill>
                <a:latin typeface="PF Square Sans Pro" panose="02000506040000020004" pitchFamily="2" charset="0"/>
                <a:ea typeface="Times New Roman" panose="02020603050405020304" pitchFamily="18" charset="0"/>
              </a:rPr>
              <a:t>діяльності!</a:t>
            </a:r>
            <a:endParaRPr lang="uk-UA" sz="2200" b="1" dirty="0">
              <a:solidFill>
                <a:schemeClr val="bg1"/>
              </a:solidFill>
              <a:effectLst/>
              <a:latin typeface="PF Square Sans Pro" panose="02000506040000020004" pitchFamily="2" charset="0"/>
              <a:ea typeface="Times New Roman" panose="02020603050405020304" pitchFamily="18" charset="0"/>
            </a:endParaRPr>
          </a:p>
        </p:txBody>
      </p:sp>
    </p:spTree>
    <p:extLst>
      <p:ext uri="{BB962C8B-B14F-4D97-AF65-F5344CB8AC3E}">
        <p14:creationId xmlns:p14="http://schemas.microsoft.com/office/powerpoint/2010/main" val="3997571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648072"/>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idx="1"/>
          </p:nvPr>
        </p:nvSpPr>
        <p:spPr>
          <a:xfrm>
            <a:off x="251520" y="980728"/>
            <a:ext cx="8640960" cy="5760639"/>
          </a:xfrm>
        </p:spPr>
        <p:txBody>
          <a:bodyPr>
            <a:noAutofit/>
          </a:bodyPr>
          <a:lstStyle/>
          <a:p>
            <a:pPr marL="0" indent="0">
              <a:spcAft>
                <a:spcPts val="0"/>
              </a:spcAft>
              <a:buNone/>
            </a:pPr>
            <a:r>
              <a:rPr lang="uk-UA" sz="2200" b="1" dirty="0">
                <a:solidFill>
                  <a:srgbClr val="FF0000"/>
                </a:solidFill>
                <a:latin typeface="PF Square Sans Pro" panose="02000506040000020004" pitchFamily="2" charset="0"/>
                <a:ea typeface="Times New Roman" panose="02020603050405020304" pitchFamily="18" charset="0"/>
                <a:cs typeface="Times New Roman" panose="02020603050405020304" pitchFamily="18" charset="0"/>
              </a:rPr>
              <a:t>Види діяльності можуть включати в себе поєднання наступних заходів, але не обмежуються ними:</a:t>
            </a:r>
          </a:p>
          <a:p>
            <a:pPr>
              <a:spcAft>
                <a:spcPts val="0"/>
              </a:spcAft>
              <a:buFont typeface="Wingdings" panose="05000000000000000000" pitchFamily="2" charset="2"/>
              <a:buChar char="§"/>
            </a:pPr>
            <a:r>
              <a:rPr lang="uk-UA" sz="2200" b="1" dirty="0" smtClean="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Організація </a:t>
            </a:r>
            <a:r>
              <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публічних заходів (громадські презентації, конференції, форуми, круглі столи, дискусії, дебати та ін.). </a:t>
            </a:r>
          </a:p>
          <a:p>
            <a:pPr>
              <a:spcAft>
                <a:spcPts val="0"/>
              </a:spcAft>
              <a:buFont typeface="Wingdings" panose="05000000000000000000" pitchFamily="2" charset="2"/>
              <a:buChar char="§"/>
            </a:pPr>
            <a:r>
              <a:rPr lang="uk-UA" sz="2200" b="1" dirty="0" smtClean="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Публікація </a:t>
            </a:r>
            <a:r>
              <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і розповсюдження інформаційних матеріалів, друкованих та електронних видань, брошур </a:t>
            </a:r>
            <a:r>
              <a:rPr lang="uk-UA" sz="2200" b="1" dirty="0" smtClean="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тощо</a:t>
            </a:r>
            <a:endPar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endParaRPr>
          </a:p>
          <a:p>
            <a:pPr>
              <a:spcAft>
                <a:spcPts val="0"/>
              </a:spcAft>
              <a:buFont typeface="Wingdings" panose="05000000000000000000" pitchFamily="2" charset="2"/>
              <a:buChar char="§"/>
            </a:pPr>
            <a:r>
              <a:rPr lang="uk-UA" sz="2200" b="1" dirty="0" smtClean="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Роботи</a:t>
            </a:r>
            <a:r>
              <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пов’язані з будівництвом, ремонтом, встановленням (облаштуванням) інфраструктури та наглядом за будівництвом. </a:t>
            </a:r>
          </a:p>
          <a:p>
            <a:pPr>
              <a:spcAft>
                <a:spcPts val="0"/>
              </a:spcAft>
              <a:buFont typeface="Wingdings" panose="05000000000000000000" pitchFamily="2" charset="2"/>
              <a:buChar char="§"/>
            </a:pPr>
            <a:r>
              <a:rPr lang="uk-UA" sz="2200" b="1" dirty="0" smtClean="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Закупівля </a:t>
            </a:r>
            <a:r>
              <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обладнання, устаткування. </a:t>
            </a:r>
          </a:p>
          <a:p>
            <a:pPr>
              <a:spcAft>
                <a:spcPts val="0"/>
              </a:spcAft>
              <a:buFont typeface="Wingdings" panose="05000000000000000000" pitchFamily="2" charset="2"/>
              <a:buChar char="§"/>
            </a:pPr>
            <a:r>
              <a:rPr lang="uk-UA" sz="2200" b="1" dirty="0" smtClean="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Придбання </a:t>
            </a:r>
            <a:r>
              <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послуг, включаючи виготовлення проектно-кошторисної документації, консультаційні техніко-економічні дослідження, технічну експертизу і </a:t>
            </a:r>
            <a:r>
              <a:rPr lang="uk-UA" sz="2200" b="1" dirty="0" err="1">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т.д</a:t>
            </a:r>
            <a:r>
              <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 </a:t>
            </a:r>
          </a:p>
          <a:p>
            <a:pPr>
              <a:spcAft>
                <a:spcPts val="0"/>
              </a:spcAft>
              <a:buFont typeface="Wingdings" panose="05000000000000000000" pitchFamily="2" charset="2"/>
              <a:buChar char="§"/>
            </a:pPr>
            <a:r>
              <a:rPr lang="uk-UA" sz="2200" b="1" dirty="0" smtClean="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Навчальні </a:t>
            </a:r>
            <a:r>
              <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заходи (тренінги, семінари, навчальні візити тощо). </a:t>
            </a:r>
          </a:p>
          <a:p>
            <a:pPr>
              <a:spcAft>
                <a:spcPts val="0"/>
              </a:spcAft>
              <a:buFont typeface="Wingdings" panose="05000000000000000000" pitchFamily="2" charset="2"/>
              <a:buChar char="§"/>
            </a:pPr>
            <a:r>
              <a:rPr lang="uk-UA" sz="2200" b="1" dirty="0" smtClean="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Створення </a:t>
            </a:r>
            <a:r>
              <a:rPr lang="uk-UA" sz="2200" b="1" dirty="0">
                <a:solidFill>
                  <a:srgbClr val="002060"/>
                </a:solidFill>
                <a:latin typeface="PF Square Sans Pro" panose="02000506040000020004" pitchFamily="2" charset="0"/>
                <a:ea typeface="Times New Roman" panose="02020603050405020304" pitchFamily="18" charset="0"/>
                <a:cs typeface="Times New Roman" panose="02020603050405020304" pitchFamily="18" charset="0"/>
              </a:rPr>
              <a:t>та розвиток інституцій та/або мереж в економічній, соціальній та інших сферах.</a:t>
            </a:r>
          </a:p>
        </p:txBody>
      </p:sp>
      <p:sp>
        <p:nvSpPr>
          <p:cNvPr id="5" name="Прямоугольник 4"/>
          <p:cNvSpPr/>
          <p:nvPr/>
        </p:nvSpPr>
        <p:spPr>
          <a:xfrm>
            <a:off x="-9164" y="98825"/>
            <a:ext cx="9172672" cy="59387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smtClean="0">
                <a:latin typeface="Century Gothic" pitchFamily="34" charset="0"/>
              </a:rPr>
              <a:t>ВАЖЛИВО!</a:t>
            </a:r>
            <a:endParaRPr lang="uk-UA" sz="4000" b="1" dirty="0">
              <a:latin typeface="Century Gothic" pitchFamily="34" charset="0"/>
            </a:endParaRPr>
          </a:p>
        </p:txBody>
      </p:sp>
    </p:spTree>
    <p:extLst>
      <p:ext uri="{BB962C8B-B14F-4D97-AF65-F5344CB8AC3E}">
        <p14:creationId xmlns:p14="http://schemas.microsoft.com/office/powerpoint/2010/main" val="38576238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Century Gothic" pitchFamily="34" charset="0"/>
              </a:rPr>
              <a:t>2.3. Детальний </a:t>
            </a:r>
            <a:r>
              <a:rPr lang="ru-RU" sz="3600" b="1" dirty="0" err="1">
                <a:latin typeface="Century Gothic" pitchFamily="34" charset="0"/>
              </a:rPr>
              <a:t>опис</a:t>
            </a:r>
            <a:r>
              <a:rPr lang="ru-RU" sz="3600" b="1" dirty="0">
                <a:latin typeface="Century Gothic" pitchFamily="34" charset="0"/>
              </a:rPr>
              <a:t> </a:t>
            </a:r>
            <a:r>
              <a:rPr lang="ru-RU" sz="3600" b="1" dirty="0" err="1">
                <a:latin typeface="Century Gothic" pitchFamily="34" charset="0"/>
              </a:rPr>
              <a:t>діяльності</a:t>
            </a:r>
            <a:r>
              <a:rPr lang="ru-RU" sz="3600" b="1" dirty="0">
                <a:latin typeface="Century Gothic" pitchFamily="34" charset="0"/>
              </a:rPr>
              <a:t> за проектом </a:t>
            </a:r>
            <a:r>
              <a:rPr lang="ru-RU" sz="3200" b="1" dirty="0">
                <a:latin typeface="Century Gothic" pitchFamily="34" charset="0"/>
              </a:rPr>
              <a:t>(не </a:t>
            </a:r>
            <a:r>
              <a:rPr lang="ru-RU" sz="3200" b="1" dirty="0" err="1">
                <a:latin typeface="Century Gothic" pitchFamily="34" charset="0"/>
              </a:rPr>
              <a:t>більше</a:t>
            </a:r>
            <a:r>
              <a:rPr lang="ru-RU" sz="3200" b="1" dirty="0">
                <a:latin typeface="Century Gothic" pitchFamily="34" charset="0"/>
              </a:rPr>
              <a:t> 4 </a:t>
            </a:r>
            <a:r>
              <a:rPr lang="ru-RU" sz="3200" b="1" dirty="0" err="1">
                <a:latin typeface="Century Gothic" pitchFamily="34" charset="0"/>
              </a:rPr>
              <a:t>стор</a:t>
            </a:r>
            <a:r>
              <a:rPr lang="ru-RU" sz="3200" b="1" dirty="0" smtClean="0">
                <a:latin typeface="Century Gothic" pitchFamily="34" charset="0"/>
              </a:rPr>
              <a:t>.)</a:t>
            </a:r>
            <a:endParaRPr lang="uk-UA" sz="3200" b="1" dirty="0">
              <a:latin typeface="Century Gothic" pitchFamily="34" charset="0"/>
            </a:endParaRPr>
          </a:p>
        </p:txBody>
      </p:sp>
      <p:sp>
        <p:nvSpPr>
          <p:cNvPr id="6" name="Rectangle 1"/>
          <p:cNvSpPr>
            <a:spLocks noChangeArrowheads="1"/>
          </p:cNvSpPr>
          <p:nvPr/>
        </p:nvSpPr>
        <p:spPr bwMode="auto">
          <a:xfrm>
            <a:off x="248896" y="171311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9" name="Прямокутник 8"/>
          <p:cNvSpPr/>
          <p:nvPr/>
        </p:nvSpPr>
        <p:spPr>
          <a:xfrm>
            <a:off x="198216" y="1412776"/>
            <a:ext cx="8757911" cy="4832092"/>
          </a:xfrm>
          <a:prstGeom prst="rect">
            <a:avLst/>
          </a:prstGeom>
        </p:spPr>
        <p:txBody>
          <a:bodyPr wrap="square">
            <a:spAutoFit/>
          </a:bodyPr>
          <a:lstStyle/>
          <a:p>
            <a:pPr algn="just">
              <a:spcAft>
                <a:spcPts val="400"/>
              </a:spcAft>
            </a:pPr>
            <a:r>
              <a:rPr lang="uk-UA" sz="2400" i="1" dirty="0" smtClean="0">
                <a:solidFill>
                  <a:srgbClr val="002060"/>
                </a:solidFill>
                <a:latin typeface="PF Square Sans Pro" panose="02000506040000020004" pitchFamily="2" charset="0"/>
                <a:ea typeface="Times New Roman" panose="02020603050405020304" pitchFamily="18" charset="0"/>
              </a:rPr>
              <a:t>* </a:t>
            </a:r>
            <a:r>
              <a:rPr lang="uk-UA" sz="2400" b="1" i="1" dirty="0" smtClean="0">
                <a:solidFill>
                  <a:srgbClr val="002060"/>
                </a:solidFill>
                <a:latin typeface="PF Square Sans Pro" panose="02000506040000020004" pitchFamily="2" charset="0"/>
                <a:ea typeface="Times New Roman" panose="02020603050405020304" pitchFamily="18" charset="0"/>
              </a:rPr>
              <a:t>Примітка: Для проектів, які передбачають будівельні роботи додатково зазначаються:</a:t>
            </a:r>
          </a:p>
          <a:p>
            <a:pPr marL="342900" indent="-342900" algn="just">
              <a:spcAft>
                <a:spcPts val="400"/>
              </a:spcAft>
              <a:buFont typeface="Wingdings" panose="05000000000000000000" pitchFamily="2" charset="2"/>
              <a:buChar char="§"/>
            </a:pPr>
            <a:r>
              <a:rPr lang="uk-UA" sz="2400" b="1" dirty="0" smtClean="0">
                <a:latin typeface="PF Square Sans Pro" panose="02000506040000020004" pitchFamily="2" charset="0"/>
                <a:ea typeface="Times New Roman" panose="02020603050405020304" pitchFamily="18" charset="0"/>
              </a:rPr>
              <a:t>наявність експертних висновків, погоджень, сертифікатів, документів дозвільного характеру (якщо передбачено);</a:t>
            </a:r>
          </a:p>
          <a:p>
            <a:pPr marL="342900" indent="-342900" algn="just">
              <a:spcAft>
                <a:spcPts val="400"/>
              </a:spcAft>
              <a:buFont typeface="Wingdings" panose="05000000000000000000" pitchFamily="2" charset="2"/>
              <a:buChar char="§"/>
            </a:pPr>
            <a:r>
              <a:rPr lang="uk-UA" sz="2400" b="1" dirty="0" smtClean="0">
                <a:latin typeface="PF Square Sans Pro" panose="02000506040000020004" pitchFamily="2" charset="0"/>
                <a:ea typeface="Times New Roman" panose="02020603050405020304" pitchFamily="18" charset="0"/>
              </a:rPr>
              <a:t>наявність проектно-кошторисної документації (ПКД);</a:t>
            </a:r>
          </a:p>
          <a:p>
            <a:pPr marL="342900" indent="-342900" algn="just">
              <a:spcAft>
                <a:spcPts val="400"/>
              </a:spcAft>
              <a:buFont typeface="Wingdings" panose="05000000000000000000" pitchFamily="2" charset="2"/>
              <a:buChar char="§"/>
            </a:pPr>
            <a:r>
              <a:rPr lang="uk-UA" sz="2400" b="1" dirty="0" smtClean="0">
                <a:latin typeface="PF Square Sans Pro" panose="02000506040000020004" pitchFamily="2" charset="0"/>
                <a:ea typeface="Times New Roman" panose="02020603050405020304" pitchFamily="18" charset="0"/>
              </a:rPr>
              <a:t>ступінь будівельної готовності об'єкта;</a:t>
            </a:r>
          </a:p>
          <a:p>
            <a:pPr marL="342900" indent="-342900" algn="just">
              <a:spcAft>
                <a:spcPts val="400"/>
              </a:spcAft>
              <a:buFont typeface="Wingdings" panose="05000000000000000000" pitchFamily="2" charset="2"/>
              <a:buChar char="§"/>
            </a:pPr>
            <a:r>
              <a:rPr lang="uk-UA" sz="2400" b="1" dirty="0" smtClean="0">
                <a:latin typeface="PF Square Sans Pro" panose="02000506040000020004" pitchFamily="2" charset="0"/>
                <a:ea typeface="Times New Roman" panose="02020603050405020304" pitchFamily="18" charset="0"/>
              </a:rPr>
              <a:t>прогнозні джерела фінансування; </a:t>
            </a:r>
          </a:p>
          <a:p>
            <a:pPr marL="342900" indent="-342900" algn="just">
              <a:spcAft>
                <a:spcPts val="400"/>
              </a:spcAft>
              <a:buFont typeface="Wingdings" panose="05000000000000000000" pitchFamily="2" charset="2"/>
              <a:buChar char="§"/>
            </a:pPr>
            <a:r>
              <a:rPr lang="uk-UA" sz="2400" b="1" dirty="0" smtClean="0">
                <a:latin typeface="PF Square Sans Pro" panose="02000506040000020004" pitchFamily="2" charset="0"/>
                <a:ea typeface="Times New Roman" panose="02020603050405020304" pitchFamily="18" charset="0"/>
              </a:rPr>
              <a:t>вплив реалізації проекту на навколишнє природне середовище;</a:t>
            </a:r>
          </a:p>
          <a:p>
            <a:pPr marL="342900" indent="-342900" algn="just">
              <a:spcAft>
                <a:spcPts val="400"/>
              </a:spcAft>
              <a:buFont typeface="Wingdings" panose="05000000000000000000" pitchFamily="2" charset="2"/>
              <a:buChar char="§"/>
            </a:pPr>
            <a:r>
              <a:rPr lang="uk-UA" sz="2400" b="1" dirty="0" smtClean="0">
                <a:latin typeface="PF Square Sans Pro" panose="02000506040000020004" pitchFamily="2" charset="0"/>
                <a:ea typeface="Times New Roman" panose="02020603050405020304" pitchFamily="18" charset="0"/>
              </a:rPr>
              <a:t>стан фінансування та освоєння коштів (виконання робіт) для реалізації проекту на момент подання проекту (для діючих проектів).</a:t>
            </a:r>
            <a:endParaRPr lang="uk-UA" sz="2400" b="1" dirty="0">
              <a:latin typeface="PF Square Sans Pro" panose="02000506040000020004" pitchFamily="2" charset="0"/>
              <a:ea typeface="Times New Roman" panose="02020603050405020304" pitchFamily="18" charset="0"/>
            </a:endParaRPr>
          </a:p>
        </p:txBody>
      </p:sp>
    </p:spTree>
    <p:extLst>
      <p:ext uri="{BB962C8B-B14F-4D97-AF65-F5344CB8AC3E}">
        <p14:creationId xmlns:p14="http://schemas.microsoft.com/office/powerpoint/2010/main" val="11868052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576064"/>
          </a:xfrm>
          <a:solidFill>
            <a:srgbClr val="7030A0"/>
          </a:solidFill>
        </p:spPr>
        <p:txBody>
          <a:bodyPr>
            <a:noAutofit/>
          </a:bodyPr>
          <a:lstStyle/>
          <a:p>
            <a:r>
              <a:rPr lang="ru-RU" altLang="uk-UA" sz="2400" b="1" dirty="0" smtClean="0">
                <a:solidFill>
                  <a:schemeClr val="bg1"/>
                </a:solidFill>
                <a:latin typeface="PF Square Sans Pro" panose="02000506040000020004" pitchFamily="2" charset="0"/>
              </a:rPr>
              <a:t>АНАЛІЗ ПРОЕКТУ</a:t>
            </a:r>
            <a:endParaRPr lang="uk-UA" altLang="uk-UA" sz="2400" b="1" dirty="0" smtClean="0">
              <a:solidFill>
                <a:schemeClr val="bg1"/>
              </a:solidFill>
              <a:latin typeface="PF Square Sans Pro" panose="02000506040000020004" pitchFamily="2" charset="0"/>
            </a:endParaRP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5364" name="Прямокутник 1"/>
          <p:cNvSpPr>
            <a:spLocks noChangeArrowheads="1"/>
          </p:cNvSpPr>
          <p:nvPr/>
        </p:nvSpPr>
        <p:spPr bwMode="auto">
          <a:xfrm>
            <a:off x="7480730" y="627380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a:solidFill>
                  <a:schemeClr val="bg1"/>
                </a:solidFill>
                <a:latin typeface="PF Square Sans Pro" panose="02000506040000020004" pitchFamily="2" charset="0"/>
              </a:rPr>
              <a:t>Вправа</a:t>
            </a:r>
            <a:endParaRPr lang="uk-UA" altLang="uk-UA" b="1" dirty="0">
              <a:solidFill>
                <a:schemeClr val="bg1"/>
              </a:solidFill>
              <a:latin typeface="Arial" panose="020B0604020202020204" pitchFamily="34" charset="0"/>
            </a:endParaRPr>
          </a:p>
        </p:txBody>
      </p:sp>
      <p:sp>
        <p:nvSpPr>
          <p:cNvPr id="10" name="Заголовок 6"/>
          <p:cNvSpPr txBox="1">
            <a:spLocks/>
          </p:cNvSpPr>
          <p:nvPr/>
        </p:nvSpPr>
        <p:spPr>
          <a:xfrm>
            <a:off x="7143" y="760958"/>
            <a:ext cx="9144000" cy="5476330"/>
          </a:xfrm>
          <a:prstGeom prst="rect">
            <a:avLst/>
          </a:prstGeom>
          <a:solidFill>
            <a:srgbClr val="7030A0"/>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uk-UA" sz="2400" b="1" dirty="0">
                <a:solidFill>
                  <a:schemeClr val="bg1"/>
                </a:solidFill>
                <a:latin typeface="PF Square Sans Pro" panose="02000506040000020004" pitchFamily="2" charset="0"/>
              </a:rPr>
              <a:t>Проект «Нові точки </a:t>
            </a:r>
            <a:r>
              <a:rPr lang="ru-RU" altLang="uk-UA" sz="2400" b="1" dirty="0" err="1">
                <a:solidFill>
                  <a:schemeClr val="bg1"/>
                </a:solidFill>
                <a:latin typeface="PF Square Sans Pro" panose="02000506040000020004" pitchFamily="2" charset="0"/>
              </a:rPr>
              <a:t>зростання</a:t>
            </a:r>
            <a:r>
              <a:rPr lang="ru-RU" altLang="uk-UA" sz="2400" b="1" dirty="0">
                <a:solidFill>
                  <a:schemeClr val="bg1"/>
                </a:solidFill>
                <a:latin typeface="PF Square Sans Pro" panose="02000506040000020004" pitchFamily="2" charset="0"/>
              </a:rPr>
              <a:t> для </a:t>
            </a:r>
            <a:r>
              <a:rPr lang="ru-RU" altLang="uk-UA" sz="2400" b="1" dirty="0" err="1">
                <a:solidFill>
                  <a:schemeClr val="bg1"/>
                </a:solidFill>
                <a:latin typeface="PF Square Sans Pro" panose="02000506040000020004" pitchFamily="2" charset="0"/>
              </a:rPr>
              <a:t>сталого</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розвитку</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гірських</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територій</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Львівської</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області</a:t>
            </a:r>
            <a:r>
              <a:rPr lang="ru-RU" altLang="uk-UA" sz="2400" b="1" dirty="0">
                <a:solidFill>
                  <a:schemeClr val="bg1"/>
                </a:solidFill>
                <a:latin typeface="PF Square Sans Pro" panose="02000506040000020004" pitchFamily="2" charset="0"/>
              </a:rPr>
              <a:t>». </a:t>
            </a:r>
            <a:endParaRPr lang="ru-RU" altLang="uk-UA" sz="2400" b="1" dirty="0" smtClean="0">
              <a:solidFill>
                <a:schemeClr val="bg1"/>
              </a:solidFill>
              <a:latin typeface="PF Square Sans Pro" panose="02000506040000020004" pitchFamily="2" charset="0"/>
            </a:endParaRPr>
          </a:p>
          <a:p>
            <a:pPr marL="342900" indent="-342900">
              <a:buFont typeface="Wingdings" panose="05000000000000000000" pitchFamily="2" charset="2"/>
              <a:buChar char="§"/>
            </a:pPr>
            <a:r>
              <a:rPr lang="ru-RU" altLang="uk-UA" sz="2400" b="1" dirty="0" smtClean="0">
                <a:solidFill>
                  <a:schemeClr val="bg1"/>
                </a:solidFill>
                <a:latin typeface="PF Square Sans Pro" panose="02000506040000020004" pitchFamily="2" charset="0"/>
              </a:rPr>
              <a:t>Ознайомитись </a:t>
            </a:r>
            <a:r>
              <a:rPr lang="ru-RU" altLang="uk-UA" sz="2400" b="1" dirty="0" err="1">
                <a:solidFill>
                  <a:schemeClr val="bg1"/>
                </a:solidFill>
                <a:latin typeface="PF Square Sans Pro" panose="02000506040000020004" pitchFamily="2" charset="0"/>
              </a:rPr>
              <a:t>із</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розділом</a:t>
            </a:r>
            <a:r>
              <a:rPr lang="ru-RU" altLang="uk-UA" sz="2400" b="1" dirty="0">
                <a:solidFill>
                  <a:schemeClr val="bg1"/>
                </a:solidFill>
                <a:latin typeface="PF Square Sans Pro" panose="02000506040000020004" pitchFamily="2" charset="0"/>
              </a:rPr>
              <a:t> </a:t>
            </a:r>
            <a:r>
              <a:rPr lang="ru-RU" altLang="uk-UA" sz="2400" b="1" dirty="0" smtClean="0">
                <a:solidFill>
                  <a:schemeClr val="bg1"/>
                </a:solidFill>
                <a:latin typeface="PF Square Sans Pro" panose="02000506040000020004" pitchFamily="2" charset="0"/>
              </a:rPr>
              <a:t>2.3</a:t>
            </a:r>
            <a:endParaRPr lang="ru-RU" altLang="uk-UA" sz="2400" b="1" dirty="0">
              <a:solidFill>
                <a:schemeClr val="bg1"/>
              </a:solidFill>
              <a:latin typeface="PF Square Sans Pro" panose="02000506040000020004" pitchFamily="2" charset="0"/>
            </a:endParaRPr>
          </a:p>
          <a:p>
            <a:pPr marL="342900" indent="-342900">
              <a:buFont typeface="Wingdings" panose="05000000000000000000" pitchFamily="2" charset="2"/>
              <a:buChar char="§"/>
            </a:pPr>
            <a:r>
              <a:rPr lang="ru-RU" altLang="uk-UA" sz="2400" b="1" dirty="0">
                <a:solidFill>
                  <a:schemeClr val="bg1"/>
                </a:solidFill>
                <a:latin typeface="PF Square Sans Pro" panose="02000506040000020004" pitchFamily="2" charset="0"/>
              </a:rPr>
              <a:t>Ще не так?  </a:t>
            </a:r>
            <a:r>
              <a:rPr lang="ru-RU" altLang="uk-UA" sz="2400" b="1" dirty="0" err="1">
                <a:solidFill>
                  <a:schemeClr val="bg1"/>
                </a:solidFill>
                <a:latin typeface="PF Square Sans Pro" panose="02000506040000020004" pitchFamily="2" charset="0"/>
              </a:rPr>
              <a:t>Що</a:t>
            </a:r>
            <a:r>
              <a:rPr lang="ru-RU" altLang="uk-UA" sz="2400" b="1" dirty="0">
                <a:solidFill>
                  <a:schemeClr val="bg1"/>
                </a:solidFill>
                <a:latin typeface="PF Square Sans Pro" panose="02000506040000020004" pitchFamily="2" charset="0"/>
              </a:rPr>
              <a:t> б Ви </a:t>
            </a:r>
            <a:r>
              <a:rPr lang="ru-RU" altLang="uk-UA" sz="2400" b="1" dirty="0" err="1">
                <a:solidFill>
                  <a:schemeClr val="bg1"/>
                </a:solidFill>
                <a:latin typeface="PF Square Sans Pro" panose="02000506040000020004" pitchFamily="2" charset="0"/>
              </a:rPr>
              <a:t>змінили</a:t>
            </a:r>
            <a:r>
              <a:rPr lang="ru-RU" altLang="uk-UA" sz="2400" b="1" dirty="0">
                <a:solidFill>
                  <a:schemeClr val="bg1"/>
                </a:solidFill>
                <a:latin typeface="PF Square Sans Pro" panose="02000506040000020004" pitchFamily="2" charset="0"/>
              </a:rPr>
              <a:t>, додали</a:t>
            </a:r>
            <a:r>
              <a:rPr lang="ru-RU" altLang="uk-UA" sz="2400" b="1" dirty="0" smtClean="0">
                <a:solidFill>
                  <a:schemeClr val="bg1"/>
                </a:solidFill>
                <a:latin typeface="PF Square Sans Pro" panose="02000506040000020004" pitchFamily="2" charset="0"/>
              </a:rPr>
              <a:t>?</a:t>
            </a:r>
          </a:p>
          <a:p>
            <a:pPr algn="l"/>
            <a:endParaRPr lang="ru-RU" altLang="uk-UA" sz="2400" b="1" dirty="0">
              <a:solidFill>
                <a:schemeClr val="bg1"/>
              </a:solidFill>
              <a:latin typeface="PF Square Sans Pro" panose="02000506040000020004" pitchFamily="2" charset="0"/>
            </a:endParaRPr>
          </a:p>
          <a:p>
            <a:pPr algn="l"/>
            <a:r>
              <a:rPr lang="ru-RU" altLang="uk-UA" sz="2400" b="1" dirty="0">
                <a:solidFill>
                  <a:schemeClr val="bg1"/>
                </a:solidFill>
                <a:latin typeface="PF Square Sans Pro" panose="02000506040000020004" pitchFamily="2" charset="0"/>
              </a:rPr>
              <a:t>1 </a:t>
            </a:r>
            <a:r>
              <a:rPr lang="ru-RU" altLang="uk-UA" sz="2400" b="1" dirty="0" err="1">
                <a:solidFill>
                  <a:schemeClr val="bg1"/>
                </a:solidFill>
                <a:latin typeface="PF Square Sans Pro" panose="02000506040000020004" pitchFamily="2" charset="0"/>
              </a:rPr>
              <a:t>група</a:t>
            </a:r>
            <a:r>
              <a:rPr lang="ru-RU" altLang="uk-UA" sz="2400" b="1" dirty="0">
                <a:solidFill>
                  <a:schemeClr val="bg1"/>
                </a:solidFill>
                <a:latin typeface="PF Square Sans Pro" panose="02000506040000020004" pitchFamily="2" charset="0"/>
              </a:rPr>
              <a:t>: ціль 1. </a:t>
            </a:r>
            <a:r>
              <a:rPr lang="ru-RU" altLang="uk-UA" sz="2400" b="1" dirty="0" err="1">
                <a:solidFill>
                  <a:schemeClr val="bg1"/>
                </a:solidFill>
                <a:latin typeface="PF Square Sans Pro" panose="02000506040000020004" pitchFamily="2" charset="0"/>
              </a:rPr>
              <a:t>Створення</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Агенції</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регіонального</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розвитку</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гірських</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територій</a:t>
            </a:r>
            <a:r>
              <a:rPr lang="ru-RU" altLang="uk-UA" sz="2400" b="1" dirty="0">
                <a:solidFill>
                  <a:schemeClr val="bg1"/>
                </a:solidFill>
                <a:latin typeface="PF Square Sans Pro" panose="02000506040000020004" pitchFamily="2" charset="0"/>
              </a:rPr>
              <a:t> </a:t>
            </a:r>
            <a:r>
              <a:rPr lang="ru-RU" altLang="uk-UA" sz="2400" b="1" dirty="0" err="1" smtClean="0">
                <a:solidFill>
                  <a:schemeClr val="bg1"/>
                </a:solidFill>
                <a:latin typeface="PF Square Sans Pro" panose="02000506040000020004" pitchFamily="2" charset="0"/>
              </a:rPr>
              <a:t>Львівщини</a:t>
            </a:r>
            <a:endParaRPr lang="ru-RU" altLang="uk-UA" sz="2400" b="1" dirty="0" smtClean="0">
              <a:solidFill>
                <a:schemeClr val="bg1"/>
              </a:solidFill>
              <a:latin typeface="PF Square Sans Pro" panose="02000506040000020004" pitchFamily="2" charset="0"/>
            </a:endParaRPr>
          </a:p>
          <a:p>
            <a:pPr algn="l"/>
            <a:endParaRPr lang="ru-RU" altLang="uk-UA" sz="2400" b="1" dirty="0">
              <a:solidFill>
                <a:schemeClr val="bg1"/>
              </a:solidFill>
              <a:latin typeface="PF Square Sans Pro" panose="02000506040000020004" pitchFamily="2" charset="0"/>
            </a:endParaRPr>
          </a:p>
          <a:p>
            <a:pPr algn="l"/>
            <a:r>
              <a:rPr lang="ru-RU" altLang="uk-UA" sz="2400" b="1" dirty="0">
                <a:solidFill>
                  <a:schemeClr val="bg1"/>
                </a:solidFill>
                <a:latin typeface="PF Square Sans Pro" panose="02000506040000020004" pitchFamily="2" charset="0"/>
              </a:rPr>
              <a:t>2 </a:t>
            </a:r>
            <a:r>
              <a:rPr lang="ru-RU" altLang="uk-UA" sz="2400" b="1" dirty="0" err="1">
                <a:solidFill>
                  <a:schemeClr val="bg1"/>
                </a:solidFill>
                <a:latin typeface="PF Square Sans Pro" panose="02000506040000020004" pitchFamily="2" charset="0"/>
              </a:rPr>
              <a:t>група</a:t>
            </a:r>
            <a:r>
              <a:rPr lang="ru-RU" altLang="uk-UA" sz="2400" b="1" dirty="0">
                <a:solidFill>
                  <a:schemeClr val="bg1"/>
                </a:solidFill>
                <a:latin typeface="PF Square Sans Pro" panose="02000506040000020004" pitchFamily="2" charset="0"/>
              </a:rPr>
              <a:t>: ціль 2. </a:t>
            </a:r>
            <a:r>
              <a:rPr lang="ru-RU" altLang="uk-UA" sz="2400" b="1" dirty="0" err="1">
                <a:solidFill>
                  <a:schemeClr val="bg1"/>
                </a:solidFill>
                <a:latin typeface="PF Square Sans Pro" panose="02000506040000020004" pitchFamily="2" charset="0"/>
              </a:rPr>
              <a:t>Розвиток</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сільської</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кооперації</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гірських</a:t>
            </a:r>
            <a:r>
              <a:rPr lang="ru-RU" altLang="uk-UA" sz="2400" b="1" dirty="0">
                <a:solidFill>
                  <a:schemeClr val="bg1"/>
                </a:solidFill>
                <a:latin typeface="PF Square Sans Pro" panose="02000506040000020004" pitchFamily="2" charset="0"/>
              </a:rPr>
              <a:t> </a:t>
            </a:r>
            <a:r>
              <a:rPr lang="ru-RU" altLang="uk-UA" sz="2400" b="1" dirty="0" err="1" smtClean="0">
                <a:solidFill>
                  <a:schemeClr val="bg1"/>
                </a:solidFill>
                <a:latin typeface="PF Square Sans Pro" panose="02000506040000020004" pitchFamily="2" charset="0"/>
              </a:rPr>
              <a:t>територій</a:t>
            </a:r>
            <a:endParaRPr lang="ru-RU" altLang="uk-UA" sz="2400" b="1" dirty="0" smtClean="0">
              <a:solidFill>
                <a:schemeClr val="bg1"/>
              </a:solidFill>
              <a:latin typeface="PF Square Sans Pro" panose="02000506040000020004" pitchFamily="2" charset="0"/>
            </a:endParaRPr>
          </a:p>
          <a:p>
            <a:pPr algn="l"/>
            <a:endParaRPr lang="ru-RU" altLang="uk-UA" sz="2400" b="1" dirty="0">
              <a:solidFill>
                <a:schemeClr val="bg1"/>
              </a:solidFill>
              <a:latin typeface="PF Square Sans Pro" panose="02000506040000020004" pitchFamily="2" charset="0"/>
            </a:endParaRPr>
          </a:p>
          <a:p>
            <a:pPr algn="l"/>
            <a:r>
              <a:rPr lang="ru-RU" altLang="uk-UA" sz="2400" b="1" dirty="0">
                <a:solidFill>
                  <a:schemeClr val="bg1"/>
                </a:solidFill>
                <a:latin typeface="PF Square Sans Pro" panose="02000506040000020004" pitchFamily="2" charset="0"/>
              </a:rPr>
              <a:t>3 </a:t>
            </a:r>
            <a:r>
              <a:rPr lang="ru-RU" altLang="uk-UA" sz="2400" b="1" dirty="0" err="1">
                <a:solidFill>
                  <a:schemeClr val="bg1"/>
                </a:solidFill>
                <a:latin typeface="PF Square Sans Pro" panose="02000506040000020004" pitchFamily="2" charset="0"/>
              </a:rPr>
              <a:t>група</a:t>
            </a:r>
            <a:r>
              <a:rPr lang="ru-RU" altLang="uk-UA" sz="2400" b="1" dirty="0">
                <a:solidFill>
                  <a:schemeClr val="bg1"/>
                </a:solidFill>
                <a:latin typeface="PF Square Sans Pro" panose="02000506040000020004" pitchFamily="2" charset="0"/>
              </a:rPr>
              <a:t>: ціль 3. </a:t>
            </a:r>
            <a:r>
              <a:rPr lang="ru-RU" altLang="uk-UA" sz="2400" b="1" dirty="0" err="1">
                <a:solidFill>
                  <a:schemeClr val="bg1"/>
                </a:solidFill>
                <a:latin typeface="PF Square Sans Pro" panose="02000506040000020004" pitchFamily="2" charset="0"/>
              </a:rPr>
              <a:t>Розвиток</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людського</a:t>
            </a:r>
            <a:r>
              <a:rPr lang="ru-RU" altLang="uk-UA" sz="2400" b="1" dirty="0">
                <a:solidFill>
                  <a:schemeClr val="bg1"/>
                </a:solidFill>
                <a:latin typeface="PF Square Sans Pro" panose="02000506040000020004" pitchFamily="2" charset="0"/>
              </a:rPr>
              <a:t> </a:t>
            </a:r>
            <a:r>
              <a:rPr lang="ru-RU" altLang="uk-UA" sz="2400" b="1" dirty="0" err="1" smtClean="0">
                <a:solidFill>
                  <a:schemeClr val="bg1"/>
                </a:solidFill>
                <a:latin typeface="PF Square Sans Pro" panose="02000506040000020004" pitchFamily="2" charset="0"/>
              </a:rPr>
              <a:t>потенціалу</a:t>
            </a:r>
            <a:endParaRPr lang="ru-RU" altLang="uk-UA" sz="2400" b="1" dirty="0" smtClean="0">
              <a:solidFill>
                <a:schemeClr val="bg1"/>
              </a:solidFill>
              <a:latin typeface="PF Square Sans Pro" panose="02000506040000020004" pitchFamily="2" charset="0"/>
            </a:endParaRPr>
          </a:p>
          <a:p>
            <a:pPr algn="l"/>
            <a:endParaRPr lang="ru-RU" altLang="uk-UA" sz="2400" b="1" dirty="0">
              <a:solidFill>
                <a:schemeClr val="bg1"/>
              </a:solidFill>
              <a:latin typeface="PF Square Sans Pro" panose="02000506040000020004" pitchFamily="2" charset="0"/>
            </a:endParaRPr>
          </a:p>
          <a:p>
            <a:pPr algn="l"/>
            <a:r>
              <a:rPr lang="ru-RU" altLang="uk-UA" sz="2400" b="1" dirty="0">
                <a:solidFill>
                  <a:schemeClr val="bg1"/>
                </a:solidFill>
                <a:latin typeface="PF Square Sans Pro" panose="02000506040000020004" pitchFamily="2" charset="0"/>
              </a:rPr>
              <a:t>4 </a:t>
            </a:r>
            <a:r>
              <a:rPr lang="ru-RU" altLang="uk-UA" sz="2400" b="1" dirty="0" err="1">
                <a:solidFill>
                  <a:schemeClr val="bg1"/>
                </a:solidFill>
                <a:latin typeface="PF Square Sans Pro" panose="02000506040000020004" pitchFamily="2" charset="0"/>
              </a:rPr>
              <a:t>група</a:t>
            </a:r>
            <a:r>
              <a:rPr lang="ru-RU" altLang="uk-UA" sz="2400" b="1" dirty="0">
                <a:solidFill>
                  <a:schemeClr val="bg1"/>
                </a:solidFill>
                <a:latin typeface="PF Square Sans Pro" panose="02000506040000020004" pitchFamily="2" charset="0"/>
              </a:rPr>
              <a:t>: ціль 4. Матеріально-технічне </a:t>
            </a:r>
            <a:r>
              <a:rPr lang="ru-RU" altLang="uk-UA" sz="2400" b="1" dirty="0" err="1">
                <a:solidFill>
                  <a:schemeClr val="bg1"/>
                </a:solidFill>
                <a:latin typeface="PF Square Sans Pro" panose="02000506040000020004" pitchFamily="2" charset="0"/>
              </a:rPr>
              <a:t>забезпечення</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соціальної</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сфери</a:t>
            </a:r>
            <a:r>
              <a:rPr lang="ru-RU" altLang="uk-UA" sz="2400" b="1" dirty="0">
                <a:solidFill>
                  <a:schemeClr val="bg1"/>
                </a:solidFill>
                <a:latin typeface="PF Square Sans Pro" panose="02000506040000020004" pitchFamily="2" charset="0"/>
              </a:rPr>
              <a:t> </a:t>
            </a:r>
            <a:r>
              <a:rPr lang="ru-RU" altLang="uk-UA" sz="2400" b="1" dirty="0" err="1">
                <a:solidFill>
                  <a:schemeClr val="bg1"/>
                </a:solidFill>
                <a:latin typeface="PF Square Sans Pro" panose="02000506040000020004" pitchFamily="2" charset="0"/>
              </a:rPr>
              <a:t>гірських</a:t>
            </a:r>
            <a:r>
              <a:rPr lang="ru-RU" altLang="uk-UA" sz="2400" b="1" dirty="0">
                <a:solidFill>
                  <a:schemeClr val="bg1"/>
                </a:solidFill>
                <a:latin typeface="PF Square Sans Pro" panose="02000506040000020004" pitchFamily="2" charset="0"/>
              </a:rPr>
              <a:t> </a:t>
            </a:r>
            <a:r>
              <a:rPr lang="ru-RU" altLang="uk-UA" sz="2400" b="1" dirty="0" err="1" smtClean="0">
                <a:solidFill>
                  <a:schemeClr val="bg1"/>
                </a:solidFill>
                <a:latin typeface="PF Square Sans Pro" panose="02000506040000020004" pitchFamily="2" charset="0"/>
              </a:rPr>
              <a:t>територій</a:t>
            </a:r>
            <a:endParaRPr lang="ru-RU" altLang="uk-UA" sz="2400" b="1" dirty="0" smtClean="0">
              <a:solidFill>
                <a:schemeClr val="bg1"/>
              </a:solidFill>
              <a:latin typeface="PF Square Sans Pro" panose="02000506040000020004" pitchFamily="2" charset="0"/>
            </a:endParaRPr>
          </a:p>
          <a:p>
            <a:pPr algn="l"/>
            <a:endParaRPr lang="ru-RU" altLang="uk-UA" sz="2400" b="1" dirty="0">
              <a:solidFill>
                <a:schemeClr val="bg1"/>
              </a:solidFill>
              <a:latin typeface="PF Square Sans Pro" panose="02000506040000020004" pitchFamily="2" charset="0"/>
            </a:endParaRPr>
          </a:p>
          <a:p>
            <a:pPr algn="l"/>
            <a:r>
              <a:rPr lang="ru-RU" altLang="uk-UA" sz="2400" b="1" dirty="0">
                <a:solidFill>
                  <a:schemeClr val="bg1"/>
                </a:solidFill>
                <a:latin typeface="PF Square Sans Pro" panose="02000506040000020004" pitchFamily="2" charset="0"/>
              </a:rPr>
              <a:t>5 </a:t>
            </a:r>
            <a:r>
              <a:rPr lang="ru-RU" altLang="uk-UA" sz="2400" b="1" dirty="0" err="1">
                <a:solidFill>
                  <a:schemeClr val="bg1"/>
                </a:solidFill>
                <a:latin typeface="PF Square Sans Pro" panose="02000506040000020004" pitchFamily="2" charset="0"/>
              </a:rPr>
              <a:t>група</a:t>
            </a:r>
            <a:r>
              <a:rPr lang="ru-RU" altLang="uk-UA" sz="2400" b="1" dirty="0">
                <a:solidFill>
                  <a:schemeClr val="bg1"/>
                </a:solidFill>
                <a:latin typeface="PF Square Sans Pro" panose="02000506040000020004" pitchFamily="2" charset="0"/>
              </a:rPr>
              <a:t>: оцінка </a:t>
            </a:r>
            <a:r>
              <a:rPr lang="ru-RU" altLang="uk-UA" sz="2400" b="1" dirty="0" err="1">
                <a:solidFill>
                  <a:schemeClr val="bg1"/>
                </a:solidFill>
                <a:latin typeface="PF Square Sans Pro" panose="02000506040000020004" pitchFamily="2" charset="0"/>
              </a:rPr>
              <a:t>презентацій</a:t>
            </a:r>
            <a:r>
              <a:rPr lang="ru-RU" altLang="uk-UA" sz="2400" b="1" dirty="0">
                <a:solidFill>
                  <a:schemeClr val="bg1"/>
                </a:solidFill>
                <a:latin typeface="PF Square Sans Pro" panose="02000506040000020004" pitchFamily="2" charset="0"/>
              </a:rPr>
              <a:t> 4-х </a:t>
            </a:r>
            <a:r>
              <a:rPr lang="ru-RU" altLang="uk-UA" sz="2400" b="1" dirty="0" err="1" smtClean="0">
                <a:solidFill>
                  <a:schemeClr val="bg1"/>
                </a:solidFill>
                <a:latin typeface="PF Square Sans Pro" panose="02000506040000020004" pitchFamily="2" charset="0"/>
              </a:rPr>
              <a:t>груп</a:t>
            </a:r>
            <a:endParaRPr lang="ru-RU" altLang="uk-UA" sz="2400" b="1" dirty="0">
              <a:solidFill>
                <a:schemeClr val="bg1"/>
              </a:solidFill>
              <a:latin typeface="PF Square Sans Pro" panose="02000506040000020004" pitchFamily="2" charset="0"/>
            </a:endParaRPr>
          </a:p>
        </p:txBody>
      </p:sp>
      <p:sp>
        <p:nvSpPr>
          <p:cNvPr id="6" name="Прямокутник 1"/>
          <p:cNvSpPr>
            <a:spLocks noChangeArrowheads="1"/>
          </p:cNvSpPr>
          <p:nvPr/>
        </p:nvSpPr>
        <p:spPr bwMode="auto">
          <a:xfrm>
            <a:off x="5220072" y="6273800"/>
            <a:ext cx="2095608"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smtClean="0">
                <a:solidFill>
                  <a:schemeClr val="bg1"/>
                </a:solidFill>
                <a:latin typeface="PF Square Sans Pro" panose="02000506040000020004" pitchFamily="2" charset="0"/>
              </a:rPr>
              <a:t>Додаток 2</a:t>
            </a:r>
            <a:endParaRPr lang="uk-UA" altLang="uk-UA" b="1" dirty="0">
              <a:solidFill>
                <a:schemeClr val="bg1"/>
              </a:solidFill>
              <a:latin typeface="Arial" panose="020B0604020202020204" pitchFamily="34" charset="0"/>
            </a:endParaRPr>
          </a:p>
        </p:txBody>
      </p:sp>
    </p:spTree>
    <p:extLst>
      <p:ext uri="{BB962C8B-B14F-4D97-AF65-F5344CB8AC3E}">
        <p14:creationId xmlns:p14="http://schemas.microsoft.com/office/powerpoint/2010/main" val="4231202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633412"/>
          </a:xfrm>
          <a:solidFill>
            <a:schemeClr val="accent2">
              <a:lumMod val="75000"/>
            </a:schemeClr>
          </a:solidFill>
        </p:spPr>
        <p:txBody>
          <a:bodyPr>
            <a:normAutofit fontScale="90000"/>
          </a:bodyPr>
          <a:lstStyle/>
          <a:p>
            <a:r>
              <a:rPr lang="uk-UA" altLang="uk-UA" sz="3600" b="1" dirty="0" smtClean="0">
                <a:solidFill>
                  <a:schemeClr val="bg1"/>
                </a:solidFill>
                <a:latin typeface="PF Square Sans Pro" panose="02000506040000020004" pitchFamily="2" charset="0"/>
              </a:rPr>
              <a:t>Ваш проект!</a:t>
            </a: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5364" name="Прямокутник 1"/>
          <p:cNvSpPr>
            <a:spLocks noChangeArrowheads="1"/>
          </p:cNvSpPr>
          <p:nvPr/>
        </p:nvSpPr>
        <p:spPr bwMode="auto">
          <a:xfrm>
            <a:off x="7483475" y="627380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a:solidFill>
                  <a:schemeClr val="bg1"/>
                </a:solidFill>
                <a:latin typeface="PF Square Sans Pro" panose="02000506040000020004" pitchFamily="2" charset="0"/>
              </a:rPr>
              <a:t>Вправа</a:t>
            </a:r>
            <a:endParaRPr lang="uk-UA" altLang="uk-UA" b="1">
              <a:solidFill>
                <a:schemeClr val="bg1"/>
              </a:solidFill>
              <a:latin typeface="Arial" panose="020B0604020202020204" pitchFamily="34" charset="0"/>
            </a:endParaRPr>
          </a:p>
        </p:txBody>
      </p:sp>
      <p:sp>
        <p:nvSpPr>
          <p:cNvPr id="10" name="Заголовок 6"/>
          <p:cNvSpPr txBox="1">
            <a:spLocks/>
          </p:cNvSpPr>
          <p:nvPr/>
        </p:nvSpPr>
        <p:spPr>
          <a:xfrm>
            <a:off x="7143" y="1835609"/>
            <a:ext cx="9144000" cy="3384376"/>
          </a:xfrm>
          <a:prstGeom prst="rect">
            <a:avLst/>
          </a:prstGeom>
          <a:solidFill>
            <a:schemeClr val="accent2">
              <a:lumMod val="75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uk-UA" sz="3600" b="1" dirty="0" smtClean="0">
                <a:solidFill>
                  <a:schemeClr val="bg1"/>
                </a:solidFill>
                <a:latin typeface="PF Square Sans Pro" panose="02000506040000020004" pitchFamily="2" charset="0"/>
              </a:rPr>
              <a:t>Сформулюйте: </a:t>
            </a:r>
          </a:p>
          <a:p>
            <a:pPr marL="571500" indent="-571500" algn="l">
              <a:buFont typeface="Wingdings" panose="05000000000000000000" pitchFamily="2" charset="2"/>
              <a:buChar char="§"/>
            </a:pPr>
            <a:r>
              <a:rPr lang="ru-RU" altLang="uk-UA" sz="3600" b="1" dirty="0">
                <a:solidFill>
                  <a:schemeClr val="bg1"/>
                </a:solidFill>
                <a:latin typeface="PF Square Sans Pro" panose="02000506040000020004" pitchFamily="2" charset="0"/>
              </a:rPr>
              <a:t>Детальний </a:t>
            </a:r>
            <a:r>
              <a:rPr lang="ru-RU" altLang="uk-UA" sz="3600" b="1" dirty="0" err="1">
                <a:solidFill>
                  <a:schemeClr val="bg1"/>
                </a:solidFill>
                <a:latin typeface="PF Square Sans Pro" panose="02000506040000020004" pitchFamily="2" charset="0"/>
              </a:rPr>
              <a:t>опис</a:t>
            </a:r>
            <a:r>
              <a:rPr lang="ru-RU" altLang="uk-UA" sz="3600" b="1" dirty="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діяльностей</a:t>
            </a:r>
            <a:r>
              <a:rPr lang="ru-RU" altLang="uk-UA" sz="3600" b="1" dirty="0" smtClean="0">
                <a:solidFill>
                  <a:schemeClr val="bg1"/>
                </a:solidFill>
                <a:latin typeface="PF Square Sans Pro" panose="02000506040000020004" pitchFamily="2" charset="0"/>
              </a:rPr>
              <a:t> </a:t>
            </a:r>
            <a:r>
              <a:rPr lang="ru-RU" altLang="uk-UA" sz="3600" b="1" dirty="0">
                <a:solidFill>
                  <a:schemeClr val="bg1"/>
                </a:solidFill>
                <a:latin typeface="PF Square Sans Pro" panose="02000506040000020004" pitchFamily="2" charset="0"/>
              </a:rPr>
              <a:t>за </a:t>
            </a:r>
            <a:r>
              <a:rPr lang="ru-RU" altLang="uk-UA" sz="3600" b="1" dirty="0" smtClean="0">
                <a:solidFill>
                  <a:schemeClr val="bg1"/>
                </a:solidFill>
                <a:latin typeface="PF Square Sans Pro" panose="02000506040000020004" pitchFamily="2" charset="0"/>
              </a:rPr>
              <a:t>проектом</a:t>
            </a:r>
          </a:p>
          <a:p>
            <a:pPr algn="l"/>
            <a:r>
              <a:rPr lang="ru-RU" altLang="uk-UA" sz="3600" b="1" dirty="0" smtClean="0">
                <a:solidFill>
                  <a:schemeClr val="bg1"/>
                </a:solidFill>
                <a:latin typeface="PF Square Sans Pro" panose="02000506040000020004" pitchFamily="2" charset="0"/>
              </a:rPr>
              <a:t>(</a:t>
            </a:r>
            <a:r>
              <a:rPr lang="ru-RU" altLang="uk-UA" sz="3600" b="1" dirty="0" err="1" smtClean="0">
                <a:solidFill>
                  <a:schemeClr val="bg1"/>
                </a:solidFill>
                <a:latin typeface="PF Square Sans Pro" panose="02000506040000020004" pitchFamily="2" charset="0"/>
              </a:rPr>
              <a:t>тільки</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перелік</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діяльностей</a:t>
            </a:r>
            <a:r>
              <a:rPr lang="ru-RU" altLang="uk-UA" sz="3600" b="1" dirty="0" smtClean="0">
                <a:solidFill>
                  <a:schemeClr val="bg1"/>
                </a:solidFill>
                <a:latin typeface="PF Square Sans Pro" panose="02000506040000020004" pitchFamily="2" charset="0"/>
              </a:rPr>
              <a:t>)</a:t>
            </a:r>
            <a:endParaRPr lang="uk-UA" altLang="uk-UA" sz="3600" b="1" dirty="0" smtClean="0">
              <a:solidFill>
                <a:schemeClr val="bg1"/>
              </a:solidFill>
              <a:latin typeface="PF Square Sans Pro" panose="02000506040000020004" pitchFamily="2" charset="0"/>
            </a:endParaRPr>
          </a:p>
        </p:txBody>
      </p:sp>
    </p:spTree>
    <p:extLst>
      <p:ext uri="{BB962C8B-B14F-4D97-AF65-F5344CB8AC3E}">
        <p14:creationId xmlns:p14="http://schemas.microsoft.com/office/powerpoint/2010/main" val="3995122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51520" y="1310227"/>
            <a:ext cx="8784976" cy="606606"/>
          </a:xfrm>
        </p:spPr>
        <p:txBody>
          <a:bodyPr>
            <a:noAutofit/>
          </a:bodyPr>
          <a:lstStyle/>
          <a:p>
            <a:pPr marL="0" indent="0">
              <a:buNone/>
            </a:pPr>
            <a:r>
              <a:rPr lang="uk-UA" sz="2000" b="1" dirty="0"/>
              <a:t>Тривалість проекту - ___ місяців. </a:t>
            </a:r>
            <a:r>
              <a:rPr lang="uk-UA" sz="2000" dirty="0"/>
              <a:t>(Максимальна дозволена тривалість становить </a:t>
            </a:r>
            <a:r>
              <a:rPr lang="uk-UA" sz="2000" b="1" dirty="0"/>
              <a:t>36 місяців</a:t>
            </a:r>
            <a:r>
              <a:rPr lang="uk-UA" sz="2000" dirty="0" smtClean="0"/>
              <a:t>)</a:t>
            </a:r>
          </a:p>
          <a:p>
            <a:pPr marL="0" indent="0">
              <a:buNone/>
            </a:pPr>
            <a:r>
              <a:rPr lang="uk-UA" sz="2000" b="1" dirty="0"/>
              <a:t>Рік 1</a:t>
            </a:r>
          </a:p>
          <a:p>
            <a:pPr marL="0" indent="0">
              <a:buNone/>
            </a:pPr>
            <a:endParaRPr lang="uk-UA" sz="800" dirty="0">
              <a:latin typeface="Century Gothic" pitchFamily="34" charset="0"/>
            </a:endParaRPr>
          </a:p>
        </p:txBody>
      </p:sp>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118298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1131551"/>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Century Gothic" pitchFamily="34" charset="0"/>
              </a:rPr>
              <a:t>2.4. Календарний план-</a:t>
            </a:r>
            <a:r>
              <a:rPr lang="ru-RU" sz="3600" b="1" dirty="0" err="1">
                <a:latin typeface="Century Gothic" pitchFamily="34" charset="0"/>
              </a:rPr>
              <a:t>графік</a:t>
            </a:r>
            <a:r>
              <a:rPr lang="ru-RU" sz="3600" b="1" dirty="0">
                <a:latin typeface="Century Gothic" pitchFamily="34" charset="0"/>
              </a:rPr>
              <a:t> </a:t>
            </a:r>
            <a:r>
              <a:rPr lang="ru-RU" sz="3600" b="1" dirty="0" err="1">
                <a:latin typeface="Century Gothic" pitchFamily="34" charset="0"/>
              </a:rPr>
              <a:t>впровадження</a:t>
            </a:r>
            <a:r>
              <a:rPr lang="ru-RU" sz="3600" b="1" dirty="0">
                <a:latin typeface="Century Gothic" pitchFamily="34" charset="0"/>
              </a:rPr>
              <a:t> </a:t>
            </a:r>
            <a:r>
              <a:rPr lang="ru-RU" sz="3600" b="1" dirty="0" err="1">
                <a:latin typeface="Century Gothic" pitchFamily="34" charset="0"/>
              </a:rPr>
              <a:t>діяльності</a:t>
            </a:r>
            <a:r>
              <a:rPr lang="ru-RU" sz="3600" b="1" dirty="0">
                <a:latin typeface="Century Gothic" pitchFamily="34" charset="0"/>
              </a:rPr>
              <a:t> за проектом </a:t>
            </a:r>
            <a:endParaRPr lang="uk-UA" sz="3200" b="1" dirty="0">
              <a:latin typeface="Century Gothic" pitchFamily="34" charset="0"/>
            </a:endParaRPr>
          </a:p>
        </p:txBody>
      </p:sp>
      <p:graphicFrame>
        <p:nvGraphicFramePr>
          <p:cNvPr id="2" name="Таблиця 1"/>
          <p:cNvGraphicFramePr>
            <a:graphicFrameLocks noGrp="1"/>
          </p:cNvGraphicFramePr>
          <p:nvPr>
            <p:extLst/>
          </p:nvPr>
        </p:nvGraphicFramePr>
        <p:xfrm>
          <a:off x="107503" y="2276872"/>
          <a:ext cx="8928993" cy="3091841"/>
        </p:xfrm>
        <a:graphic>
          <a:graphicData uri="http://schemas.openxmlformats.org/drawingml/2006/table">
            <a:tbl>
              <a:tblPr>
                <a:tableStyleId>{5C22544A-7EE6-4342-B048-85BDC9FD1C3A}</a:tableStyleId>
              </a:tblPr>
              <a:tblGrid>
                <a:gridCol w="2175972">
                  <a:extLst>
                    <a:ext uri="{9D8B030D-6E8A-4147-A177-3AD203B41FA5}">
                      <a16:colId xmlns:a16="http://schemas.microsoft.com/office/drawing/2014/main" val="3150068536"/>
                    </a:ext>
                  </a:extLst>
                </a:gridCol>
                <a:gridCol w="320341">
                  <a:extLst>
                    <a:ext uri="{9D8B030D-6E8A-4147-A177-3AD203B41FA5}">
                      <a16:colId xmlns:a16="http://schemas.microsoft.com/office/drawing/2014/main" val="3731589233"/>
                    </a:ext>
                  </a:extLst>
                </a:gridCol>
                <a:gridCol w="247541">
                  <a:extLst>
                    <a:ext uri="{9D8B030D-6E8A-4147-A177-3AD203B41FA5}">
                      <a16:colId xmlns:a16="http://schemas.microsoft.com/office/drawing/2014/main" val="2616158377"/>
                    </a:ext>
                  </a:extLst>
                </a:gridCol>
                <a:gridCol w="288505">
                  <a:extLst>
                    <a:ext uri="{9D8B030D-6E8A-4147-A177-3AD203B41FA5}">
                      <a16:colId xmlns:a16="http://schemas.microsoft.com/office/drawing/2014/main" val="107511957"/>
                    </a:ext>
                  </a:extLst>
                </a:gridCol>
                <a:gridCol w="246669">
                  <a:extLst>
                    <a:ext uri="{9D8B030D-6E8A-4147-A177-3AD203B41FA5}">
                      <a16:colId xmlns:a16="http://schemas.microsoft.com/office/drawing/2014/main" val="3630544644"/>
                    </a:ext>
                  </a:extLst>
                </a:gridCol>
                <a:gridCol w="247541">
                  <a:extLst>
                    <a:ext uri="{9D8B030D-6E8A-4147-A177-3AD203B41FA5}">
                      <a16:colId xmlns:a16="http://schemas.microsoft.com/office/drawing/2014/main" val="1944448886"/>
                    </a:ext>
                  </a:extLst>
                </a:gridCol>
                <a:gridCol w="328600">
                  <a:extLst>
                    <a:ext uri="{9D8B030D-6E8A-4147-A177-3AD203B41FA5}">
                      <a16:colId xmlns:a16="http://schemas.microsoft.com/office/drawing/2014/main" val="1946849503"/>
                    </a:ext>
                  </a:extLst>
                </a:gridCol>
                <a:gridCol w="370438">
                  <a:extLst>
                    <a:ext uri="{9D8B030D-6E8A-4147-A177-3AD203B41FA5}">
                      <a16:colId xmlns:a16="http://schemas.microsoft.com/office/drawing/2014/main" val="2245231355"/>
                    </a:ext>
                  </a:extLst>
                </a:gridCol>
                <a:gridCol w="371309">
                  <a:extLst>
                    <a:ext uri="{9D8B030D-6E8A-4147-A177-3AD203B41FA5}">
                      <a16:colId xmlns:a16="http://schemas.microsoft.com/office/drawing/2014/main" val="2683114043"/>
                    </a:ext>
                  </a:extLst>
                </a:gridCol>
                <a:gridCol w="370438">
                  <a:extLst>
                    <a:ext uri="{9D8B030D-6E8A-4147-A177-3AD203B41FA5}">
                      <a16:colId xmlns:a16="http://schemas.microsoft.com/office/drawing/2014/main" val="1898281398"/>
                    </a:ext>
                  </a:extLst>
                </a:gridCol>
                <a:gridCol w="496822">
                  <a:extLst>
                    <a:ext uri="{9D8B030D-6E8A-4147-A177-3AD203B41FA5}">
                      <a16:colId xmlns:a16="http://schemas.microsoft.com/office/drawing/2014/main" val="705579599"/>
                    </a:ext>
                  </a:extLst>
                </a:gridCol>
                <a:gridCol w="496822">
                  <a:extLst>
                    <a:ext uri="{9D8B030D-6E8A-4147-A177-3AD203B41FA5}">
                      <a16:colId xmlns:a16="http://schemas.microsoft.com/office/drawing/2014/main" val="3444973958"/>
                    </a:ext>
                  </a:extLst>
                </a:gridCol>
                <a:gridCol w="496822">
                  <a:extLst>
                    <a:ext uri="{9D8B030D-6E8A-4147-A177-3AD203B41FA5}">
                      <a16:colId xmlns:a16="http://schemas.microsoft.com/office/drawing/2014/main" val="87741706"/>
                    </a:ext>
                  </a:extLst>
                </a:gridCol>
                <a:gridCol w="2471173">
                  <a:extLst>
                    <a:ext uri="{9D8B030D-6E8A-4147-A177-3AD203B41FA5}">
                      <a16:colId xmlns:a16="http://schemas.microsoft.com/office/drawing/2014/main" val="2677641623"/>
                    </a:ext>
                  </a:extLst>
                </a:gridCol>
              </a:tblGrid>
              <a:tr h="208317">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gridSpan="6">
                  <a:txBody>
                    <a:bodyPr/>
                    <a:lstStyle/>
                    <a:p>
                      <a:pPr algn="ctr">
                        <a:spcAft>
                          <a:spcPts val="0"/>
                        </a:spcAft>
                      </a:pPr>
                      <a:r>
                        <a:rPr lang="uk-UA" sz="2000" b="1" dirty="0">
                          <a:solidFill>
                            <a:schemeClr val="bg1"/>
                          </a:solidFill>
                          <a:effectLst/>
                        </a:rPr>
                        <a:t>Півріччя 1</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gridSpan="6">
                  <a:txBody>
                    <a:bodyPr/>
                    <a:lstStyle/>
                    <a:p>
                      <a:pPr algn="ctr">
                        <a:spcAft>
                          <a:spcPts val="0"/>
                        </a:spcAft>
                      </a:pPr>
                      <a:r>
                        <a:rPr lang="uk-UA" sz="2000" b="1" dirty="0">
                          <a:solidFill>
                            <a:schemeClr val="bg1"/>
                          </a:solidFill>
                          <a:effectLst/>
                        </a:rPr>
                        <a:t>Півріччя 2</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extLst>
                  <a:ext uri="{0D108BD9-81ED-4DB2-BD59-A6C34878D82A}">
                    <a16:rowId xmlns:a16="http://schemas.microsoft.com/office/drawing/2014/main" val="3753079467"/>
                  </a:ext>
                </a:extLst>
              </a:tr>
              <a:tr h="348641">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1</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2</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3</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4</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5</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6</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7</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8</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9</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1</a:t>
                      </a:r>
                      <a:r>
                        <a:rPr lang="en-US" sz="2000" b="1" dirty="0">
                          <a:solidFill>
                            <a:schemeClr val="bg1"/>
                          </a:solidFill>
                          <a:effectLst/>
                        </a:rPr>
                        <a:t>0</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11</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lgn="ctr">
                        <a:spcAft>
                          <a:spcPts val="0"/>
                        </a:spcAft>
                      </a:pPr>
                      <a:r>
                        <a:rPr lang="uk-UA" sz="2000" b="1" dirty="0">
                          <a:solidFill>
                            <a:schemeClr val="bg1"/>
                          </a:solidFill>
                          <a:effectLst/>
                        </a:rPr>
                        <a:t>12</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extLst>
                  <a:ext uri="{0D108BD9-81ED-4DB2-BD59-A6C34878D82A}">
                    <a16:rowId xmlns:a16="http://schemas.microsoft.com/office/drawing/2014/main" val="300745420"/>
                  </a:ext>
                </a:extLst>
              </a:tr>
              <a:tr h="385531">
                <a:tc>
                  <a:txBody>
                    <a:bodyPr/>
                    <a:lstStyle/>
                    <a:p>
                      <a:pPr>
                        <a:spcAft>
                          <a:spcPts val="0"/>
                        </a:spcAft>
                      </a:pPr>
                      <a:r>
                        <a:rPr lang="uk-UA" sz="2000" dirty="0">
                          <a:solidFill>
                            <a:schemeClr val="bg1"/>
                          </a:solidFill>
                          <a:effectLst/>
                        </a:rPr>
                        <a:t>Вид діяльності (дія) 1.1.1 (назва)</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Заявник, місцеві партнери 1, 2</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4040566478"/>
                  </a:ext>
                </a:extLst>
              </a:tr>
              <a:tr h="381914">
                <a:tc>
                  <a:txBody>
                    <a:bodyPr/>
                    <a:lstStyle/>
                    <a:p>
                      <a:pPr>
                        <a:spcAft>
                          <a:spcPts val="0"/>
                        </a:spcAft>
                      </a:pPr>
                      <a:r>
                        <a:rPr lang="uk-UA" sz="2000" dirty="0">
                          <a:solidFill>
                            <a:schemeClr val="bg1"/>
                          </a:solidFill>
                          <a:effectLst/>
                        </a:rPr>
                        <a:t>Вид діяльності (дія) 1.1.2 (назва)</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Місцевий партнер 1</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1705489189"/>
                  </a:ext>
                </a:extLst>
              </a:tr>
              <a:tr h="381914">
                <a:tc>
                  <a:txBody>
                    <a:bodyPr/>
                    <a:lstStyle/>
                    <a:p>
                      <a:pPr>
                        <a:spcAft>
                          <a:spcPts val="0"/>
                        </a:spcAft>
                      </a:pPr>
                      <a:r>
                        <a:rPr lang="uk-UA" sz="2000" dirty="0">
                          <a:solidFill>
                            <a:schemeClr val="bg1"/>
                          </a:solidFill>
                          <a:effectLst/>
                        </a:rPr>
                        <a:t>Вид діяльності (дія) 1.2.1 (назва)</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a:solidFill>
                            <a:schemeClr val="bg1"/>
                          </a:solidFill>
                          <a:effectLst/>
                        </a:rPr>
                        <a:t>Місцевий партнер 2 </a:t>
                      </a:r>
                      <a:endParaRPr lang="uk-UA" sz="200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3385281593"/>
                  </a:ext>
                </a:extLst>
              </a:tr>
              <a:tr h="381914">
                <a:tc>
                  <a:txBody>
                    <a:bodyPr/>
                    <a:lstStyle/>
                    <a:p>
                      <a:pPr>
                        <a:spcAft>
                          <a:spcPts val="0"/>
                        </a:spcAft>
                      </a:pPr>
                      <a:r>
                        <a:rPr lang="uk-UA" sz="2000" dirty="0">
                          <a:solidFill>
                            <a:schemeClr val="bg1"/>
                          </a:solidFill>
                          <a:effectLst/>
                        </a:rPr>
                        <a:t>Вид діяльності (дія)  2.1.1 (назва)</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spcAft>
                          <a:spcPts val="0"/>
                        </a:spcAft>
                      </a:pPr>
                      <a:r>
                        <a:rPr lang="uk-UA" sz="2000" dirty="0">
                          <a:solidFill>
                            <a:schemeClr val="bg1"/>
                          </a:solidFill>
                          <a:effectLst/>
                        </a:rPr>
                        <a:t>Місцеві партнери 1, 2</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3348876180"/>
                  </a:ext>
                </a:extLst>
              </a:tr>
            </a:tbl>
          </a:graphicData>
        </a:graphic>
      </p:graphicFrame>
      <p:graphicFrame>
        <p:nvGraphicFramePr>
          <p:cNvPr id="4" name="Таблиця 3"/>
          <p:cNvGraphicFramePr>
            <a:graphicFrameLocks noGrp="1"/>
          </p:cNvGraphicFramePr>
          <p:nvPr>
            <p:extLst/>
          </p:nvPr>
        </p:nvGraphicFramePr>
        <p:xfrm>
          <a:off x="107501" y="5517232"/>
          <a:ext cx="8928994" cy="1219200"/>
        </p:xfrm>
        <a:graphic>
          <a:graphicData uri="http://schemas.openxmlformats.org/drawingml/2006/table">
            <a:tbl>
              <a:tblPr>
                <a:tableStyleId>{5C22544A-7EE6-4342-B048-85BDC9FD1C3A}</a:tableStyleId>
              </a:tblPr>
              <a:tblGrid>
                <a:gridCol w="2802327">
                  <a:extLst>
                    <a:ext uri="{9D8B030D-6E8A-4147-A177-3AD203B41FA5}">
                      <a16:colId xmlns:a16="http://schemas.microsoft.com/office/drawing/2014/main" val="3359803725"/>
                    </a:ext>
                  </a:extLst>
                </a:gridCol>
                <a:gridCol w="236996">
                  <a:extLst>
                    <a:ext uri="{9D8B030D-6E8A-4147-A177-3AD203B41FA5}">
                      <a16:colId xmlns:a16="http://schemas.microsoft.com/office/drawing/2014/main" val="3762273650"/>
                    </a:ext>
                  </a:extLst>
                </a:gridCol>
                <a:gridCol w="273048">
                  <a:extLst>
                    <a:ext uri="{9D8B030D-6E8A-4147-A177-3AD203B41FA5}">
                      <a16:colId xmlns:a16="http://schemas.microsoft.com/office/drawing/2014/main" val="3395216665"/>
                    </a:ext>
                  </a:extLst>
                </a:gridCol>
                <a:gridCol w="360040">
                  <a:extLst>
                    <a:ext uri="{9D8B030D-6E8A-4147-A177-3AD203B41FA5}">
                      <a16:colId xmlns:a16="http://schemas.microsoft.com/office/drawing/2014/main" val="1614325094"/>
                    </a:ext>
                  </a:extLst>
                </a:gridCol>
                <a:gridCol w="360040">
                  <a:extLst>
                    <a:ext uri="{9D8B030D-6E8A-4147-A177-3AD203B41FA5}">
                      <a16:colId xmlns:a16="http://schemas.microsoft.com/office/drawing/2014/main" val="665940133"/>
                    </a:ext>
                  </a:extLst>
                </a:gridCol>
                <a:gridCol w="4896543">
                  <a:extLst>
                    <a:ext uri="{9D8B030D-6E8A-4147-A177-3AD203B41FA5}">
                      <a16:colId xmlns:a16="http://schemas.microsoft.com/office/drawing/2014/main" val="1690924645"/>
                    </a:ext>
                  </a:extLst>
                </a:gridCol>
              </a:tblGrid>
              <a:tr h="0">
                <a:tc gridSpan="6">
                  <a:txBody>
                    <a:bodyPr/>
                    <a:lstStyle/>
                    <a:p>
                      <a:pPr algn="ctr">
                        <a:spcAft>
                          <a:spcPts val="0"/>
                        </a:spcAft>
                      </a:pPr>
                      <a:r>
                        <a:rPr lang="uk-UA" sz="2000" b="1" dirty="0">
                          <a:solidFill>
                            <a:schemeClr val="bg1"/>
                          </a:solidFill>
                          <a:effectLst/>
                        </a:rPr>
                        <a:t>Для наступних </a:t>
                      </a:r>
                      <a:r>
                        <a:rPr lang="uk-UA" sz="2000" b="1" dirty="0" smtClean="0">
                          <a:solidFill>
                            <a:schemeClr val="bg1"/>
                          </a:solidFill>
                          <a:effectLst/>
                        </a:rPr>
                        <a:t>років (півріччя):</a:t>
                      </a:r>
                      <a:endParaRPr lang="uk-UA" sz="2000" b="1"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B0F0"/>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080116888"/>
                  </a:ext>
                </a:extLst>
              </a:tr>
              <a:tr h="0">
                <a:tc>
                  <a:txBody>
                    <a:bodyPr/>
                    <a:lstStyle/>
                    <a:p>
                      <a:pPr algn="ctr">
                        <a:spcAft>
                          <a:spcPts val="0"/>
                        </a:spcAft>
                      </a:pPr>
                      <a:r>
                        <a:rPr lang="uk-UA" sz="2000" dirty="0">
                          <a:solidFill>
                            <a:schemeClr val="bg1"/>
                          </a:solidFill>
                          <a:effectLst/>
                        </a:rPr>
                        <a:t>Вид діяльності (дія)</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ctr">
                        <a:spcAft>
                          <a:spcPts val="0"/>
                        </a:spcAft>
                      </a:pPr>
                      <a:r>
                        <a:rPr lang="uk-UA" sz="2000" dirty="0" smtClean="0">
                          <a:solidFill>
                            <a:schemeClr val="bg1"/>
                          </a:solidFill>
                          <a:effectLst/>
                        </a:rPr>
                        <a:t>3</a:t>
                      </a:r>
                      <a:endParaRPr lang="uk-UA" sz="2000" dirty="0">
                        <a:solidFill>
                          <a:schemeClr val="bg1"/>
                        </a:solidFill>
                        <a:effectLst/>
                      </a:endParaRPr>
                    </a:p>
                    <a:p>
                      <a:pPr algn="ct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ctr">
                        <a:spcAft>
                          <a:spcPts val="0"/>
                        </a:spcAft>
                      </a:pPr>
                      <a:r>
                        <a:rPr lang="uk-UA" sz="2000" dirty="0" smtClean="0">
                          <a:solidFill>
                            <a:schemeClr val="bg1"/>
                          </a:solidFill>
                          <a:effectLst/>
                        </a:rPr>
                        <a:t>4</a:t>
                      </a:r>
                      <a:endParaRPr lang="uk-UA" sz="2000" dirty="0">
                        <a:solidFill>
                          <a:schemeClr val="bg1"/>
                        </a:solidFill>
                        <a:effectLst/>
                      </a:endParaRPr>
                    </a:p>
                    <a:p>
                      <a:pPr algn="ct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ctr">
                        <a:spcAft>
                          <a:spcPts val="0"/>
                        </a:spcAft>
                      </a:pPr>
                      <a:r>
                        <a:rPr lang="uk-UA" sz="2000" dirty="0" smtClean="0">
                          <a:solidFill>
                            <a:schemeClr val="bg1"/>
                          </a:solidFill>
                          <a:effectLst/>
                        </a:rPr>
                        <a:t>5</a:t>
                      </a:r>
                      <a:endParaRPr lang="uk-UA" sz="2000" dirty="0">
                        <a:solidFill>
                          <a:schemeClr val="bg1"/>
                        </a:solidFill>
                        <a:effectLst/>
                      </a:endParaRPr>
                    </a:p>
                    <a:p>
                      <a:pPr algn="ctr">
                        <a:spcAft>
                          <a:spcPts val="0"/>
                        </a:spcAft>
                      </a:pPr>
                      <a:r>
                        <a:rPr lang="uk-UA" sz="2000" dirty="0">
                          <a:solidFill>
                            <a:schemeClr val="bg1"/>
                          </a:solidFill>
                          <a:effectLst/>
                        </a:rPr>
                        <a:t> </a:t>
                      </a:r>
                    </a:p>
                    <a:p>
                      <a:pPr algn="ct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ctr">
                        <a:spcAft>
                          <a:spcPts val="0"/>
                        </a:spcAft>
                      </a:pPr>
                      <a:r>
                        <a:rPr lang="uk-UA" sz="2000" dirty="0" smtClean="0">
                          <a:solidFill>
                            <a:schemeClr val="bg1"/>
                          </a:solidFill>
                          <a:effectLst/>
                        </a:rPr>
                        <a:t>6</a:t>
                      </a:r>
                      <a:endParaRPr lang="uk-UA" sz="2000" dirty="0">
                        <a:solidFill>
                          <a:schemeClr val="bg1"/>
                        </a:solidFill>
                        <a:effectLst/>
                      </a:endParaRPr>
                    </a:p>
                    <a:p>
                      <a:pPr algn="ctr">
                        <a:spcAft>
                          <a:spcPts val="0"/>
                        </a:spcAft>
                      </a:pPr>
                      <a:r>
                        <a:rPr lang="uk-UA" sz="2000" dirty="0">
                          <a:solidFill>
                            <a:schemeClr val="bg1"/>
                          </a:solidFill>
                          <a:effectLst/>
                        </a:rPr>
                        <a:t> </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tc>
                  <a:txBody>
                    <a:bodyPr/>
                    <a:lstStyle/>
                    <a:p>
                      <a:pPr algn="ctr">
                        <a:spcAft>
                          <a:spcPts val="0"/>
                        </a:spcAft>
                      </a:pPr>
                      <a:r>
                        <a:rPr lang="uk-UA" sz="2000" dirty="0">
                          <a:solidFill>
                            <a:schemeClr val="bg1"/>
                          </a:solidFill>
                          <a:effectLst/>
                        </a:rPr>
                        <a:t>Орган, що забезпечує виконання</a:t>
                      </a:r>
                      <a:endParaRPr lang="uk-UA" sz="2000" dirty="0">
                        <a:solidFill>
                          <a:schemeClr val="bg1"/>
                        </a:solidFill>
                        <a:effectLst/>
                        <a:latin typeface="Times New Roman" panose="02020603050405020304" pitchFamily="18" charset="0"/>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1204464612"/>
                  </a:ext>
                </a:extLst>
              </a:tr>
            </a:tbl>
          </a:graphicData>
        </a:graphic>
      </p:graphicFrame>
    </p:spTree>
    <p:extLst>
      <p:ext uri="{BB962C8B-B14F-4D97-AF65-F5344CB8AC3E}">
        <p14:creationId xmlns:p14="http://schemas.microsoft.com/office/powerpoint/2010/main" val="13119437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787" r="-220" b="83607"/>
          <a:stretch/>
        </p:blipFill>
        <p:spPr bwMode="auto">
          <a:xfrm>
            <a:off x="-9164" y="44624"/>
            <a:ext cx="9180512" cy="57606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9164" y="98825"/>
            <a:ext cx="9172672" cy="521863"/>
          </a:xfrm>
          <a:prstGeom prst="rect">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Century Gothic" pitchFamily="34" charset="0"/>
              </a:rPr>
              <a:t>2.4. </a:t>
            </a:r>
            <a:r>
              <a:rPr lang="ru-RU" sz="3600" b="1" dirty="0" err="1">
                <a:latin typeface="Century Gothic" pitchFamily="34" charset="0"/>
              </a:rPr>
              <a:t>Календарний</a:t>
            </a:r>
            <a:r>
              <a:rPr lang="ru-RU" sz="3600" b="1" dirty="0">
                <a:latin typeface="Century Gothic" pitchFamily="34" charset="0"/>
              </a:rPr>
              <a:t> </a:t>
            </a:r>
            <a:r>
              <a:rPr lang="ru-RU" sz="3600" b="1" dirty="0" smtClean="0">
                <a:latin typeface="Century Gothic" pitchFamily="34" charset="0"/>
              </a:rPr>
              <a:t>план-</a:t>
            </a:r>
            <a:r>
              <a:rPr lang="ru-RU" sz="3600" b="1" dirty="0" err="1" smtClean="0">
                <a:latin typeface="Century Gothic" pitchFamily="34" charset="0"/>
              </a:rPr>
              <a:t>графік</a:t>
            </a:r>
            <a:endParaRPr lang="uk-UA" sz="3200" b="1" dirty="0">
              <a:latin typeface="Century Gothic" pitchFamily="34" charset="0"/>
            </a:endParaRPr>
          </a:p>
        </p:txBody>
      </p:sp>
      <p:pic>
        <p:nvPicPr>
          <p:cNvPr id="9" name="Рисунок 8" descr="C:\Users\New\Desktop\Screenshot_1.png"/>
          <p:cNvPicPr/>
          <p:nvPr/>
        </p:nvPicPr>
        <p:blipFill>
          <a:blip r:embed="rId3">
            <a:extLst>
              <a:ext uri="{28A0092B-C50C-407E-A947-70E740481C1C}">
                <a14:useLocalDpi xmlns:a14="http://schemas.microsoft.com/office/drawing/2010/main" val="0"/>
              </a:ext>
            </a:extLst>
          </a:blip>
          <a:srcRect/>
          <a:stretch>
            <a:fillRect/>
          </a:stretch>
        </p:blipFill>
        <p:spPr bwMode="auto">
          <a:xfrm>
            <a:off x="0" y="674888"/>
            <a:ext cx="9144000" cy="5135362"/>
          </a:xfrm>
          <a:prstGeom prst="rect">
            <a:avLst/>
          </a:prstGeom>
          <a:noFill/>
          <a:ln>
            <a:noFill/>
          </a:ln>
        </p:spPr>
      </p:pic>
      <p:pic>
        <p:nvPicPr>
          <p:cNvPr id="10" name="Рисунок 9" descr="C:\Users\New\Desktop\Screenshot_2.png"/>
          <p:cNvPicPr/>
          <p:nvPr/>
        </p:nvPicPr>
        <p:blipFill>
          <a:blip r:embed="rId4">
            <a:extLst>
              <a:ext uri="{28A0092B-C50C-407E-A947-70E740481C1C}">
                <a14:useLocalDpi xmlns:a14="http://schemas.microsoft.com/office/drawing/2010/main" val="0"/>
              </a:ext>
            </a:extLst>
          </a:blip>
          <a:srcRect/>
          <a:stretch>
            <a:fillRect/>
          </a:stretch>
        </p:blipFill>
        <p:spPr bwMode="auto">
          <a:xfrm>
            <a:off x="25152" y="5810250"/>
            <a:ext cx="1276350" cy="1047750"/>
          </a:xfrm>
          <a:prstGeom prst="rect">
            <a:avLst/>
          </a:prstGeom>
          <a:noFill/>
          <a:ln>
            <a:noFill/>
          </a:ln>
        </p:spPr>
      </p:pic>
    </p:spTree>
    <p:extLst>
      <p:ext uri="{BB962C8B-B14F-4D97-AF65-F5344CB8AC3E}">
        <p14:creationId xmlns:p14="http://schemas.microsoft.com/office/powerpoint/2010/main" val="13921033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7" y="2717240"/>
            <a:ext cx="2181057" cy="4140759"/>
          </a:xfrm>
          <a:solidFill>
            <a:srgbClr val="FFC000"/>
          </a:solidFill>
        </p:spPr>
        <p:txBody>
          <a:bodyPr>
            <a:normAutofit/>
          </a:bodyPr>
          <a:lstStyle/>
          <a:p>
            <a:r>
              <a:rPr lang="uk-UA" sz="3600" b="1" dirty="0" smtClean="0">
                <a:solidFill>
                  <a:schemeClr val="accent2">
                    <a:lumMod val="50000"/>
                  </a:schemeClr>
                </a:solidFill>
                <a:latin typeface="PF Square Sans Pro" panose="02000506040000020004" pitchFamily="2" charset="0"/>
              </a:rPr>
              <a:t>ПОРАДИ</a:t>
            </a:r>
            <a:endParaRPr lang="uk-UA" sz="3600" b="1" dirty="0">
              <a:solidFill>
                <a:schemeClr val="accent2">
                  <a:lumMod val="50000"/>
                </a:schemeClr>
              </a:solidFill>
              <a:latin typeface="PF Square Sans Pro" panose="02000506040000020004" pitchFamily="2" charset="0"/>
            </a:endParaRPr>
          </a:p>
        </p:txBody>
      </p:sp>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7" y="0"/>
            <a:ext cx="2181057" cy="2708920"/>
          </a:xfrm>
        </p:spPr>
      </p:pic>
      <p:sp>
        <p:nvSpPr>
          <p:cNvPr id="5" name="Прямокутник 4"/>
          <p:cNvSpPr/>
          <p:nvPr/>
        </p:nvSpPr>
        <p:spPr>
          <a:xfrm>
            <a:off x="2183554" y="0"/>
            <a:ext cx="6960446" cy="1107996"/>
          </a:xfrm>
          <a:prstGeom prst="rect">
            <a:avLst/>
          </a:prstGeom>
          <a:solidFill>
            <a:srgbClr val="002060"/>
          </a:solidFill>
        </p:spPr>
        <p:txBody>
          <a:bodyPr wrap="square">
            <a:spAutoFit/>
          </a:bodyPr>
          <a:lstStyle/>
          <a:p>
            <a:r>
              <a:rPr lang="ru-RU" sz="2200" b="1" dirty="0" smtClean="0">
                <a:solidFill>
                  <a:schemeClr val="bg1"/>
                </a:solidFill>
                <a:latin typeface="PF Square Sans Pro" panose="02000506040000020004" pitchFamily="2" charset="0"/>
                <a:ea typeface="Calibri" panose="020F0502020204030204" pitchFamily="34" charset="0"/>
              </a:rPr>
              <a:t>Визначити </a:t>
            </a:r>
            <a:r>
              <a:rPr lang="ru-RU" sz="2200" b="1" dirty="0">
                <a:solidFill>
                  <a:schemeClr val="bg1"/>
                </a:solidFill>
                <a:latin typeface="PF Square Sans Pro" panose="02000506040000020004" pitchFamily="2" charset="0"/>
                <a:ea typeface="Calibri" panose="020F0502020204030204" pitchFamily="34" charset="0"/>
              </a:rPr>
              <a:t>роль кожного партнера: </a:t>
            </a:r>
            <a:r>
              <a:rPr lang="ru-RU" sz="2200" b="1" dirty="0" err="1">
                <a:solidFill>
                  <a:schemeClr val="bg1"/>
                </a:solidFill>
                <a:latin typeface="PF Square Sans Pro" panose="02000506040000020004" pitchFamily="2" charset="0"/>
                <a:ea typeface="Calibri" panose="020F0502020204030204" pitchFamily="34" charset="0"/>
              </a:rPr>
              <a:t>хто</a:t>
            </a:r>
            <a:r>
              <a:rPr lang="ru-RU" sz="2200" b="1" dirty="0">
                <a:solidFill>
                  <a:schemeClr val="bg1"/>
                </a:solidFill>
                <a:latin typeface="PF Square Sans Pro" panose="02000506040000020004" pitchFamily="2" charset="0"/>
                <a:ea typeface="Calibri" panose="020F0502020204030204" pitchFamily="34" charset="0"/>
              </a:rPr>
              <a:t> і за яку </a:t>
            </a:r>
            <a:r>
              <a:rPr lang="ru-RU" sz="2200" b="1" dirty="0" err="1">
                <a:solidFill>
                  <a:schemeClr val="bg1"/>
                </a:solidFill>
                <a:latin typeface="PF Square Sans Pro" panose="02000506040000020004" pitchFamily="2" charset="0"/>
                <a:ea typeface="Calibri" panose="020F0502020204030204" pitchFamily="34" charset="0"/>
              </a:rPr>
              <a:t>дію</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smtClean="0">
                <a:solidFill>
                  <a:schemeClr val="bg1"/>
                </a:solidFill>
                <a:latin typeface="PF Square Sans Pro" panose="02000506040000020004" pitchFamily="2" charset="0"/>
                <a:ea typeface="Calibri" panose="020F0502020204030204" pitchFamily="34" charset="0"/>
              </a:rPr>
              <a:t>відповідатиме</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err="1" smtClean="0">
                <a:solidFill>
                  <a:schemeClr val="bg1"/>
                </a:solidFill>
                <a:latin typeface="PF Square Sans Pro" panose="02000506040000020004" pitchFamily="2" charset="0"/>
                <a:ea typeface="Calibri" panose="020F0502020204030204" pitchFamily="34" charset="0"/>
              </a:rPr>
              <a:t>всі</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основні</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зацікавлені</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сторони</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smtClean="0">
                <a:solidFill>
                  <a:schemeClr val="bg1"/>
                </a:solidFill>
                <a:latin typeface="PF Square Sans Pro" panose="02000506040000020004" pitchFamily="2" charset="0"/>
                <a:ea typeface="Calibri" panose="020F0502020204030204" pitchFamily="34" charset="0"/>
              </a:rPr>
              <a:t>проекту - </a:t>
            </a:r>
            <a:r>
              <a:rPr lang="ru-RU" sz="2200" b="1" dirty="0" err="1" smtClean="0">
                <a:solidFill>
                  <a:schemeClr val="bg1"/>
                </a:solidFill>
                <a:latin typeface="PF Square Sans Pro" panose="02000506040000020004" pitchFamily="2" charset="0"/>
                <a:ea typeface="Calibri" panose="020F0502020204030204" pitchFamily="34" charset="0"/>
              </a:rPr>
              <a:t>їх</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a:solidFill>
                  <a:schemeClr val="bg1"/>
                </a:solidFill>
                <a:latin typeface="PF Square Sans Pro" panose="02000506040000020004" pitchFamily="2" charset="0"/>
                <a:ea typeface="Calibri" panose="020F0502020204030204" pitchFamily="34" charset="0"/>
              </a:rPr>
              <a:t>участь </a:t>
            </a:r>
            <a:r>
              <a:rPr lang="ru-RU" sz="2200" b="1" dirty="0" smtClean="0">
                <a:solidFill>
                  <a:schemeClr val="bg1"/>
                </a:solidFill>
                <a:latin typeface="PF Square Sans Pro" panose="02000506040000020004" pitchFamily="2" charset="0"/>
                <a:ea typeface="Calibri" panose="020F0502020204030204" pitchFamily="34" charset="0"/>
              </a:rPr>
              <a:t>в </a:t>
            </a:r>
            <a:r>
              <a:rPr lang="ru-RU" sz="2200" b="1" dirty="0" err="1" smtClean="0">
                <a:solidFill>
                  <a:schemeClr val="bg1"/>
                </a:solidFill>
                <a:latin typeface="PF Square Sans Pro" panose="02000506040000020004" pitchFamily="2" charset="0"/>
                <a:ea typeface="Calibri" panose="020F0502020204030204" pitchFamily="34" charset="0"/>
              </a:rPr>
              <a:t>проекті</a:t>
            </a:r>
            <a:endParaRPr lang="ru-RU" sz="2200" b="1" dirty="0">
              <a:solidFill>
                <a:schemeClr val="bg1"/>
              </a:solidFill>
              <a:latin typeface="PF Square Sans Pro" panose="02000506040000020004" pitchFamily="2" charset="0"/>
              <a:ea typeface="Calibri" panose="020F0502020204030204" pitchFamily="34" charset="0"/>
            </a:endParaRPr>
          </a:p>
        </p:txBody>
      </p:sp>
      <p:sp>
        <p:nvSpPr>
          <p:cNvPr id="6" name="Прямокутник 5"/>
          <p:cNvSpPr/>
          <p:nvPr/>
        </p:nvSpPr>
        <p:spPr>
          <a:xfrm>
            <a:off x="2183554" y="1283895"/>
            <a:ext cx="6960446" cy="1446550"/>
          </a:xfrm>
          <a:prstGeom prst="rect">
            <a:avLst/>
          </a:prstGeom>
          <a:solidFill>
            <a:srgbClr val="002060"/>
          </a:solidFill>
        </p:spPr>
        <p:txBody>
          <a:bodyPr wrap="square">
            <a:spAutoFit/>
          </a:bodyPr>
          <a:lstStyle/>
          <a:p>
            <a:r>
              <a:rPr lang="ru-RU" sz="2200" b="1" dirty="0">
                <a:solidFill>
                  <a:schemeClr val="bg1"/>
                </a:solidFill>
                <a:latin typeface="PF Square Sans Pro" panose="02000506040000020004" pitchFamily="2" charset="0"/>
                <a:ea typeface="Calibri" panose="020F0502020204030204" pitchFamily="34" charset="0"/>
              </a:rPr>
              <a:t>В</a:t>
            </a:r>
            <a:r>
              <a:rPr lang="ru-RU" sz="2200" b="1" dirty="0" smtClean="0">
                <a:solidFill>
                  <a:schemeClr val="bg1"/>
                </a:solidFill>
                <a:latin typeface="PF Square Sans Pro" panose="02000506040000020004" pitchFamily="2" charset="0"/>
                <a:ea typeface="Calibri" panose="020F0502020204030204" pitchFamily="34" charset="0"/>
              </a:rPr>
              <a:t>иділити </a:t>
            </a:r>
            <a:r>
              <a:rPr lang="ru-RU" sz="2200" b="1" dirty="0" err="1">
                <a:solidFill>
                  <a:schemeClr val="bg1"/>
                </a:solidFill>
                <a:latin typeface="PF Square Sans Pro" panose="02000506040000020004" pitchFamily="2" charset="0"/>
                <a:ea typeface="Calibri" panose="020F0502020204030204" pitchFamily="34" charset="0"/>
              </a:rPr>
              <a:t>достатньо</a:t>
            </a:r>
            <a:r>
              <a:rPr lang="ru-RU" sz="2200" b="1" dirty="0">
                <a:solidFill>
                  <a:schemeClr val="bg1"/>
                </a:solidFill>
                <a:latin typeface="PF Square Sans Pro" panose="02000506040000020004" pitchFamily="2" charset="0"/>
                <a:ea typeface="Calibri" panose="020F0502020204030204" pitchFamily="34" charset="0"/>
              </a:rPr>
              <a:t> часу для </a:t>
            </a:r>
            <a:r>
              <a:rPr lang="ru-RU" sz="2200" b="1" dirty="0" err="1">
                <a:solidFill>
                  <a:schemeClr val="bg1"/>
                </a:solidFill>
                <a:latin typeface="PF Square Sans Pro" panose="02000506040000020004" pitchFamily="2" charset="0"/>
                <a:ea typeface="Calibri" panose="020F0502020204030204" pitchFamily="34" charset="0"/>
              </a:rPr>
              <a:t>підготовчих</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smtClean="0">
                <a:solidFill>
                  <a:schemeClr val="bg1"/>
                </a:solidFill>
                <a:latin typeface="PF Square Sans Pro" panose="02000506040000020004" pitchFamily="2" charset="0"/>
                <a:ea typeface="Calibri" panose="020F0502020204030204" pitchFamily="34" charset="0"/>
              </a:rPr>
              <a:t>завдань</a:t>
            </a:r>
            <a:r>
              <a:rPr lang="ru-RU" sz="2200" b="1" dirty="0" smtClean="0">
                <a:solidFill>
                  <a:schemeClr val="bg1"/>
                </a:solidFill>
                <a:latin typeface="PF Square Sans Pro" panose="02000506040000020004" pitchFamily="2" charset="0"/>
                <a:ea typeface="Calibri" panose="020F0502020204030204" pitchFamily="34" charset="0"/>
              </a:rPr>
              <a:t> </a:t>
            </a:r>
            <a:endParaRPr lang="ru-RU" sz="2200" b="1" dirty="0">
              <a:solidFill>
                <a:schemeClr val="bg1"/>
              </a:solidFill>
              <a:latin typeface="PF Square Sans Pro" panose="02000506040000020004" pitchFamily="2" charset="0"/>
              <a:ea typeface="Calibri" panose="020F0502020204030204" pitchFamily="34" charset="0"/>
            </a:endParaRPr>
          </a:p>
          <a:p>
            <a:pPr marL="342900" indent="-342900">
              <a:buFont typeface="Wingdings" panose="05000000000000000000" pitchFamily="2" charset="2"/>
              <a:buChar char="§"/>
            </a:pPr>
            <a:r>
              <a:rPr lang="ru-RU" sz="2200" b="1" dirty="0" smtClean="0">
                <a:solidFill>
                  <a:schemeClr val="bg1"/>
                </a:solidFill>
                <a:latin typeface="PF Square Sans Pro" panose="02000506040000020004" pitchFamily="2" charset="0"/>
                <a:ea typeface="Calibri" panose="020F0502020204030204" pitchFamily="34" charset="0"/>
              </a:rPr>
              <a:t>Консультації </a:t>
            </a:r>
            <a:r>
              <a:rPr lang="ru-RU" sz="2200" b="1" dirty="0">
                <a:solidFill>
                  <a:schemeClr val="bg1"/>
                </a:solidFill>
                <a:latin typeface="PF Square Sans Pro" panose="02000506040000020004" pitchFamily="2" charset="0"/>
                <a:ea typeface="Calibri" panose="020F0502020204030204" pitchFamily="34" charset="0"/>
              </a:rPr>
              <a:t>з </a:t>
            </a:r>
            <a:r>
              <a:rPr lang="ru-RU" sz="2200" b="1" dirty="0" err="1" smtClean="0">
                <a:solidFill>
                  <a:schemeClr val="bg1"/>
                </a:solidFill>
                <a:latin typeface="PF Square Sans Pro" panose="02000506040000020004" pitchFamily="2" charset="0"/>
                <a:ea typeface="Calibri" panose="020F0502020204030204" pitchFamily="34" charset="0"/>
              </a:rPr>
              <a:t>громадськістю</a:t>
            </a:r>
            <a:r>
              <a:rPr lang="ru-RU" sz="2200" b="1" dirty="0" smtClean="0">
                <a:solidFill>
                  <a:schemeClr val="bg1"/>
                </a:solidFill>
                <a:latin typeface="PF Square Sans Pro" panose="02000506040000020004" pitchFamily="2" charset="0"/>
                <a:ea typeface="Calibri" panose="020F0502020204030204" pitchFamily="34" charset="0"/>
              </a:rPr>
              <a:t> - час</a:t>
            </a:r>
          </a:p>
          <a:p>
            <a:pPr marL="342900" indent="-342900">
              <a:buFont typeface="Wingdings" panose="05000000000000000000" pitchFamily="2" charset="2"/>
              <a:buChar char="§"/>
            </a:pPr>
            <a:r>
              <a:rPr lang="ru-RU" sz="2200" b="1" dirty="0" smtClean="0">
                <a:solidFill>
                  <a:schemeClr val="bg1"/>
                </a:solidFill>
                <a:latin typeface="PF Square Sans Pro" panose="02000506040000020004" pitchFamily="2" charset="0"/>
                <a:ea typeface="Calibri" panose="020F0502020204030204" pitchFamily="34" charset="0"/>
              </a:rPr>
              <a:t>Тендер </a:t>
            </a:r>
            <a:r>
              <a:rPr lang="ru-RU" sz="2200" b="1" dirty="0" err="1" smtClean="0">
                <a:solidFill>
                  <a:schemeClr val="bg1"/>
                </a:solidFill>
                <a:latin typeface="PF Square Sans Pro" panose="02000506040000020004" pitchFamily="2" charset="0"/>
                <a:ea typeface="Calibri" panose="020F0502020204030204" pitchFamily="34" charset="0"/>
              </a:rPr>
              <a:t>також</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a:solidFill>
                  <a:schemeClr val="bg1"/>
                </a:solidFill>
                <a:latin typeface="PF Square Sans Pro" panose="02000506040000020004" pitchFamily="2" charset="0"/>
                <a:ea typeface="Calibri" panose="020F0502020204030204" pitchFamily="34" charset="0"/>
              </a:rPr>
              <a:t>не </a:t>
            </a:r>
            <a:r>
              <a:rPr lang="ru-RU" sz="2200" b="1" dirty="0" smtClean="0">
                <a:solidFill>
                  <a:schemeClr val="bg1"/>
                </a:solidFill>
                <a:latin typeface="PF Square Sans Pro" panose="02000506040000020004" pitchFamily="2" charset="0"/>
                <a:ea typeface="Calibri" panose="020F0502020204030204" pitchFamily="34" charset="0"/>
              </a:rPr>
              <a:t>один </a:t>
            </a:r>
            <a:r>
              <a:rPr lang="ru-RU" sz="2200" b="1" dirty="0" err="1">
                <a:solidFill>
                  <a:schemeClr val="bg1"/>
                </a:solidFill>
                <a:latin typeface="PF Square Sans Pro" panose="02000506040000020004" pitchFamily="2" charset="0"/>
                <a:ea typeface="Calibri" panose="020F0502020204030204" pitchFamily="34" charset="0"/>
              </a:rPr>
              <a:t>тиждень</a:t>
            </a:r>
            <a:r>
              <a:rPr lang="ru-RU" sz="2200" b="1" dirty="0">
                <a:solidFill>
                  <a:schemeClr val="bg1"/>
                </a:solidFill>
                <a:latin typeface="PF Square Sans Pro" panose="02000506040000020004" pitchFamily="2" charset="0"/>
                <a:ea typeface="Calibri" panose="020F0502020204030204" pitchFamily="34" charset="0"/>
              </a:rPr>
              <a:t> </a:t>
            </a:r>
            <a:endParaRPr lang="ru-RU" sz="2200" b="1" dirty="0" smtClean="0">
              <a:solidFill>
                <a:schemeClr val="bg1"/>
              </a:solidFill>
              <a:latin typeface="PF Square Sans Pro" panose="02000506040000020004" pitchFamily="2" charset="0"/>
              <a:ea typeface="Calibri" panose="020F0502020204030204" pitchFamily="34" charset="0"/>
            </a:endParaRPr>
          </a:p>
          <a:p>
            <a:pPr marL="342900" indent="-342900">
              <a:buFont typeface="Wingdings" panose="05000000000000000000" pitchFamily="2" charset="2"/>
              <a:buChar char="§"/>
            </a:pPr>
            <a:r>
              <a:rPr lang="ru-RU" sz="2200" b="1" dirty="0" err="1" smtClean="0">
                <a:solidFill>
                  <a:schemeClr val="bg1"/>
                </a:solidFill>
                <a:latin typeface="PF Square Sans Pro" panose="02000506040000020004" pitchFamily="2" charset="0"/>
                <a:ea typeface="Calibri" panose="020F0502020204030204" pitchFamily="34" charset="0"/>
              </a:rPr>
              <a:t>Можлива</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err="1" smtClean="0">
                <a:solidFill>
                  <a:schemeClr val="bg1"/>
                </a:solidFill>
                <a:latin typeface="PF Square Sans Pro" panose="02000506040000020004" pitchFamily="2" charset="0"/>
                <a:ea typeface="Calibri" panose="020F0502020204030204" pitchFamily="34" charset="0"/>
              </a:rPr>
              <a:t>апеляці</a:t>
            </a:r>
            <a:r>
              <a:rPr lang="ru-RU" sz="2200" b="1" dirty="0" smtClean="0">
                <a:solidFill>
                  <a:schemeClr val="bg1"/>
                </a:solidFill>
                <a:latin typeface="PF Square Sans Pro" panose="02000506040000020004" pitchFamily="2" charset="0"/>
                <a:ea typeface="Calibri" panose="020F0502020204030204" pitchFamily="34" charset="0"/>
              </a:rPr>
              <a:t> - час і </a:t>
            </a:r>
            <a:r>
              <a:rPr lang="ru-RU" sz="2200" b="1" dirty="0" err="1" smtClean="0">
                <a:solidFill>
                  <a:schemeClr val="bg1"/>
                </a:solidFill>
                <a:latin typeface="PF Square Sans Pro" panose="02000506040000020004" pitchFamily="2" charset="0"/>
                <a:ea typeface="Calibri" panose="020F0502020204030204" pitchFamily="34" charset="0"/>
              </a:rPr>
              <a:t>т.д</a:t>
            </a:r>
            <a:endParaRPr lang="uk-UA" sz="2200" b="1" dirty="0">
              <a:solidFill>
                <a:schemeClr val="bg1"/>
              </a:solidFill>
              <a:latin typeface="PF Square Sans Pro" panose="02000506040000020004" pitchFamily="2" charset="0"/>
            </a:endParaRPr>
          </a:p>
        </p:txBody>
      </p:sp>
      <p:sp>
        <p:nvSpPr>
          <p:cNvPr id="7" name="Прямокутник 6"/>
          <p:cNvSpPr/>
          <p:nvPr/>
        </p:nvSpPr>
        <p:spPr>
          <a:xfrm>
            <a:off x="2183554" y="2884819"/>
            <a:ext cx="6960446" cy="2462213"/>
          </a:xfrm>
          <a:prstGeom prst="rect">
            <a:avLst/>
          </a:prstGeom>
          <a:solidFill>
            <a:srgbClr val="002060"/>
          </a:solidFill>
        </p:spPr>
        <p:txBody>
          <a:bodyPr wrap="square">
            <a:spAutoFit/>
          </a:bodyPr>
          <a:lstStyle/>
          <a:p>
            <a:r>
              <a:rPr lang="ru-RU" sz="2200" b="1" dirty="0">
                <a:solidFill>
                  <a:schemeClr val="bg1"/>
                </a:solidFill>
                <a:latin typeface="PF Square Sans Pro" panose="02000506040000020004" pitchFamily="2" charset="0"/>
                <a:ea typeface="Calibri" panose="020F0502020204030204" pitchFamily="34" charset="0"/>
              </a:rPr>
              <a:t>Пам'ятайте, </a:t>
            </a:r>
            <a:r>
              <a:rPr lang="ru-RU" sz="2200" b="1" dirty="0" err="1">
                <a:solidFill>
                  <a:schemeClr val="bg1"/>
                </a:solidFill>
                <a:latin typeface="PF Square Sans Pro" panose="02000506040000020004" pitchFamily="2" charset="0"/>
                <a:ea typeface="Calibri" panose="020F0502020204030204" pitchFamily="34" charset="0"/>
              </a:rPr>
              <a:t>що</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всі</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smtClean="0">
                <a:solidFill>
                  <a:schemeClr val="bg1"/>
                </a:solidFill>
                <a:latin typeface="PF Square Sans Pro" panose="02000506040000020004" pitchFamily="2" charset="0"/>
                <a:ea typeface="Calibri" panose="020F0502020204030204" pitchFamily="34" charset="0"/>
              </a:rPr>
              <a:t>дії</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err="1" smtClean="0">
                <a:solidFill>
                  <a:schemeClr val="bg1"/>
                </a:solidFill>
                <a:latin typeface="PF Square Sans Pro" panose="02000506040000020004" pitchFamily="2" charset="0"/>
                <a:ea typeface="Calibri" panose="020F0502020204030204" pitchFamily="34" charset="0"/>
              </a:rPr>
              <a:t>повинні</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плануватися</a:t>
            </a:r>
            <a:r>
              <a:rPr lang="ru-RU" sz="2200" b="1" dirty="0">
                <a:solidFill>
                  <a:schemeClr val="bg1"/>
                </a:solidFill>
                <a:latin typeface="PF Square Sans Pro" panose="02000506040000020004" pitchFamily="2" charset="0"/>
                <a:ea typeface="Calibri" panose="020F0502020204030204" pitchFamily="34" charset="0"/>
              </a:rPr>
              <a:t> таким чином, </a:t>
            </a:r>
            <a:r>
              <a:rPr lang="ru-RU" sz="2200" b="1" dirty="0" err="1">
                <a:solidFill>
                  <a:schemeClr val="bg1"/>
                </a:solidFill>
                <a:latin typeface="PF Square Sans Pro" panose="02000506040000020004" pitchFamily="2" charset="0"/>
                <a:ea typeface="Calibri" panose="020F0502020204030204" pitchFamily="34" charset="0"/>
              </a:rPr>
              <a:t>щоб</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дозволити</a:t>
            </a:r>
            <a:r>
              <a:rPr lang="ru-RU" sz="2200" b="1" dirty="0">
                <a:solidFill>
                  <a:schemeClr val="bg1"/>
                </a:solidFill>
                <a:latin typeface="PF Square Sans Pro" panose="02000506040000020004" pitchFamily="2" charset="0"/>
                <a:ea typeface="Calibri" panose="020F0502020204030204" pitchFamily="34" charset="0"/>
              </a:rPr>
              <a:t> </a:t>
            </a:r>
            <a:endParaRPr lang="ru-RU" sz="2200" b="1" dirty="0" smtClean="0">
              <a:solidFill>
                <a:schemeClr val="bg1"/>
              </a:solidFill>
              <a:latin typeface="PF Square Sans Pro" panose="02000506040000020004" pitchFamily="2" charset="0"/>
              <a:ea typeface="Calibri" panose="020F0502020204030204" pitchFamily="34" charset="0"/>
            </a:endParaRPr>
          </a:p>
          <a:p>
            <a:pPr marL="342900" indent="-342900">
              <a:buFont typeface="Wingdings" panose="05000000000000000000" pitchFamily="2" charset="2"/>
              <a:buChar char="§"/>
            </a:pPr>
            <a:r>
              <a:rPr lang="ru-RU" sz="2200" b="1" dirty="0" err="1" smtClean="0">
                <a:solidFill>
                  <a:schemeClr val="bg1"/>
                </a:solidFill>
                <a:latin typeface="PF Square Sans Pro" panose="02000506040000020004" pitchFamily="2" charset="0"/>
                <a:ea typeface="Calibri" panose="020F0502020204030204" pitchFamily="34" charset="0"/>
              </a:rPr>
              <a:t>безперешкодну</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реалізацію</a:t>
            </a:r>
            <a:r>
              <a:rPr lang="ru-RU" sz="2200" b="1" dirty="0">
                <a:solidFill>
                  <a:schemeClr val="bg1"/>
                </a:solidFill>
                <a:latin typeface="PF Square Sans Pro" panose="02000506040000020004" pitchFamily="2" charset="0"/>
                <a:ea typeface="Calibri" panose="020F0502020204030204" pitchFamily="34" charset="0"/>
              </a:rPr>
              <a:t> проекту (</a:t>
            </a:r>
            <a:r>
              <a:rPr lang="ru-RU" sz="2200" b="1" dirty="0" err="1">
                <a:solidFill>
                  <a:schemeClr val="bg1"/>
                </a:solidFill>
                <a:latin typeface="PF Square Sans Pro" panose="02000506040000020004" pitchFamily="2" charset="0"/>
                <a:ea typeface="Calibri" panose="020F0502020204030204" pitchFamily="34" charset="0"/>
              </a:rPr>
              <a:t>тобто</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збалансований</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розподіл</a:t>
            </a:r>
            <a:r>
              <a:rPr lang="ru-RU" sz="2200" b="1" dirty="0">
                <a:solidFill>
                  <a:schemeClr val="bg1"/>
                </a:solidFill>
                <a:latin typeface="PF Square Sans Pro" panose="02000506040000020004" pitchFamily="2" charset="0"/>
                <a:ea typeface="Calibri" panose="020F0502020204030204" pitchFamily="34" charset="0"/>
              </a:rPr>
              <a:t> - </a:t>
            </a:r>
            <a:r>
              <a:rPr lang="ru-RU" sz="2200" b="1" dirty="0" err="1">
                <a:solidFill>
                  <a:schemeClr val="bg1"/>
                </a:solidFill>
                <a:latin typeface="PF Square Sans Pro" panose="02000506040000020004" pitchFamily="2" charset="0"/>
                <a:ea typeface="Calibri" panose="020F0502020204030204" pitchFamily="34" charset="0"/>
              </a:rPr>
              <a:t>ні</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місяця</a:t>
            </a:r>
            <a:r>
              <a:rPr lang="ru-RU" sz="2200" b="1" dirty="0">
                <a:solidFill>
                  <a:schemeClr val="bg1"/>
                </a:solidFill>
                <a:latin typeface="PF Square Sans Pro" panose="02000506040000020004" pitchFamily="2" charset="0"/>
                <a:ea typeface="Calibri" panose="020F0502020204030204" pitchFamily="34" charset="0"/>
              </a:rPr>
              <a:t> без </a:t>
            </a:r>
            <a:r>
              <a:rPr lang="ru-RU" sz="2200" b="1" dirty="0" err="1">
                <a:solidFill>
                  <a:schemeClr val="bg1"/>
                </a:solidFill>
                <a:latin typeface="PF Square Sans Pro" panose="02000506040000020004" pitchFamily="2" charset="0"/>
                <a:ea typeface="Calibri" panose="020F0502020204030204" pitchFamily="34" charset="0"/>
              </a:rPr>
              <a:t>роботи</a:t>
            </a:r>
            <a:r>
              <a:rPr lang="ru-RU" sz="2200" b="1" dirty="0">
                <a:solidFill>
                  <a:schemeClr val="bg1"/>
                </a:solidFill>
                <a:latin typeface="PF Square Sans Pro" panose="02000506040000020004" pitchFamily="2" charset="0"/>
                <a:ea typeface="Calibri" panose="020F0502020204030204" pitchFamily="34" charset="0"/>
              </a:rPr>
              <a:t>, не </a:t>
            </a:r>
            <a:r>
              <a:rPr lang="ru-RU" sz="2200" b="1" dirty="0" err="1">
                <a:solidFill>
                  <a:schemeClr val="bg1"/>
                </a:solidFill>
                <a:latin typeface="PF Square Sans Pro" panose="02000506040000020004" pitchFamily="2" charset="0"/>
                <a:ea typeface="Calibri" panose="020F0502020204030204" pitchFamily="34" charset="0"/>
              </a:rPr>
              <a:t>всі</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дії</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згруповані</a:t>
            </a:r>
            <a:r>
              <a:rPr lang="ru-RU" sz="2200" b="1" dirty="0">
                <a:solidFill>
                  <a:schemeClr val="bg1"/>
                </a:solidFill>
                <a:latin typeface="PF Square Sans Pro" panose="02000506040000020004" pitchFamily="2" charset="0"/>
                <a:ea typeface="Calibri" panose="020F0502020204030204" pitchFamily="34" charset="0"/>
              </a:rPr>
              <a:t> на один </a:t>
            </a:r>
            <a:r>
              <a:rPr lang="ru-RU" sz="2200" b="1" dirty="0" err="1">
                <a:solidFill>
                  <a:schemeClr val="bg1"/>
                </a:solidFill>
                <a:latin typeface="PF Square Sans Pro" panose="02000506040000020004" pitchFamily="2" charset="0"/>
                <a:ea typeface="Calibri" panose="020F0502020204030204" pitchFamily="34" charset="0"/>
              </a:rPr>
              <a:t>місяць</a:t>
            </a:r>
            <a:r>
              <a:rPr lang="ru-RU" sz="2200" b="1" dirty="0">
                <a:solidFill>
                  <a:schemeClr val="bg1"/>
                </a:solidFill>
                <a:latin typeface="PF Square Sans Pro" panose="02000506040000020004" pitchFamily="2" charset="0"/>
                <a:ea typeface="Calibri" panose="020F0502020204030204" pitchFamily="34" charset="0"/>
              </a:rPr>
              <a:t>) </a:t>
            </a:r>
          </a:p>
          <a:p>
            <a:pPr marL="342900" indent="-342900">
              <a:buFont typeface="Wingdings" panose="05000000000000000000" pitchFamily="2" charset="2"/>
              <a:buChar char="§"/>
            </a:pPr>
            <a:r>
              <a:rPr lang="ru-RU" sz="2200" b="1" dirty="0" err="1" smtClean="0">
                <a:solidFill>
                  <a:schemeClr val="bg1"/>
                </a:solidFill>
                <a:latin typeface="PF Square Sans Pro" panose="02000506040000020004" pitchFamily="2" charset="0"/>
                <a:ea typeface="Calibri" panose="020F0502020204030204" pitchFamily="34" charset="0"/>
              </a:rPr>
              <a:t>витрачання</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a:solidFill>
                  <a:schemeClr val="bg1"/>
                </a:solidFill>
                <a:latin typeface="PF Square Sans Pro" panose="02000506040000020004" pitchFamily="2" charset="0"/>
                <a:ea typeface="Calibri" panose="020F0502020204030204" pitchFamily="34" charset="0"/>
              </a:rPr>
              <a:t>грошей </a:t>
            </a:r>
            <a:r>
              <a:rPr lang="ru-RU" sz="2200" b="1" dirty="0" err="1">
                <a:solidFill>
                  <a:schemeClr val="bg1"/>
                </a:solidFill>
                <a:latin typeface="PF Square Sans Pro" panose="02000506040000020004" pitchFamily="2" charset="0"/>
                <a:ea typeface="Calibri" panose="020F0502020204030204" pitchFamily="34" charset="0"/>
              </a:rPr>
              <a:t>відповідно</a:t>
            </a:r>
            <a:r>
              <a:rPr lang="ru-RU" sz="2200" b="1" dirty="0">
                <a:solidFill>
                  <a:schemeClr val="bg1"/>
                </a:solidFill>
                <a:latin typeface="PF Square Sans Pro" panose="02000506040000020004" pitchFamily="2" charset="0"/>
                <a:ea typeface="Calibri" panose="020F0502020204030204" pitchFamily="34" charset="0"/>
              </a:rPr>
              <a:t> до </a:t>
            </a:r>
            <a:r>
              <a:rPr lang="ru-RU" sz="2200" b="1" dirty="0" err="1">
                <a:solidFill>
                  <a:schemeClr val="bg1"/>
                </a:solidFill>
                <a:latin typeface="PF Square Sans Pro" panose="02000506040000020004" pitchFamily="2" charset="0"/>
                <a:ea typeface="Calibri" panose="020F0502020204030204" pitchFamily="34" charset="0"/>
              </a:rPr>
              <a:t>грошових</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потоків</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що</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залежать</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від</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траншів</a:t>
            </a:r>
            <a:r>
              <a:rPr lang="ru-RU" sz="2200" b="1" dirty="0">
                <a:solidFill>
                  <a:schemeClr val="bg1"/>
                </a:solidFill>
                <a:latin typeface="PF Square Sans Pro" panose="02000506040000020004" pitchFamily="2" charset="0"/>
                <a:ea typeface="Calibri" panose="020F0502020204030204" pitchFamily="34" charset="0"/>
              </a:rPr>
              <a:t> гранту</a:t>
            </a:r>
            <a:endParaRPr lang="uk-UA" sz="2200" b="1" dirty="0">
              <a:solidFill>
                <a:schemeClr val="bg1"/>
              </a:solidFill>
              <a:latin typeface="PF Square Sans Pro" panose="02000506040000020004" pitchFamily="2" charset="0"/>
            </a:endParaRPr>
          </a:p>
        </p:txBody>
      </p:sp>
      <p:sp>
        <p:nvSpPr>
          <p:cNvPr id="8" name="Прямокутник 7"/>
          <p:cNvSpPr/>
          <p:nvPr/>
        </p:nvSpPr>
        <p:spPr>
          <a:xfrm>
            <a:off x="2183554" y="5548517"/>
            <a:ext cx="6960446" cy="1107996"/>
          </a:xfrm>
          <a:prstGeom prst="rect">
            <a:avLst/>
          </a:prstGeom>
          <a:solidFill>
            <a:srgbClr val="002060"/>
          </a:solidFill>
        </p:spPr>
        <p:txBody>
          <a:bodyPr wrap="square">
            <a:spAutoFit/>
          </a:bodyPr>
          <a:lstStyle/>
          <a:p>
            <a:r>
              <a:rPr lang="ru-RU" sz="2200" b="1" dirty="0" smtClean="0">
                <a:solidFill>
                  <a:schemeClr val="bg1"/>
                </a:solidFill>
                <a:latin typeface="PF Square Sans Pro" panose="02000506040000020004" pitchFamily="2" charset="0"/>
                <a:ea typeface="Calibri" panose="020F0502020204030204" pitchFamily="34" charset="0"/>
              </a:rPr>
              <a:t>Подумайте </a:t>
            </a:r>
            <a:r>
              <a:rPr lang="ru-RU" sz="2200" b="1" dirty="0">
                <a:solidFill>
                  <a:schemeClr val="bg1"/>
                </a:solidFill>
                <a:latin typeface="PF Square Sans Pro" panose="02000506040000020004" pitchFamily="2" charset="0"/>
                <a:ea typeface="Calibri" panose="020F0502020204030204" pitchFamily="34" charset="0"/>
              </a:rPr>
              <a:t>про </a:t>
            </a:r>
            <a:r>
              <a:rPr lang="ru-RU" sz="2200" b="1" dirty="0" err="1">
                <a:solidFill>
                  <a:schemeClr val="bg1"/>
                </a:solidFill>
                <a:latin typeface="PF Square Sans Pro" panose="02000506040000020004" pitchFamily="2" charset="0"/>
                <a:ea typeface="Calibri" panose="020F0502020204030204" pitchFamily="34" charset="0"/>
              </a:rPr>
              <a:t>зв'язок</a:t>
            </a:r>
            <a:r>
              <a:rPr lang="ru-RU" sz="2200" b="1" dirty="0">
                <a:solidFill>
                  <a:schemeClr val="bg1"/>
                </a:solidFill>
                <a:latin typeface="PF Square Sans Pro" panose="02000506040000020004" pitchFamily="2" charset="0"/>
                <a:ea typeface="Calibri" panose="020F0502020204030204" pitchFamily="34" charset="0"/>
              </a:rPr>
              <a:t> і час </a:t>
            </a:r>
            <a:r>
              <a:rPr lang="ru-RU" sz="2200" b="1" dirty="0" err="1">
                <a:solidFill>
                  <a:schemeClr val="bg1"/>
                </a:solidFill>
                <a:latin typeface="PF Square Sans Pro" panose="02000506040000020004" pitchFamily="2" charset="0"/>
                <a:ea typeface="Calibri" panose="020F0502020204030204" pitchFamily="34" charset="0"/>
              </a:rPr>
              <a:t>виконання</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всіх</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smtClean="0">
                <a:solidFill>
                  <a:schemeClr val="bg1"/>
                </a:solidFill>
                <a:latin typeface="PF Square Sans Pro" panose="02000506040000020004" pitchFamily="2" charset="0"/>
                <a:ea typeface="Calibri" panose="020F0502020204030204" pitchFamily="34" charset="0"/>
              </a:rPr>
              <a:t>дій</a:t>
            </a:r>
            <a:endParaRPr lang="ru-RU" sz="2200" b="1" dirty="0" smtClean="0">
              <a:solidFill>
                <a:schemeClr val="bg1"/>
              </a:solidFill>
              <a:latin typeface="PF Square Sans Pro" panose="02000506040000020004" pitchFamily="2" charset="0"/>
              <a:ea typeface="Calibri" panose="020F0502020204030204" pitchFamily="34" charset="0"/>
            </a:endParaRPr>
          </a:p>
          <a:p>
            <a:r>
              <a:rPr lang="ru-RU" sz="2200" b="1" dirty="0" err="1" smtClean="0">
                <a:solidFill>
                  <a:schemeClr val="bg1"/>
                </a:solidFill>
                <a:latin typeface="PF Square Sans Pro" panose="02000506040000020004" pitchFamily="2" charset="0"/>
                <a:ea typeface="Calibri" panose="020F0502020204030204" pitchFamily="34" charset="0"/>
              </a:rPr>
              <a:t>Вирішіть</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чи</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повинні</a:t>
            </a:r>
            <a:r>
              <a:rPr lang="ru-RU" sz="2200" b="1" dirty="0">
                <a:solidFill>
                  <a:schemeClr val="bg1"/>
                </a:solidFill>
                <a:latin typeface="PF Square Sans Pro" panose="02000506040000020004" pitchFamily="2" charset="0"/>
                <a:ea typeface="Calibri" panose="020F0502020204030204" pitchFamily="34" charset="0"/>
              </a:rPr>
              <a:t> бути </a:t>
            </a:r>
            <a:r>
              <a:rPr lang="ru-RU" sz="2200" b="1" dirty="0" err="1">
                <a:solidFill>
                  <a:schemeClr val="bg1"/>
                </a:solidFill>
                <a:latin typeface="PF Square Sans Pro" panose="02000506040000020004" pitchFamily="2" charset="0"/>
                <a:ea typeface="Calibri" panose="020F0502020204030204" pitchFamily="34" charset="0"/>
              </a:rPr>
              <a:t>закінчені</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деякі</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smtClean="0">
                <a:solidFill>
                  <a:schemeClr val="bg1"/>
                </a:solidFill>
                <a:latin typeface="PF Square Sans Pro" panose="02000506040000020004" pitchFamily="2" charset="0"/>
                <a:ea typeface="Calibri" panose="020F0502020204030204" pitchFamily="34" charset="0"/>
              </a:rPr>
              <a:t>дії</a:t>
            </a:r>
            <a:r>
              <a:rPr lang="ru-RU" sz="2200" b="1" dirty="0" smtClean="0">
                <a:solidFill>
                  <a:schemeClr val="bg1"/>
                </a:solidFill>
                <a:latin typeface="PF Square Sans Pro" panose="02000506040000020004" pitchFamily="2" charset="0"/>
                <a:ea typeface="Calibri" panose="020F0502020204030204" pitchFamily="34" charset="0"/>
              </a:rPr>
              <a:t> </a:t>
            </a:r>
            <a:r>
              <a:rPr lang="ru-RU" sz="2200" b="1" dirty="0">
                <a:solidFill>
                  <a:schemeClr val="bg1"/>
                </a:solidFill>
                <a:latin typeface="PF Square Sans Pro" panose="02000506040000020004" pitchFamily="2" charset="0"/>
                <a:ea typeface="Calibri" panose="020F0502020204030204" pitchFamily="34" charset="0"/>
              </a:rPr>
              <a:t>до початку </a:t>
            </a:r>
            <a:r>
              <a:rPr lang="ru-RU" sz="2200" b="1" dirty="0" err="1">
                <a:solidFill>
                  <a:schemeClr val="bg1"/>
                </a:solidFill>
                <a:latin typeface="PF Square Sans Pro" panose="02000506040000020004" pitchFamily="2" charset="0"/>
                <a:ea typeface="Calibri" panose="020F0502020204030204" pitchFamily="34" charset="0"/>
              </a:rPr>
              <a:t>інших</a:t>
            </a:r>
            <a:r>
              <a:rPr lang="ru-RU" sz="2200" b="1" dirty="0">
                <a:solidFill>
                  <a:schemeClr val="bg1"/>
                </a:solidFill>
                <a:latin typeface="PF Square Sans Pro" panose="02000506040000020004" pitchFamily="2" charset="0"/>
                <a:ea typeface="Calibri" panose="020F0502020204030204" pitchFamily="34" charset="0"/>
              </a:rPr>
              <a:t> </a:t>
            </a:r>
            <a:r>
              <a:rPr lang="ru-RU" sz="2200" b="1" dirty="0" err="1">
                <a:solidFill>
                  <a:schemeClr val="bg1"/>
                </a:solidFill>
                <a:latin typeface="PF Square Sans Pro" panose="02000506040000020004" pitchFamily="2" charset="0"/>
                <a:ea typeface="Calibri" panose="020F0502020204030204" pitchFamily="34" charset="0"/>
              </a:rPr>
              <a:t>завдань</a:t>
            </a:r>
            <a:endParaRPr lang="uk-UA" sz="2200" b="1" dirty="0">
              <a:solidFill>
                <a:schemeClr val="bg1"/>
              </a:solidFill>
              <a:latin typeface="PF Square Sans Pro" panose="02000506040000020004" pitchFamily="2" charset="0"/>
            </a:endParaRPr>
          </a:p>
        </p:txBody>
      </p:sp>
      <p:sp>
        <p:nvSpPr>
          <p:cNvPr id="9" name="Прямокутник 8"/>
          <p:cNvSpPr/>
          <p:nvPr/>
        </p:nvSpPr>
        <p:spPr>
          <a:xfrm>
            <a:off x="-29407" y="6074313"/>
            <a:ext cx="2212961" cy="830997"/>
          </a:xfrm>
          <a:prstGeom prst="rect">
            <a:avLst/>
          </a:prstGeom>
        </p:spPr>
        <p:txBody>
          <a:bodyPr wrap="square">
            <a:spAutoFit/>
          </a:bodyPr>
          <a:lstStyle/>
          <a:p>
            <a:r>
              <a:rPr lang="uk-UA" sz="1200" b="1" i="1" dirty="0">
                <a:latin typeface="PF Square Sans Pro" panose="02000506040000020004" pitchFamily="2" charset="0"/>
              </a:rPr>
              <a:t>Джерело: https://drive.google.com/file/d/0B5O1l5QibfQZZXRZWDNzeUJ6TEk/view</a:t>
            </a:r>
            <a:endParaRPr lang="uk-UA" sz="1200" b="1" dirty="0"/>
          </a:p>
        </p:txBody>
      </p:sp>
    </p:spTree>
    <p:extLst>
      <p:ext uri="{BB962C8B-B14F-4D97-AF65-F5344CB8AC3E}">
        <p14:creationId xmlns:p14="http://schemas.microsoft.com/office/powerpoint/2010/main" val="37630294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576064"/>
          </a:xfrm>
          <a:solidFill>
            <a:srgbClr val="7030A0"/>
          </a:solidFill>
        </p:spPr>
        <p:txBody>
          <a:bodyPr>
            <a:noAutofit/>
          </a:bodyPr>
          <a:lstStyle/>
          <a:p>
            <a:r>
              <a:rPr lang="ru-RU" altLang="uk-UA" sz="2400" b="1" dirty="0" smtClean="0">
                <a:solidFill>
                  <a:schemeClr val="bg1"/>
                </a:solidFill>
                <a:latin typeface="PF Square Sans Pro" panose="02000506040000020004" pitchFamily="2" charset="0"/>
              </a:rPr>
              <a:t>АНАЛІЗ ПРОЕКТУ</a:t>
            </a:r>
            <a:endParaRPr lang="uk-UA" altLang="uk-UA" sz="2400" b="1" dirty="0" smtClean="0">
              <a:solidFill>
                <a:schemeClr val="bg1"/>
              </a:solidFill>
              <a:latin typeface="PF Square Sans Pro" panose="02000506040000020004" pitchFamily="2" charset="0"/>
            </a:endParaRP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5364" name="Прямокутник 1"/>
          <p:cNvSpPr>
            <a:spLocks noChangeArrowheads="1"/>
          </p:cNvSpPr>
          <p:nvPr/>
        </p:nvSpPr>
        <p:spPr bwMode="auto">
          <a:xfrm>
            <a:off x="7483475" y="627663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a:solidFill>
                  <a:schemeClr val="bg1"/>
                </a:solidFill>
                <a:latin typeface="PF Square Sans Pro" panose="02000506040000020004" pitchFamily="2" charset="0"/>
              </a:rPr>
              <a:t>Вправа</a:t>
            </a:r>
            <a:endParaRPr lang="uk-UA" altLang="uk-UA" b="1">
              <a:solidFill>
                <a:schemeClr val="bg1"/>
              </a:solidFill>
              <a:latin typeface="Arial" panose="020B0604020202020204" pitchFamily="34" charset="0"/>
            </a:endParaRPr>
          </a:p>
        </p:txBody>
      </p:sp>
      <p:sp>
        <p:nvSpPr>
          <p:cNvPr id="10" name="Заголовок 6"/>
          <p:cNvSpPr txBox="1">
            <a:spLocks/>
          </p:cNvSpPr>
          <p:nvPr/>
        </p:nvSpPr>
        <p:spPr>
          <a:xfrm>
            <a:off x="0" y="1340768"/>
            <a:ext cx="9144000" cy="4176464"/>
          </a:xfrm>
          <a:prstGeom prst="rect">
            <a:avLst/>
          </a:prstGeom>
          <a:solidFill>
            <a:srgbClr val="7030A0"/>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uk-UA" sz="3600" b="1" dirty="0">
                <a:solidFill>
                  <a:schemeClr val="bg1"/>
                </a:solidFill>
                <a:latin typeface="PF Square Sans Pro" panose="02000506040000020004" pitchFamily="2" charset="0"/>
              </a:rPr>
              <a:t>Проект «Нові точки </a:t>
            </a:r>
            <a:r>
              <a:rPr lang="ru-RU" altLang="uk-UA" sz="3600" b="1" dirty="0" err="1">
                <a:solidFill>
                  <a:schemeClr val="bg1"/>
                </a:solidFill>
                <a:latin typeface="PF Square Sans Pro" panose="02000506040000020004" pitchFamily="2" charset="0"/>
              </a:rPr>
              <a:t>зростання</a:t>
            </a:r>
            <a:r>
              <a:rPr lang="ru-RU" altLang="uk-UA" sz="3600" b="1" dirty="0">
                <a:solidFill>
                  <a:schemeClr val="bg1"/>
                </a:solidFill>
                <a:latin typeface="PF Square Sans Pro" panose="02000506040000020004" pitchFamily="2" charset="0"/>
              </a:rPr>
              <a:t> для </a:t>
            </a:r>
            <a:r>
              <a:rPr lang="ru-RU" altLang="uk-UA" sz="3600" b="1" dirty="0" err="1">
                <a:solidFill>
                  <a:schemeClr val="bg1"/>
                </a:solidFill>
                <a:latin typeface="PF Square Sans Pro" panose="02000506040000020004" pitchFamily="2" charset="0"/>
              </a:rPr>
              <a:t>сталого</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розвитку</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гірських</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територій</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Львівської</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області</a:t>
            </a:r>
            <a:r>
              <a:rPr lang="ru-RU" altLang="uk-UA" sz="3600" b="1" dirty="0">
                <a:solidFill>
                  <a:schemeClr val="bg1"/>
                </a:solidFill>
                <a:latin typeface="PF Square Sans Pro" panose="02000506040000020004" pitchFamily="2" charset="0"/>
              </a:rPr>
              <a:t>». </a:t>
            </a:r>
            <a:endParaRPr lang="ru-RU" altLang="uk-UA" sz="3600" b="1" dirty="0" smtClean="0">
              <a:solidFill>
                <a:schemeClr val="bg1"/>
              </a:solidFill>
              <a:latin typeface="PF Square Sans Pro" panose="02000506040000020004" pitchFamily="2" charset="0"/>
            </a:endParaRPr>
          </a:p>
          <a:p>
            <a:pPr algn="l"/>
            <a:r>
              <a:rPr lang="ru-RU" altLang="uk-UA" sz="3600" b="1" dirty="0" smtClean="0">
                <a:solidFill>
                  <a:schemeClr val="bg1"/>
                </a:solidFill>
                <a:latin typeface="PF Square Sans Pro" panose="02000506040000020004" pitchFamily="2" charset="0"/>
              </a:rPr>
              <a:t>Ознайомитись </a:t>
            </a:r>
            <a:r>
              <a:rPr lang="ru-RU" altLang="uk-UA" sz="3600" b="1" dirty="0" err="1">
                <a:solidFill>
                  <a:schemeClr val="bg1"/>
                </a:solidFill>
                <a:latin typeface="PF Square Sans Pro" panose="02000506040000020004" pitchFamily="2" charset="0"/>
              </a:rPr>
              <a:t>із</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розділом</a:t>
            </a:r>
            <a:r>
              <a:rPr lang="ru-RU" altLang="uk-UA" sz="3600" b="1" dirty="0">
                <a:solidFill>
                  <a:schemeClr val="bg1"/>
                </a:solidFill>
                <a:latin typeface="PF Square Sans Pro" panose="02000506040000020004" pitchFamily="2" charset="0"/>
              </a:rPr>
              <a:t> </a:t>
            </a:r>
            <a:r>
              <a:rPr lang="ru-RU" altLang="uk-UA" sz="3600" b="1" dirty="0" smtClean="0">
                <a:solidFill>
                  <a:schemeClr val="bg1"/>
                </a:solidFill>
                <a:latin typeface="PF Square Sans Pro" panose="02000506040000020004" pitchFamily="2" charset="0"/>
              </a:rPr>
              <a:t>2.4</a:t>
            </a:r>
            <a:endParaRPr lang="ru-RU" altLang="uk-UA" sz="3600" b="1" dirty="0">
              <a:solidFill>
                <a:schemeClr val="bg1"/>
              </a:solidFill>
              <a:latin typeface="PF Square Sans Pro" panose="02000506040000020004" pitchFamily="2" charset="0"/>
            </a:endParaRPr>
          </a:p>
          <a:p>
            <a:r>
              <a:rPr lang="ru-RU" altLang="uk-UA" sz="3600" b="1" dirty="0">
                <a:solidFill>
                  <a:schemeClr val="bg1"/>
                </a:solidFill>
                <a:latin typeface="PF Square Sans Pro" panose="02000506040000020004" pitchFamily="2" charset="0"/>
              </a:rPr>
              <a:t>Ще не так?  </a:t>
            </a:r>
            <a:r>
              <a:rPr lang="ru-RU" altLang="uk-UA" sz="3600" b="1" dirty="0" err="1">
                <a:solidFill>
                  <a:schemeClr val="bg1"/>
                </a:solidFill>
                <a:latin typeface="PF Square Sans Pro" panose="02000506040000020004" pitchFamily="2" charset="0"/>
              </a:rPr>
              <a:t>Що</a:t>
            </a:r>
            <a:r>
              <a:rPr lang="ru-RU" altLang="uk-UA" sz="3600" b="1" dirty="0">
                <a:solidFill>
                  <a:schemeClr val="bg1"/>
                </a:solidFill>
                <a:latin typeface="PF Square Sans Pro" panose="02000506040000020004" pitchFamily="2" charset="0"/>
              </a:rPr>
              <a:t> б Ви </a:t>
            </a:r>
            <a:r>
              <a:rPr lang="ru-RU" altLang="uk-UA" sz="3600" b="1" dirty="0" err="1">
                <a:solidFill>
                  <a:schemeClr val="bg1"/>
                </a:solidFill>
                <a:latin typeface="PF Square Sans Pro" panose="02000506040000020004" pitchFamily="2" charset="0"/>
              </a:rPr>
              <a:t>змінили</a:t>
            </a:r>
            <a:r>
              <a:rPr lang="ru-RU" altLang="uk-UA" sz="3600" b="1" dirty="0">
                <a:solidFill>
                  <a:schemeClr val="bg1"/>
                </a:solidFill>
                <a:latin typeface="PF Square Sans Pro" panose="02000506040000020004" pitchFamily="2" charset="0"/>
              </a:rPr>
              <a:t>, додали</a:t>
            </a:r>
            <a:r>
              <a:rPr lang="ru-RU" altLang="uk-UA" sz="3600" b="1" dirty="0" smtClean="0">
                <a:solidFill>
                  <a:schemeClr val="bg1"/>
                </a:solidFill>
                <a:latin typeface="PF Square Sans Pro" panose="02000506040000020004" pitchFamily="2" charset="0"/>
              </a:rPr>
              <a:t>?</a:t>
            </a:r>
          </a:p>
          <a:p>
            <a:pPr algn="l"/>
            <a:endParaRPr lang="ru-RU" altLang="uk-UA" sz="3600" b="1" dirty="0" smtClean="0">
              <a:solidFill>
                <a:schemeClr val="bg1"/>
              </a:solidFill>
              <a:latin typeface="PF Square Sans Pro" panose="02000506040000020004" pitchFamily="2" charset="0"/>
            </a:endParaRPr>
          </a:p>
          <a:p>
            <a:pPr algn="l"/>
            <a:r>
              <a:rPr lang="ru-RU" altLang="uk-UA" sz="3600" b="1" dirty="0" smtClean="0">
                <a:solidFill>
                  <a:schemeClr val="bg1"/>
                </a:solidFill>
                <a:latin typeface="PF Square Sans Pro" panose="02000506040000020004" pitchFamily="2" charset="0"/>
              </a:rPr>
              <a:t>Кожна </a:t>
            </a:r>
            <a:r>
              <a:rPr lang="ru-RU" altLang="uk-UA" sz="3600" b="1" dirty="0" err="1" smtClean="0">
                <a:solidFill>
                  <a:schemeClr val="bg1"/>
                </a:solidFill>
                <a:latin typeface="PF Square Sans Pro" panose="02000506040000020004" pitchFamily="2" charset="0"/>
              </a:rPr>
              <a:t>група</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аналізує</a:t>
            </a:r>
            <a:r>
              <a:rPr lang="ru-RU" altLang="uk-UA" sz="3600" b="1" dirty="0" smtClean="0">
                <a:solidFill>
                  <a:schemeClr val="bg1"/>
                </a:solidFill>
                <a:latin typeface="PF Square Sans Pro" panose="02000506040000020004" pitchFamily="2" charset="0"/>
              </a:rPr>
              <a:t> «свою» ціль</a:t>
            </a:r>
          </a:p>
          <a:p>
            <a:pPr algn="l"/>
            <a:r>
              <a:rPr lang="ru-RU" altLang="uk-UA" sz="3600" b="1" dirty="0" err="1" smtClean="0">
                <a:solidFill>
                  <a:schemeClr val="bg1"/>
                </a:solidFill>
                <a:latin typeface="PF Square Sans Pro" panose="02000506040000020004" pitchFamily="2" charset="0"/>
              </a:rPr>
              <a:t>Група</a:t>
            </a:r>
            <a:r>
              <a:rPr lang="ru-RU" altLang="uk-UA" sz="3600" b="1" dirty="0" smtClean="0">
                <a:solidFill>
                  <a:schemeClr val="bg1"/>
                </a:solidFill>
                <a:latin typeface="PF Square Sans Pro" panose="02000506040000020004" pitchFamily="2" charset="0"/>
              </a:rPr>
              <a:t> 5 </a:t>
            </a:r>
            <a:r>
              <a:rPr lang="ru-RU" altLang="uk-UA" sz="3600" b="1" dirty="0" err="1" smtClean="0">
                <a:solidFill>
                  <a:schemeClr val="bg1"/>
                </a:solidFill>
                <a:latin typeface="PF Square Sans Pro" panose="02000506040000020004" pitchFamily="2" charset="0"/>
              </a:rPr>
              <a:t>аналізує</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взаємозвязок</a:t>
            </a:r>
            <a:r>
              <a:rPr lang="ru-RU" altLang="uk-UA" sz="3600" b="1" dirty="0" smtClean="0">
                <a:solidFill>
                  <a:schemeClr val="bg1"/>
                </a:solidFill>
                <a:latin typeface="PF Square Sans Pro" panose="02000506040000020004" pitchFamily="2" charset="0"/>
              </a:rPr>
              <a:t> в </a:t>
            </a:r>
            <a:r>
              <a:rPr lang="ru-RU" altLang="uk-UA" sz="3600" b="1" dirty="0" err="1" smtClean="0">
                <a:solidFill>
                  <a:schemeClr val="bg1"/>
                </a:solidFill>
                <a:latin typeface="PF Square Sans Pro" panose="02000506040000020004" pitchFamily="2" charset="0"/>
              </a:rPr>
              <a:t>часі</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цілей</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між</a:t>
            </a:r>
            <a:r>
              <a:rPr lang="ru-RU" altLang="uk-UA" sz="3600" b="1" dirty="0" smtClean="0">
                <a:solidFill>
                  <a:schemeClr val="bg1"/>
                </a:solidFill>
                <a:latin typeface="PF Square Sans Pro" panose="02000506040000020004" pitchFamily="2" charset="0"/>
              </a:rPr>
              <a:t> собою</a:t>
            </a:r>
            <a:endParaRPr lang="ru-RU" altLang="uk-UA" sz="3600" b="1" dirty="0">
              <a:solidFill>
                <a:schemeClr val="bg1"/>
              </a:solidFill>
              <a:latin typeface="PF Square Sans Pro" panose="02000506040000020004" pitchFamily="2" charset="0"/>
            </a:endParaRPr>
          </a:p>
        </p:txBody>
      </p:sp>
      <p:sp>
        <p:nvSpPr>
          <p:cNvPr id="6" name="Прямокутник 1"/>
          <p:cNvSpPr>
            <a:spLocks noChangeArrowheads="1"/>
          </p:cNvSpPr>
          <p:nvPr/>
        </p:nvSpPr>
        <p:spPr bwMode="auto">
          <a:xfrm>
            <a:off x="5220072" y="6273800"/>
            <a:ext cx="2095608"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smtClean="0">
                <a:solidFill>
                  <a:schemeClr val="bg1"/>
                </a:solidFill>
                <a:latin typeface="PF Square Sans Pro" panose="02000506040000020004" pitchFamily="2" charset="0"/>
              </a:rPr>
              <a:t>Додаток 2</a:t>
            </a:r>
            <a:endParaRPr lang="uk-UA" altLang="uk-UA"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474262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633412"/>
          </a:xfrm>
          <a:solidFill>
            <a:schemeClr val="accent2">
              <a:lumMod val="75000"/>
            </a:schemeClr>
          </a:solidFill>
        </p:spPr>
        <p:txBody>
          <a:bodyPr>
            <a:normAutofit fontScale="90000"/>
          </a:bodyPr>
          <a:lstStyle/>
          <a:p>
            <a:r>
              <a:rPr lang="uk-UA" altLang="uk-UA" sz="3600" b="1" dirty="0" smtClean="0">
                <a:solidFill>
                  <a:schemeClr val="bg1"/>
                </a:solidFill>
                <a:latin typeface="PF Square Sans Pro" panose="02000506040000020004" pitchFamily="2" charset="0"/>
              </a:rPr>
              <a:t>Ваш проект!</a:t>
            </a: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5364" name="Прямокутник 1"/>
          <p:cNvSpPr>
            <a:spLocks noChangeArrowheads="1"/>
          </p:cNvSpPr>
          <p:nvPr/>
        </p:nvSpPr>
        <p:spPr bwMode="auto">
          <a:xfrm>
            <a:off x="7483475" y="6273800"/>
            <a:ext cx="1660525"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a:solidFill>
                  <a:schemeClr val="bg1"/>
                </a:solidFill>
                <a:latin typeface="PF Square Sans Pro" panose="02000506040000020004" pitchFamily="2" charset="0"/>
              </a:rPr>
              <a:t>Вправа</a:t>
            </a:r>
            <a:endParaRPr lang="uk-UA" altLang="uk-UA" b="1">
              <a:solidFill>
                <a:schemeClr val="bg1"/>
              </a:solidFill>
              <a:latin typeface="Arial" panose="020B0604020202020204" pitchFamily="34" charset="0"/>
            </a:endParaRPr>
          </a:p>
        </p:txBody>
      </p:sp>
      <p:sp>
        <p:nvSpPr>
          <p:cNvPr id="10" name="Заголовок 6"/>
          <p:cNvSpPr txBox="1">
            <a:spLocks/>
          </p:cNvSpPr>
          <p:nvPr/>
        </p:nvSpPr>
        <p:spPr>
          <a:xfrm>
            <a:off x="7143" y="1835609"/>
            <a:ext cx="9144000" cy="3384376"/>
          </a:xfrm>
          <a:prstGeom prst="rect">
            <a:avLst/>
          </a:prstGeom>
          <a:solidFill>
            <a:schemeClr val="accent2">
              <a:lumMod val="75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uk-UA" sz="3600" b="1" dirty="0" smtClean="0">
                <a:solidFill>
                  <a:schemeClr val="bg1"/>
                </a:solidFill>
                <a:latin typeface="PF Square Sans Pro" panose="02000506040000020004" pitchFamily="2" charset="0"/>
              </a:rPr>
              <a:t>Складіть «Календарний </a:t>
            </a:r>
            <a:r>
              <a:rPr lang="ru-RU" altLang="uk-UA" sz="3600" b="1" dirty="0">
                <a:solidFill>
                  <a:schemeClr val="bg1"/>
                </a:solidFill>
                <a:latin typeface="PF Square Sans Pro" panose="02000506040000020004" pitchFamily="2" charset="0"/>
              </a:rPr>
              <a:t>план-</a:t>
            </a:r>
            <a:r>
              <a:rPr lang="ru-RU" altLang="uk-UA" sz="3600" b="1" dirty="0" err="1">
                <a:solidFill>
                  <a:schemeClr val="bg1"/>
                </a:solidFill>
                <a:latin typeface="PF Square Sans Pro" panose="02000506040000020004" pitchFamily="2" charset="0"/>
              </a:rPr>
              <a:t>графік</a:t>
            </a:r>
            <a:r>
              <a:rPr lang="ru-RU" altLang="uk-UA" sz="3600" b="1" dirty="0">
                <a:solidFill>
                  <a:schemeClr val="bg1"/>
                </a:solidFill>
                <a:latin typeface="PF Square Sans Pro" panose="02000506040000020004" pitchFamily="2" charset="0"/>
              </a:rPr>
              <a:t> </a:t>
            </a:r>
            <a:r>
              <a:rPr lang="ru-RU" altLang="uk-UA" sz="3600" b="1" dirty="0" err="1">
                <a:solidFill>
                  <a:schemeClr val="bg1"/>
                </a:solidFill>
                <a:latin typeface="PF Square Sans Pro" panose="02000506040000020004" pitchFamily="2" charset="0"/>
              </a:rPr>
              <a:t>впровадження</a:t>
            </a:r>
            <a:r>
              <a:rPr lang="ru-RU" altLang="uk-UA" sz="3600" b="1" dirty="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діяльності</a:t>
            </a:r>
            <a:r>
              <a:rPr lang="ru-RU" altLang="uk-UA" sz="3600" b="1" dirty="0" smtClean="0">
                <a:solidFill>
                  <a:schemeClr val="bg1"/>
                </a:solidFill>
                <a:latin typeface="PF Square Sans Pro" panose="02000506040000020004" pitchFamily="2" charset="0"/>
              </a:rPr>
              <a:t>» для </a:t>
            </a:r>
            <a:r>
              <a:rPr lang="ru-RU" altLang="uk-UA" sz="3600" b="1" dirty="0" err="1" smtClean="0">
                <a:solidFill>
                  <a:schemeClr val="bg1"/>
                </a:solidFill>
                <a:latin typeface="PF Square Sans Pro" panose="02000506040000020004" pitchFamily="2" charset="0"/>
              </a:rPr>
              <a:t>свого</a:t>
            </a:r>
            <a:r>
              <a:rPr lang="ru-RU" altLang="uk-UA" sz="3600" b="1" dirty="0" smtClean="0">
                <a:solidFill>
                  <a:schemeClr val="bg1"/>
                </a:solidFill>
                <a:latin typeface="PF Square Sans Pro" panose="02000506040000020004" pitchFamily="2" charset="0"/>
              </a:rPr>
              <a:t> проекту </a:t>
            </a:r>
            <a:endParaRPr lang="uk-UA" altLang="uk-UA" sz="3600" b="1" dirty="0" smtClean="0">
              <a:solidFill>
                <a:schemeClr val="bg1"/>
              </a:solidFill>
              <a:latin typeface="PF Square Sans Pro" panose="02000506040000020004" pitchFamily="2" charset="0"/>
            </a:endParaRPr>
          </a:p>
        </p:txBody>
      </p:sp>
      <p:sp>
        <p:nvSpPr>
          <p:cNvPr id="6" name="Прямокутник 1"/>
          <p:cNvSpPr>
            <a:spLocks noChangeArrowheads="1"/>
          </p:cNvSpPr>
          <p:nvPr/>
        </p:nvSpPr>
        <p:spPr bwMode="auto">
          <a:xfrm>
            <a:off x="5220072" y="6273800"/>
            <a:ext cx="2095608" cy="5842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uk-UA" altLang="uk-UA" b="1" dirty="0" smtClean="0">
                <a:solidFill>
                  <a:schemeClr val="bg1"/>
                </a:solidFill>
                <a:latin typeface="PF Square Sans Pro" panose="02000506040000020004" pitchFamily="2" charset="0"/>
              </a:rPr>
              <a:t>Додаток 2</a:t>
            </a:r>
            <a:endParaRPr lang="uk-UA" altLang="uk-UA"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13782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160" r="-220" b="160"/>
          <a:stretch/>
        </p:blipFill>
        <p:spPr bwMode="auto">
          <a:xfrm>
            <a:off x="0" y="1"/>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5013176"/>
            <a:ext cx="9144000" cy="1080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2" name="Заголовок 1"/>
          <p:cNvSpPr>
            <a:spLocks noGrp="1"/>
          </p:cNvSpPr>
          <p:nvPr>
            <p:ph type="ctrTitle"/>
          </p:nvPr>
        </p:nvSpPr>
        <p:spPr>
          <a:xfrm>
            <a:off x="259408" y="4767287"/>
            <a:ext cx="8640960" cy="1470025"/>
          </a:xfrm>
        </p:spPr>
        <p:txBody>
          <a:bodyPr>
            <a:noAutofit/>
          </a:bodyPr>
          <a:lstStyle/>
          <a:p>
            <a:r>
              <a:rPr lang="ru-RU" sz="4000" b="1" dirty="0" smtClean="0">
                <a:solidFill>
                  <a:schemeClr val="accent4">
                    <a:lumMod val="50000"/>
                  </a:schemeClr>
                </a:solidFill>
                <a:latin typeface="Century Gothic" pitchFamily="34" charset="0"/>
              </a:rPr>
              <a:t>Планування </a:t>
            </a:r>
            <a:r>
              <a:rPr lang="ru-RU" sz="4000" b="1" dirty="0">
                <a:solidFill>
                  <a:schemeClr val="accent4">
                    <a:lumMod val="50000"/>
                  </a:schemeClr>
                </a:solidFill>
                <a:latin typeface="Century Gothic" pitchFamily="34" charset="0"/>
              </a:rPr>
              <a:t>в </a:t>
            </a:r>
            <a:r>
              <a:rPr lang="ru-RU" sz="4000" b="1" dirty="0" err="1">
                <a:solidFill>
                  <a:schemeClr val="accent4">
                    <a:lumMod val="50000"/>
                  </a:schemeClr>
                </a:solidFill>
                <a:latin typeface="Century Gothic" pitchFamily="34" charset="0"/>
              </a:rPr>
              <a:t>громаді</a:t>
            </a:r>
            <a:endParaRPr lang="ru-RU" sz="4000" b="1" dirty="0">
              <a:solidFill>
                <a:schemeClr val="accent4">
                  <a:lumMod val="50000"/>
                </a:schemeClr>
              </a:solidFill>
              <a:latin typeface="Century Gothic" pitchFamily="34" charset="0"/>
            </a:endParaRPr>
          </a:p>
        </p:txBody>
      </p:sp>
    </p:spTree>
    <p:extLst>
      <p:ext uri="{BB962C8B-B14F-4D97-AF65-F5344CB8AC3E}">
        <p14:creationId xmlns:p14="http://schemas.microsoft.com/office/powerpoint/2010/main" val="18847564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6"/>
          <p:cNvSpPr>
            <a:spLocks noGrp="1"/>
          </p:cNvSpPr>
          <p:nvPr>
            <p:ph type="title"/>
          </p:nvPr>
        </p:nvSpPr>
        <p:spPr>
          <a:xfrm>
            <a:off x="0" y="116632"/>
            <a:ext cx="9144000" cy="633412"/>
          </a:xfrm>
          <a:solidFill>
            <a:schemeClr val="accent2">
              <a:lumMod val="75000"/>
            </a:schemeClr>
          </a:solidFill>
        </p:spPr>
        <p:txBody>
          <a:bodyPr>
            <a:normAutofit fontScale="90000"/>
          </a:bodyPr>
          <a:lstStyle/>
          <a:p>
            <a:r>
              <a:rPr lang="uk-UA" altLang="uk-UA" sz="3600" b="1" dirty="0" smtClean="0">
                <a:solidFill>
                  <a:schemeClr val="bg1"/>
                </a:solidFill>
                <a:latin typeface="PF Square Sans Pro" panose="02000506040000020004" pitchFamily="2" charset="0"/>
              </a:rPr>
              <a:t>ДОМАШНЄ ЗАВДАННЯ</a:t>
            </a:r>
          </a:p>
        </p:txBody>
      </p:sp>
      <p:pic>
        <p:nvPicPr>
          <p:cNvPr id="15363" name="Picture 2" descr="Результат пошуку зображень за запитом &quot;вибір ідеї&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6088" y="1268413"/>
            <a:ext cx="8193087" cy="4968875"/>
          </a:xfrm>
          <a:noFill/>
        </p:spPr>
      </p:pic>
      <p:sp>
        <p:nvSpPr>
          <p:cNvPr id="10" name="Заголовок 6"/>
          <p:cNvSpPr txBox="1">
            <a:spLocks/>
          </p:cNvSpPr>
          <p:nvPr/>
        </p:nvSpPr>
        <p:spPr>
          <a:xfrm>
            <a:off x="7143" y="1835609"/>
            <a:ext cx="9144000" cy="3384376"/>
          </a:xfrm>
          <a:prstGeom prst="rect">
            <a:avLst/>
          </a:prstGeom>
          <a:solidFill>
            <a:schemeClr val="accent2">
              <a:lumMod val="75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altLang="uk-UA" sz="3600" b="1" dirty="0" err="1" smtClean="0">
                <a:solidFill>
                  <a:schemeClr val="bg1"/>
                </a:solidFill>
                <a:latin typeface="PF Square Sans Pro" panose="02000506040000020004" pitchFamily="2" charset="0"/>
              </a:rPr>
              <a:t>Підготовити</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Опис</a:t>
            </a:r>
            <a:r>
              <a:rPr lang="ru-RU" altLang="uk-UA" sz="3600" b="1" dirty="0" smtClean="0">
                <a:solidFill>
                  <a:schemeClr val="bg1"/>
                </a:solidFill>
                <a:latin typeface="PF Square Sans Pro" panose="02000506040000020004" pitchFamily="2" charset="0"/>
              </a:rPr>
              <a:t>»</a:t>
            </a:r>
          </a:p>
          <a:p>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Вашого</a:t>
            </a:r>
            <a:r>
              <a:rPr lang="ru-RU" altLang="uk-UA" sz="3600" b="1" dirty="0" smtClean="0">
                <a:solidFill>
                  <a:schemeClr val="bg1"/>
                </a:solidFill>
                <a:latin typeface="PF Square Sans Pro" panose="02000506040000020004" pitchFamily="2" charset="0"/>
              </a:rPr>
              <a:t> </a:t>
            </a:r>
            <a:r>
              <a:rPr lang="ru-RU" altLang="uk-UA" sz="3600" b="1" dirty="0" err="1" smtClean="0">
                <a:solidFill>
                  <a:schemeClr val="bg1"/>
                </a:solidFill>
                <a:latin typeface="PF Square Sans Pro" panose="02000506040000020004" pitchFamily="2" charset="0"/>
              </a:rPr>
              <a:t>прокту</a:t>
            </a:r>
            <a:endParaRPr lang="ru-RU" altLang="uk-UA" sz="3600" b="1" dirty="0" smtClean="0">
              <a:solidFill>
                <a:schemeClr val="bg1"/>
              </a:solidFill>
              <a:latin typeface="PF Square Sans Pro" panose="02000506040000020004" pitchFamily="2" charset="0"/>
            </a:endParaRPr>
          </a:p>
          <a:p>
            <a:endParaRPr lang="ru-RU" altLang="uk-UA" sz="3600" b="1" dirty="0" smtClean="0">
              <a:solidFill>
                <a:schemeClr val="bg1"/>
              </a:solidFill>
              <a:latin typeface="PF Square Sans Pro" panose="02000506040000020004" pitchFamily="2" charset="0"/>
            </a:endParaRPr>
          </a:p>
          <a:p>
            <a:endParaRPr lang="ru-RU" altLang="uk-UA" sz="3600" b="1" dirty="0">
              <a:solidFill>
                <a:schemeClr val="bg1"/>
              </a:solidFill>
              <a:latin typeface="PF Square Sans Pro" panose="02000506040000020004" pitchFamily="2" charset="0"/>
            </a:endParaRPr>
          </a:p>
          <a:p>
            <a:pPr algn="r"/>
            <a:r>
              <a:rPr lang="ru-RU" altLang="uk-UA" sz="2900" b="1" dirty="0" err="1" smtClean="0">
                <a:solidFill>
                  <a:schemeClr val="bg1"/>
                </a:solidFill>
                <a:latin typeface="PF Square Sans Pro" panose="02000506040000020004" pitchFamily="2" charset="0"/>
              </a:rPr>
              <a:t>Надіслати</a:t>
            </a:r>
            <a:r>
              <a:rPr lang="ru-RU" altLang="uk-UA" sz="2900" b="1" dirty="0" smtClean="0">
                <a:solidFill>
                  <a:schemeClr val="bg1"/>
                </a:solidFill>
                <a:latin typeface="PF Square Sans Pro" panose="02000506040000020004" pitchFamily="2" charset="0"/>
              </a:rPr>
              <a:t> до </a:t>
            </a:r>
            <a:r>
              <a:rPr lang="ru-RU" altLang="uk-UA" sz="2900" b="1" dirty="0" smtClean="0">
                <a:solidFill>
                  <a:schemeClr val="bg1"/>
                </a:solidFill>
                <a:latin typeface="PF Square Sans Pro" panose="02000506040000020004" pitchFamily="2" charset="0"/>
              </a:rPr>
              <a:t>2 </a:t>
            </a:r>
            <a:r>
              <a:rPr lang="ru-RU" altLang="uk-UA" sz="2900" b="1" dirty="0" err="1" smtClean="0">
                <a:solidFill>
                  <a:schemeClr val="bg1"/>
                </a:solidFill>
                <a:latin typeface="PF Square Sans Pro" panose="02000506040000020004" pitchFamily="2" charset="0"/>
              </a:rPr>
              <a:t>березня</a:t>
            </a:r>
            <a:r>
              <a:rPr lang="ru-RU" altLang="uk-UA" sz="2900" b="1" dirty="0" smtClean="0">
                <a:solidFill>
                  <a:schemeClr val="bg1"/>
                </a:solidFill>
                <a:latin typeface="PF Square Sans Pro" panose="02000506040000020004" pitchFamily="2" charset="0"/>
              </a:rPr>
              <a:t> 2018 року</a:t>
            </a:r>
          </a:p>
          <a:p>
            <a:pPr algn="r"/>
            <a:r>
              <a:rPr lang="en-US" altLang="uk-UA" sz="2900" b="1" dirty="0" smtClean="0">
                <a:solidFill>
                  <a:schemeClr val="bg1"/>
                </a:solidFill>
                <a:latin typeface="PF Square Sans Pro" panose="02000506040000020004" pitchFamily="2" charset="0"/>
              </a:rPr>
              <a:t>sofiy@dialog.lviv.ua</a:t>
            </a:r>
            <a:endParaRPr lang="uk-UA" altLang="uk-UA" sz="2900" b="1" dirty="0" smtClean="0">
              <a:solidFill>
                <a:schemeClr val="bg1"/>
              </a:solidFill>
              <a:latin typeface="PF Square Sans Pro" panose="02000506040000020004" pitchFamily="2" charset="0"/>
            </a:endParaRPr>
          </a:p>
        </p:txBody>
      </p:sp>
    </p:spTree>
    <p:extLst>
      <p:ext uri="{BB962C8B-B14F-4D97-AF65-F5344CB8AC3E}">
        <p14:creationId xmlns:p14="http://schemas.microsoft.com/office/powerpoint/2010/main" val="1442420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txBox="1">
            <a:spLocks/>
          </p:cNvSpPr>
          <p:nvPr/>
        </p:nvSpPr>
        <p:spPr bwMode="auto">
          <a:xfrm>
            <a:off x="179512" y="111126"/>
            <a:ext cx="8715251" cy="579052"/>
          </a:xfrm>
          <a:prstGeom prst="rect">
            <a:avLst/>
          </a:prstGeom>
          <a:solidFill>
            <a:srgbClr val="0070C0"/>
          </a:solidFill>
          <a:ln>
            <a:noFill/>
          </a:ln>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en-US" sz="3600" b="1" dirty="0" err="1" smtClean="0">
                <a:solidFill>
                  <a:schemeClr val="bg1"/>
                </a:solidFill>
                <a:latin typeface="PF Square Sans Pro" panose="02000506040000020004" pitchFamily="2" charset="0"/>
                <a:cs typeface="Times New Roman" panose="02020603050405020304" pitchFamily="18" charset="0"/>
              </a:rPr>
              <a:t>Державна</a:t>
            </a:r>
            <a:r>
              <a:rPr lang="ru-RU" altLang="en-US" sz="3600" b="1" dirty="0" smtClean="0">
                <a:solidFill>
                  <a:schemeClr val="bg1"/>
                </a:solidFill>
                <a:latin typeface="PF Square Sans Pro" panose="02000506040000020004" pitchFamily="2" charset="0"/>
                <a:cs typeface="Times New Roman" panose="02020603050405020304" pitchFamily="18" charset="0"/>
              </a:rPr>
              <a:t> </a:t>
            </a:r>
            <a:r>
              <a:rPr lang="ru-RU" altLang="en-US" sz="3600" b="1" dirty="0" err="1" smtClean="0">
                <a:solidFill>
                  <a:schemeClr val="bg1"/>
                </a:solidFill>
                <a:latin typeface="PF Square Sans Pro" panose="02000506040000020004" pitchFamily="2" charset="0"/>
                <a:cs typeface="Times New Roman" panose="02020603050405020304" pitchFamily="18" charset="0"/>
              </a:rPr>
              <a:t>політика</a:t>
            </a:r>
            <a:r>
              <a:rPr lang="ru-RU" altLang="en-US" sz="3600" b="1" dirty="0" smtClean="0">
                <a:solidFill>
                  <a:schemeClr val="bg1"/>
                </a:solidFill>
                <a:latin typeface="PF Square Sans Pro" panose="02000506040000020004" pitchFamily="2" charset="0"/>
                <a:cs typeface="Times New Roman" panose="02020603050405020304" pitchFamily="18" charset="0"/>
              </a:rPr>
              <a:t> </a:t>
            </a:r>
            <a:r>
              <a:rPr lang="ru-RU" altLang="en-US" sz="3600" b="1" dirty="0" err="1">
                <a:solidFill>
                  <a:schemeClr val="bg1"/>
                </a:solidFill>
                <a:latin typeface="PF Square Sans Pro" panose="02000506040000020004" pitchFamily="2" charset="0"/>
                <a:cs typeface="Times New Roman" panose="02020603050405020304" pitchFamily="18" charset="0"/>
              </a:rPr>
              <a:t>регіонального</a:t>
            </a:r>
            <a:r>
              <a:rPr lang="ru-RU" altLang="en-US" sz="3600" b="1" dirty="0">
                <a:solidFill>
                  <a:schemeClr val="bg1"/>
                </a:solidFill>
                <a:latin typeface="PF Square Sans Pro" panose="02000506040000020004" pitchFamily="2" charset="0"/>
                <a:cs typeface="Times New Roman" panose="02020603050405020304" pitchFamily="18" charset="0"/>
              </a:rPr>
              <a:t> </a:t>
            </a:r>
            <a:r>
              <a:rPr lang="ru-RU" altLang="en-US" sz="3600" b="1" dirty="0" err="1">
                <a:solidFill>
                  <a:schemeClr val="bg1"/>
                </a:solidFill>
                <a:latin typeface="PF Square Sans Pro" panose="02000506040000020004" pitchFamily="2" charset="0"/>
                <a:cs typeface="Times New Roman" panose="02020603050405020304" pitchFamily="18" charset="0"/>
              </a:rPr>
              <a:t>розвитку</a:t>
            </a:r>
            <a:endParaRPr lang="en-US" altLang="en-US" sz="3600" b="1" dirty="0">
              <a:solidFill>
                <a:schemeClr val="bg1"/>
              </a:solidFill>
              <a:latin typeface="PF Square Sans Pro" panose="02000506040000020004" pitchFamily="2" charset="0"/>
              <a:cs typeface="Times New Roman" panose="02020603050405020304" pitchFamily="18" charset="0"/>
            </a:endParaRPr>
          </a:p>
        </p:txBody>
      </p:sp>
      <p:sp>
        <p:nvSpPr>
          <p:cNvPr id="38" name="Rectangle 37"/>
          <p:cNvSpPr/>
          <p:nvPr/>
        </p:nvSpPr>
        <p:spPr bwMode="auto">
          <a:xfrm>
            <a:off x="147526" y="1379153"/>
            <a:ext cx="617869" cy="4028006"/>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lIns="51435" tIns="25718" rIns="51435" bIns="25718" anchor="ctr"/>
          <a:lstStyle/>
          <a:p>
            <a:pPr algn="ctr" eaLnBrk="1" hangingPunct="1">
              <a:defRPr/>
            </a:pPr>
            <a:r>
              <a:rPr lang="uk-UA" b="1" kern="0" dirty="0">
                <a:solidFill>
                  <a:prstClr val="black"/>
                </a:solidFill>
                <a:latin typeface="Calibri" panose="020F0502020204030204"/>
              </a:rPr>
              <a:t>НАЦІОНАЛЬНИЙ ПЛАН/СТРАТЕГІЯ  РОЗВИТКУ</a:t>
            </a:r>
            <a:endParaRPr lang="en-US" b="1" kern="0" dirty="0">
              <a:solidFill>
                <a:prstClr val="black"/>
              </a:solidFill>
              <a:latin typeface="Calibri" panose="020F0502020204030204"/>
            </a:endParaRPr>
          </a:p>
        </p:txBody>
      </p:sp>
      <p:grpSp>
        <p:nvGrpSpPr>
          <p:cNvPr id="9220" name="Group 1"/>
          <p:cNvGrpSpPr>
            <a:grpSpLocks/>
          </p:cNvGrpSpPr>
          <p:nvPr/>
        </p:nvGrpSpPr>
        <p:grpSpPr bwMode="auto">
          <a:xfrm>
            <a:off x="245309" y="836712"/>
            <a:ext cx="8638804" cy="4597400"/>
            <a:chOff x="0" y="2"/>
            <a:chExt cx="10531449" cy="5567043"/>
          </a:xfrm>
        </p:grpSpPr>
        <p:sp>
          <p:nvSpPr>
            <p:cNvPr id="9236" name="Oval 36"/>
            <p:cNvSpPr>
              <a:spLocks noChangeArrowheads="1"/>
            </p:cNvSpPr>
            <p:nvPr/>
          </p:nvSpPr>
          <p:spPr bwMode="auto">
            <a:xfrm>
              <a:off x="3696997" y="3609769"/>
              <a:ext cx="5001189" cy="1957276"/>
            </a:xfrm>
            <a:prstGeom prst="ellipse">
              <a:avLst/>
            </a:prstGeom>
            <a:solidFill>
              <a:srgbClr val="FFFFFF">
                <a:alpha val="0"/>
              </a:srgbClr>
            </a:solidFill>
            <a:ln w="38100" algn="ctr">
              <a:solidFill>
                <a:srgbClr val="009242">
                  <a:alpha val="38039"/>
                </a:srgbClr>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uk-UA" altLang="uk-UA" sz="1800">
                <a:latin typeface="Arial" panose="020B0604020202020204" pitchFamily="34" charset="0"/>
              </a:endParaRPr>
            </a:p>
          </p:txBody>
        </p:sp>
        <p:sp>
          <p:nvSpPr>
            <p:cNvPr id="9237" name="Oval 3"/>
            <p:cNvSpPr>
              <a:spLocks noChangeArrowheads="1"/>
            </p:cNvSpPr>
            <p:nvPr/>
          </p:nvSpPr>
          <p:spPr bwMode="auto">
            <a:xfrm>
              <a:off x="3696996" y="1235004"/>
              <a:ext cx="5001189" cy="3057350"/>
            </a:xfrm>
            <a:prstGeom prst="ellipse">
              <a:avLst/>
            </a:prstGeom>
            <a:solidFill>
              <a:srgbClr val="FFFFFF">
                <a:alpha val="0"/>
              </a:srgbClr>
            </a:solidFill>
            <a:ln w="38100" algn="ctr">
              <a:solidFill>
                <a:srgbClr val="0070C0">
                  <a:alpha val="25882"/>
                </a:srgbClr>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uk-UA" altLang="uk-UA" sz="1800">
                <a:latin typeface="Arial" panose="020B0604020202020204" pitchFamily="34" charset="0"/>
              </a:endParaRPr>
            </a:p>
          </p:txBody>
        </p:sp>
        <p:grpSp>
          <p:nvGrpSpPr>
            <p:cNvPr id="9238" name="Group 2"/>
            <p:cNvGrpSpPr>
              <a:grpSpLocks/>
            </p:cNvGrpSpPr>
            <p:nvPr/>
          </p:nvGrpSpPr>
          <p:grpSpPr bwMode="auto">
            <a:xfrm>
              <a:off x="0" y="2"/>
              <a:ext cx="10531449" cy="5567041"/>
              <a:chOff x="0" y="0"/>
              <a:chExt cx="10532837" cy="5977728"/>
            </a:xfrm>
          </p:grpSpPr>
          <p:grpSp>
            <p:nvGrpSpPr>
              <p:cNvPr id="9239" name="Group 25"/>
              <p:cNvGrpSpPr>
                <a:grpSpLocks/>
              </p:cNvGrpSpPr>
              <p:nvPr/>
            </p:nvGrpSpPr>
            <p:grpSpPr bwMode="auto">
              <a:xfrm>
                <a:off x="723327" y="697067"/>
                <a:ext cx="7800413" cy="5280661"/>
                <a:chOff x="723327" y="697067"/>
                <a:chExt cx="9503850" cy="6477171"/>
              </a:xfrm>
            </p:grpSpPr>
            <p:grpSp>
              <p:nvGrpSpPr>
                <p:cNvPr id="9256" name="Group 31"/>
                <p:cNvGrpSpPr>
                  <a:grpSpLocks/>
                </p:cNvGrpSpPr>
                <p:nvPr/>
              </p:nvGrpSpPr>
              <p:grpSpPr bwMode="auto">
                <a:xfrm>
                  <a:off x="2913169" y="697067"/>
                  <a:ext cx="7314008" cy="6477171"/>
                  <a:chOff x="2913169" y="697067"/>
                  <a:chExt cx="7314008" cy="6477171"/>
                </a:xfrm>
              </p:grpSpPr>
              <p:sp>
                <p:nvSpPr>
                  <p:cNvPr id="74" name="Rectangle 41"/>
                  <p:cNvSpPr/>
                  <p:nvPr/>
                </p:nvSpPr>
                <p:spPr>
                  <a:xfrm>
                    <a:off x="5461755" y="697067"/>
                    <a:ext cx="1774374" cy="718459"/>
                  </a:xfrm>
                  <a:prstGeom prst="rect">
                    <a:avLst/>
                  </a:prstGeom>
                  <a:solidFill>
                    <a:srgbClr val="ED7D31">
                      <a:lumMod val="20000"/>
                      <a:lumOff val="80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050" b="1" dirty="0" smtClean="0">
                        <a:solidFill>
                          <a:srgbClr val="000000"/>
                        </a:solidFill>
                        <a:latin typeface="PF Square Sans Pro" panose="02000506040000020004" pitchFamily="2" charset="0"/>
                        <a:cs typeface="Times New Roman" panose="02020603050405020304" pitchFamily="18" charset="0"/>
                      </a:rPr>
                      <a:t>ПРОЕКТИ </a:t>
                    </a:r>
                    <a:r>
                      <a:rPr lang="uk-UA" altLang="uk-UA" sz="1050" dirty="0" smtClean="0">
                        <a:solidFill>
                          <a:srgbClr val="000000"/>
                        </a:solidFill>
                        <a:latin typeface="PF Square Sans Pro" panose="02000506040000020004" pitchFamily="2" charset="0"/>
                        <a:cs typeface="Times New Roman" panose="02020603050405020304" pitchFamily="18" charset="0"/>
                      </a:rPr>
                      <a:t>(</a:t>
                    </a:r>
                    <a:r>
                      <a:rPr lang="uk-UA" altLang="uk-UA" sz="1050" b="1" dirty="0" smtClean="0">
                        <a:solidFill>
                          <a:srgbClr val="000000"/>
                        </a:solidFill>
                        <a:latin typeface="PF Square Sans Pro" panose="02000506040000020004" pitchFamily="2" charset="0"/>
                        <a:cs typeface="Times New Roman" panose="02020603050405020304" pitchFamily="18" charset="0"/>
                      </a:rPr>
                      <a:t>без впливу на розвиток  регіонів)</a:t>
                    </a:r>
                    <a:endParaRPr lang="uk-UA" altLang="uk-UA" sz="1050" dirty="0" smtClean="0">
                      <a:latin typeface="Times New Roman" panose="02020603050405020304" pitchFamily="18" charset="0"/>
                      <a:cs typeface="Times New Roman" panose="02020603050405020304" pitchFamily="18" charset="0"/>
                    </a:endParaRPr>
                  </a:p>
                </p:txBody>
              </p:sp>
              <p:sp>
                <p:nvSpPr>
                  <p:cNvPr id="75" name="Rectangle 42"/>
                  <p:cNvSpPr/>
                  <p:nvPr/>
                </p:nvSpPr>
                <p:spPr>
                  <a:xfrm>
                    <a:off x="5439987" y="1537540"/>
                    <a:ext cx="1779816" cy="943780"/>
                  </a:xfrm>
                  <a:prstGeom prst="rect">
                    <a:avLst/>
                  </a:prstGeom>
                  <a:solidFill>
                    <a:srgbClr val="5B9BD5">
                      <a:lumMod val="20000"/>
                      <a:lumOff val="80000"/>
                      <a:alpha val="84000"/>
                    </a:srgbClr>
                  </a:solidFill>
                  <a:ln w="31750" cap="flat" cmpd="sng" algn="ctr">
                    <a:solidFill>
                      <a:schemeClr val="bg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050" b="1" dirty="0" smtClean="0">
                        <a:solidFill>
                          <a:srgbClr val="000000"/>
                        </a:solidFill>
                        <a:latin typeface="PF Square Sans Pro" panose="02000506040000020004" pitchFamily="2" charset="0"/>
                        <a:cs typeface="Times New Roman" panose="02020603050405020304" pitchFamily="18" charset="0"/>
                      </a:rPr>
                      <a:t>ПРОЕКТИ (що мають вплив на розвиток  регіонів)</a:t>
                    </a:r>
                    <a:endParaRPr lang="uk-UA" altLang="uk-UA" sz="1050" dirty="0" smtClean="0">
                      <a:latin typeface="Times New Roman" panose="02020603050405020304" pitchFamily="18" charset="0"/>
                      <a:cs typeface="Times New Roman" panose="02020603050405020304" pitchFamily="18" charset="0"/>
                    </a:endParaRPr>
                  </a:p>
                </p:txBody>
              </p:sp>
              <p:sp>
                <p:nvSpPr>
                  <p:cNvPr id="76" name="Rectangle 43"/>
                  <p:cNvSpPr/>
                  <p:nvPr/>
                </p:nvSpPr>
                <p:spPr>
                  <a:xfrm>
                    <a:off x="2913169" y="713479"/>
                    <a:ext cx="1785258" cy="1807028"/>
                  </a:xfrm>
                  <a:prstGeom prst="rect">
                    <a:avLst/>
                  </a:prstGeom>
                  <a:solidFill>
                    <a:srgbClr val="ED7D31">
                      <a:lumMod val="60000"/>
                      <a:lumOff val="40000"/>
                      <a:alpha val="86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000" b="1" smtClean="0">
                        <a:solidFill>
                          <a:srgbClr val="000000"/>
                        </a:solidFill>
                        <a:latin typeface="PF Square Sans Pro" panose="02000506040000020004" pitchFamily="2" charset="0"/>
                        <a:cs typeface="Times New Roman" panose="02020603050405020304" pitchFamily="18" charset="0"/>
                      </a:rPr>
                      <a:t>Галузеві</a:t>
                    </a:r>
                    <a:br>
                      <a:rPr lang="uk-UA" altLang="uk-UA" sz="1000" b="1" smtClean="0">
                        <a:solidFill>
                          <a:srgbClr val="000000"/>
                        </a:solidFill>
                        <a:latin typeface="PF Square Sans Pro" panose="02000506040000020004" pitchFamily="2" charset="0"/>
                        <a:cs typeface="Times New Roman" panose="02020603050405020304" pitchFamily="18" charset="0"/>
                      </a:rPr>
                    </a:br>
                    <a:r>
                      <a:rPr lang="uk-UA" altLang="uk-UA" sz="1000" b="1" smtClean="0">
                        <a:solidFill>
                          <a:srgbClr val="000000"/>
                        </a:solidFill>
                        <a:latin typeface="PF Square Sans Pro" panose="02000506040000020004" pitchFamily="2" charset="0"/>
                        <a:cs typeface="Times New Roman" panose="02020603050405020304" pitchFamily="18" charset="0"/>
                      </a:rPr>
                      <a:t>ДЕРЖАВНІ </a:t>
                    </a:r>
                    <a:br>
                      <a:rPr lang="uk-UA" altLang="uk-UA" sz="1000" b="1" smtClean="0">
                        <a:solidFill>
                          <a:srgbClr val="000000"/>
                        </a:solidFill>
                        <a:latin typeface="PF Square Sans Pro" panose="02000506040000020004" pitchFamily="2" charset="0"/>
                        <a:cs typeface="Times New Roman" panose="02020603050405020304" pitchFamily="18" charset="0"/>
                      </a:rPr>
                    </a:br>
                    <a:r>
                      <a:rPr lang="uk-UA" altLang="uk-UA" sz="1000" b="1" smtClean="0">
                        <a:solidFill>
                          <a:srgbClr val="000000"/>
                        </a:solidFill>
                        <a:latin typeface="PF Square Sans Pro" panose="02000506040000020004" pitchFamily="2" charset="0"/>
                        <a:cs typeface="Times New Roman" panose="02020603050405020304" pitchFamily="18" charset="0"/>
                      </a:rPr>
                      <a:t>ЦІЛЬОВІ ПРОГРАМИ,</a:t>
                    </a:r>
                    <a:endParaRPr lang="uk-UA" altLang="uk-UA" sz="1000" smtClean="0">
                      <a:latin typeface="Times New Roman" panose="02020603050405020304" pitchFamily="18" charset="0"/>
                      <a:cs typeface="Times New Roman" panose="02020603050405020304" pitchFamily="18" charset="0"/>
                    </a:endParaRPr>
                  </a:p>
                  <a:p>
                    <a:pPr algn="ctr" eaLnBrk="1" hangingPunct="1">
                      <a:defRPr/>
                    </a:pPr>
                    <a:r>
                      <a:rPr lang="uk-UA" altLang="uk-UA" sz="1000" b="1" smtClean="0">
                        <a:solidFill>
                          <a:srgbClr val="000000"/>
                        </a:solidFill>
                        <a:latin typeface="PF Square Sans Pro" panose="02000506040000020004" pitchFamily="2" charset="0"/>
                        <a:cs typeface="Times New Roman" panose="02020603050405020304" pitchFamily="18" charset="0"/>
                      </a:rPr>
                      <a:t/>
                    </a:r>
                    <a:br>
                      <a:rPr lang="uk-UA" altLang="uk-UA" sz="1000" b="1" smtClean="0">
                        <a:solidFill>
                          <a:srgbClr val="000000"/>
                        </a:solidFill>
                        <a:latin typeface="PF Square Sans Pro" panose="02000506040000020004" pitchFamily="2" charset="0"/>
                        <a:cs typeface="Times New Roman" panose="02020603050405020304" pitchFamily="18" charset="0"/>
                      </a:rPr>
                    </a:br>
                    <a:r>
                      <a:rPr lang="uk-UA" altLang="uk-UA" sz="1000" b="1" smtClean="0">
                        <a:solidFill>
                          <a:srgbClr val="000000"/>
                        </a:solidFill>
                        <a:latin typeface="PF Square Sans Pro" panose="02000506040000020004" pitchFamily="2" charset="0"/>
                        <a:cs typeface="Times New Roman" panose="02020603050405020304" pitchFamily="18" charset="0"/>
                      </a:rPr>
                      <a:t>БЮДЖЕТНІ ПРОГРАМИ</a:t>
                    </a:r>
                    <a:endParaRPr lang="uk-UA" altLang="uk-UA" sz="1000" smtClean="0">
                      <a:latin typeface="Times New Roman" panose="02020603050405020304" pitchFamily="18" charset="0"/>
                      <a:cs typeface="Times New Roman" panose="02020603050405020304" pitchFamily="18" charset="0"/>
                    </a:endParaRPr>
                  </a:p>
                </p:txBody>
              </p:sp>
              <p:sp>
                <p:nvSpPr>
                  <p:cNvPr id="77" name="Rectangle 44"/>
                  <p:cNvSpPr/>
                  <p:nvPr/>
                </p:nvSpPr>
                <p:spPr>
                  <a:xfrm>
                    <a:off x="2925146" y="2668695"/>
                    <a:ext cx="1785259" cy="2719278"/>
                  </a:xfrm>
                  <a:prstGeom prst="rect">
                    <a:avLst/>
                  </a:prstGeom>
                  <a:solidFill>
                    <a:srgbClr val="5B9BD5">
                      <a:lumMod val="60000"/>
                      <a:lumOff val="40000"/>
                      <a:alpha val="88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200" b="1" dirty="0" smtClean="0">
                        <a:solidFill>
                          <a:srgbClr val="000000"/>
                        </a:solidFill>
                        <a:latin typeface="Calibri" panose="020F0502020204030204" pitchFamily="34" charset="0"/>
                        <a:cs typeface="Times New Roman" panose="02020603050405020304" pitchFamily="18" charset="0"/>
                      </a:rPr>
                      <a:t>ПЛАН РЕАЛІЗАЦІЇ </a:t>
                    </a:r>
                    <a:br>
                      <a:rPr lang="uk-UA" altLang="uk-UA" sz="1200" b="1" dirty="0" smtClean="0">
                        <a:solidFill>
                          <a:srgbClr val="000000"/>
                        </a:solidFill>
                        <a:latin typeface="Calibri" panose="020F0502020204030204" pitchFamily="34" charset="0"/>
                        <a:cs typeface="Times New Roman" panose="02020603050405020304" pitchFamily="18" charset="0"/>
                      </a:rPr>
                    </a:br>
                    <a:r>
                      <a:rPr lang="uk-UA" altLang="uk-UA" sz="1200" b="1" dirty="0" smtClean="0">
                        <a:solidFill>
                          <a:srgbClr val="000000"/>
                        </a:solidFill>
                        <a:latin typeface="Calibri" panose="020F0502020204030204" pitchFamily="34" charset="0"/>
                        <a:cs typeface="Times New Roman" panose="02020603050405020304" pitchFamily="18" charset="0"/>
                      </a:rPr>
                      <a:t>ДСРР-2020</a:t>
                    </a:r>
                    <a:endParaRPr lang="uk-UA" altLang="uk-UA" sz="1200" b="1" dirty="0" smtClean="0">
                      <a:latin typeface="Times New Roman" panose="02020603050405020304" pitchFamily="18" charset="0"/>
                      <a:cs typeface="Times New Roman" panose="02020603050405020304" pitchFamily="18" charset="0"/>
                    </a:endParaRPr>
                  </a:p>
                  <a:p>
                    <a:pPr algn="ctr" eaLnBrk="1" hangingPunct="1">
                      <a:defRPr/>
                    </a:pPr>
                    <a:r>
                      <a:rPr lang="uk-UA" altLang="uk-UA" sz="1200" b="1" dirty="0" smtClean="0">
                        <a:solidFill>
                          <a:srgbClr val="000000"/>
                        </a:solidFill>
                        <a:latin typeface="Calibri" panose="020F0502020204030204" pitchFamily="34" charset="0"/>
                        <a:cs typeface="Times New Roman" panose="02020603050405020304" pitchFamily="18" charset="0"/>
                      </a:rPr>
                      <a:t>(Програми 1,2,3)</a:t>
                    </a:r>
                    <a:endParaRPr lang="uk-UA" altLang="uk-UA" sz="1200" b="1" dirty="0" smtClean="0">
                      <a:latin typeface="Times New Roman" panose="02020603050405020304" pitchFamily="18" charset="0"/>
                      <a:cs typeface="Times New Roman" panose="02020603050405020304" pitchFamily="18" charset="0"/>
                    </a:endParaRPr>
                  </a:p>
                </p:txBody>
              </p:sp>
              <p:sp>
                <p:nvSpPr>
                  <p:cNvPr id="78" name="Rectangle 45"/>
                  <p:cNvSpPr/>
                  <p:nvPr/>
                </p:nvSpPr>
                <p:spPr>
                  <a:xfrm>
                    <a:off x="5433379" y="2668694"/>
                    <a:ext cx="1791867" cy="999652"/>
                  </a:xfrm>
                  <a:prstGeom prst="rect">
                    <a:avLst/>
                  </a:prstGeom>
                  <a:solidFill>
                    <a:srgbClr val="5B9BD5">
                      <a:lumMod val="20000"/>
                      <a:lumOff val="80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050" b="1" dirty="0" smtClean="0">
                        <a:solidFill>
                          <a:srgbClr val="000000"/>
                        </a:solidFill>
                        <a:latin typeface="PF Square Sans Pro" panose="02000506040000020004" pitchFamily="2" charset="0"/>
                        <a:cs typeface="Times New Roman" panose="02020603050405020304" pitchFamily="18" charset="0"/>
                      </a:rPr>
                      <a:t>ПРОЕКТИ</a:t>
                    </a:r>
                    <a:endParaRPr lang="uk-UA" altLang="uk-UA" sz="1050" dirty="0" smtClean="0">
                      <a:latin typeface="Times New Roman" panose="02020603050405020304" pitchFamily="18" charset="0"/>
                      <a:cs typeface="Times New Roman" panose="02020603050405020304" pitchFamily="18" charset="0"/>
                    </a:endParaRPr>
                  </a:p>
                  <a:p>
                    <a:pPr algn="ctr" eaLnBrk="1" hangingPunct="1">
                      <a:defRPr/>
                    </a:pPr>
                    <a:r>
                      <a:rPr lang="uk-UA" altLang="uk-UA" sz="1050" b="1" dirty="0" smtClean="0">
                        <a:solidFill>
                          <a:srgbClr val="000000"/>
                        </a:solidFill>
                        <a:latin typeface="PF Square Sans Pro" panose="02000506040000020004" pitchFamily="2" charset="0"/>
                        <a:cs typeface="Times New Roman" panose="02020603050405020304" pitchFamily="18" charset="0"/>
                      </a:rPr>
                      <a:t>ДЛЯ РЕАЛІЗАЦІЇ ЦІЛЕЙ 1 і 2 ДСРР</a:t>
                    </a:r>
                    <a:endParaRPr lang="uk-UA" altLang="uk-UA" sz="1050" dirty="0" smtClean="0">
                      <a:latin typeface="Times New Roman" panose="02020603050405020304" pitchFamily="18" charset="0"/>
                      <a:cs typeface="Times New Roman" panose="02020603050405020304" pitchFamily="18" charset="0"/>
                    </a:endParaRPr>
                  </a:p>
                </p:txBody>
              </p:sp>
              <p:sp>
                <p:nvSpPr>
                  <p:cNvPr id="79" name="Rectangle 46"/>
                  <p:cNvSpPr/>
                  <p:nvPr/>
                </p:nvSpPr>
                <p:spPr>
                  <a:xfrm>
                    <a:off x="5472590" y="4679855"/>
                    <a:ext cx="1785258" cy="801098"/>
                  </a:xfrm>
                  <a:prstGeom prst="rect">
                    <a:avLst/>
                  </a:prstGeom>
                  <a:solidFill>
                    <a:srgbClr val="5B9BD5">
                      <a:lumMod val="40000"/>
                      <a:lumOff val="60000"/>
                      <a:alpha val="70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050" b="1" dirty="0" smtClean="0">
                        <a:solidFill>
                          <a:srgbClr val="000000"/>
                        </a:solidFill>
                        <a:latin typeface="PF Square Sans Pro" panose="02000506040000020004" pitchFamily="2" charset="0"/>
                        <a:cs typeface="Times New Roman" panose="02020603050405020304" pitchFamily="18" charset="0"/>
                      </a:rPr>
                      <a:t>ПРОЕКТИ </a:t>
                    </a:r>
                    <a:endParaRPr lang="uk-UA" altLang="uk-UA" sz="1050" dirty="0" smtClean="0">
                      <a:latin typeface="Times New Roman" panose="02020603050405020304" pitchFamily="18" charset="0"/>
                      <a:cs typeface="Times New Roman" panose="02020603050405020304" pitchFamily="18" charset="0"/>
                    </a:endParaRPr>
                  </a:p>
                  <a:p>
                    <a:pPr algn="ctr" eaLnBrk="1" hangingPunct="1">
                      <a:defRPr/>
                    </a:pPr>
                    <a:r>
                      <a:rPr lang="uk-UA" altLang="uk-UA" sz="1050" b="1" dirty="0" smtClean="0">
                        <a:solidFill>
                          <a:srgbClr val="000000"/>
                        </a:solidFill>
                        <a:latin typeface="PF Square Sans Pro" panose="02000506040000020004" pitchFamily="2" charset="0"/>
                        <a:cs typeface="Times New Roman" panose="02020603050405020304" pitchFamily="18" charset="0"/>
                      </a:rPr>
                      <a:t>цілі </a:t>
                    </a:r>
                    <a:r>
                      <a:rPr lang="ru-RU" altLang="uk-UA" sz="1050" b="1" dirty="0" smtClean="0">
                        <a:solidFill>
                          <a:srgbClr val="000000"/>
                        </a:solidFill>
                        <a:latin typeface="PF Square Sans Pro" panose="02000506040000020004" pitchFamily="2" charset="0"/>
                        <a:cs typeface="Times New Roman" panose="02020603050405020304" pitchFamily="18" charset="0"/>
                      </a:rPr>
                      <a:t>1-</a:t>
                    </a:r>
                    <a:r>
                      <a:rPr lang="uk-UA" altLang="uk-UA" sz="1050" b="1" dirty="0" smtClean="0">
                        <a:solidFill>
                          <a:srgbClr val="000000"/>
                        </a:solidFill>
                        <a:latin typeface="PF Square Sans Pro" panose="02000506040000020004" pitchFamily="2" charset="0"/>
                        <a:cs typeface="Times New Roman" panose="02020603050405020304" pitchFamily="18" charset="0"/>
                      </a:rPr>
                      <a:t>2 (КОНКУРС)</a:t>
                    </a:r>
                    <a:endParaRPr lang="uk-UA" altLang="uk-UA" sz="1050" dirty="0" smtClean="0">
                      <a:latin typeface="Times New Roman" panose="02020603050405020304" pitchFamily="18" charset="0"/>
                      <a:cs typeface="Times New Roman" panose="02020603050405020304" pitchFamily="18" charset="0"/>
                    </a:endParaRPr>
                  </a:p>
                </p:txBody>
              </p:sp>
              <p:sp>
                <p:nvSpPr>
                  <p:cNvPr id="80" name="Rectangle 47"/>
                  <p:cNvSpPr/>
                  <p:nvPr/>
                </p:nvSpPr>
                <p:spPr>
                  <a:xfrm>
                    <a:off x="2929363" y="5529565"/>
                    <a:ext cx="1785257" cy="1644673"/>
                  </a:xfrm>
                  <a:prstGeom prst="rect">
                    <a:avLst/>
                  </a:prstGeom>
                  <a:solidFill>
                    <a:srgbClr val="92D050">
                      <a:alpha val="86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400" b="1" dirty="0" smtClean="0">
                        <a:solidFill>
                          <a:srgbClr val="000000"/>
                        </a:solidFill>
                        <a:latin typeface="PF Square Sans Pro" panose="02000506040000020004" pitchFamily="2" charset="0"/>
                        <a:cs typeface="Times New Roman" panose="02020603050405020304" pitchFamily="18" charset="0"/>
                      </a:rPr>
                      <a:t>ПЛАН реалізації 2016-2018</a:t>
                    </a:r>
                    <a:endParaRPr lang="uk-UA" altLang="uk-UA" sz="1400" dirty="0" smtClean="0">
                      <a:latin typeface="PF Square Sans Pro" panose="02000506040000020004" pitchFamily="2" charset="0"/>
                      <a:cs typeface="Times New Roman" panose="02020603050405020304" pitchFamily="18" charset="0"/>
                    </a:endParaRPr>
                  </a:p>
                </p:txBody>
              </p:sp>
              <p:sp>
                <p:nvSpPr>
                  <p:cNvPr id="81" name="Rectangle 48"/>
                  <p:cNvSpPr/>
                  <p:nvPr/>
                </p:nvSpPr>
                <p:spPr>
                  <a:xfrm>
                    <a:off x="5472589" y="5587594"/>
                    <a:ext cx="1747214" cy="1534374"/>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400" b="1" dirty="0" smtClean="0">
                        <a:solidFill>
                          <a:srgbClr val="000000"/>
                        </a:solidFill>
                        <a:latin typeface="PF Square Sans Pro" panose="02000506040000020004" pitchFamily="2" charset="0"/>
                        <a:cs typeface="Times New Roman" panose="02020603050405020304" pitchFamily="18" charset="0"/>
                      </a:rPr>
                      <a:t>Каталог регіональних проектів  </a:t>
                    </a:r>
                    <a:endParaRPr lang="uk-UA" altLang="uk-UA" sz="1400" dirty="0" smtClean="0">
                      <a:latin typeface="Times New Roman" panose="02020603050405020304" pitchFamily="18" charset="0"/>
                      <a:cs typeface="Times New Roman" panose="02020603050405020304" pitchFamily="18" charset="0"/>
                    </a:endParaRPr>
                  </a:p>
                </p:txBody>
              </p:sp>
              <p:sp>
                <p:nvSpPr>
                  <p:cNvPr id="82" name="Rectangle 50"/>
                  <p:cNvSpPr/>
                  <p:nvPr/>
                </p:nvSpPr>
                <p:spPr>
                  <a:xfrm>
                    <a:off x="8042230" y="5503463"/>
                    <a:ext cx="2184946" cy="1618505"/>
                  </a:xfrm>
                  <a:prstGeom prst="rect">
                    <a:avLst/>
                  </a:prstGeom>
                  <a:solidFill>
                    <a:srgbClr val="90CC53">
                      <a:alpha val="84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uk-UA" altLang="uk-UA" sz="1200" b="1" dirty="0" smtClean="0">
                      <a:solidFill>
                        <a:srgbClr val="000000"/>
                      </a:solidFill>
                      <a:latin typeface="PF Square Sans Pro" panose="02000506040000020004" pitchFamily="2" charset="0"/>
                      <a:cs typeface="Times New Roman" panose="02020603050405020304" pitchFamily="18" charset="0"/>
                    </a:endParaRPr>
                  </a:p>
                  <a:p>
                    <a:pPr algn="ctr" eaLnBrk="1" hangingPunct="1">
                      <a:defRPr/>
                    </a:pPr>
                    <a:r>
                      <a:rPr lang="uk-UA" altLang="uk-UA" sz="1200" b="1" dirty="0" smtClean="0">
                        <a:solidFill>
                          <a:srgbClr val="000000"/>
                        </a:solidFill>
                        <a:latin typeface="PF Square Sans Pro" panose="02000506040000020004" pitchFamily="2" charset="0"/>
                        <a:cs typeface="Times New Roman" panose="02020603050405020304" pitchFamily="18" charset="0"/>
                      </a:rPr>
                      <a:t>ДЕРЖАВНИЙ ФОНД РЕГІОНАЛЬНОГО РОЗВИТКУ</a:t>
                    </a:r>
                    <a:endParaRPr lang="uk-UA" altLang="uk-UA" sz="1200" dirty="0" smtClean="0">
                      <a:latin typeface="Times New Roman" panose="02020603050405020304" pitchFamily="18" charset="0"/>
                      <a:cs typeface="Times New Roman" panose="02020603050405020304" pitchFamily="18" charset="0"/>
                    </a:endParaRPr>
                  </a:p>
                  <a:p>
                    <a:pPr algn="ctr" eaLnBrk="1" hangingPunct="1">
                      <a:defRPr/>
                    </a:pPr>
                    <a:r>
                      <a:rPr lang="uk-UA" altLang="uk-UA" sz="700" dirty="0" smtClean="0">
                        <a:latin typeface="PF Square Sans Pro" panose="02000506040000020004" pitchFamily="2" charset="0"/>
                        <a:cs typeface="Times New Roman" panose="02020603050405020304" pitchFamily="18" charset="0"/>
                      </a:rPr>
                      <a:t> </a:t>
                    </a:r>
                    <a:endParaRPr lang="uk-UA" altLang="uk-UA" sz="900" dirty="0" smtClean="0">
                      <a:latin typeface="Times New Roman" panose="02020603050405020304" pitchFamily="18" charset="0"/>
                      <a:cs typeface="Times New Roman" panose="02020603050405020304" pitchFamily="18" charset="0"/>
                    </a:endParaRPr>
                  </a:p>
                </p:txBody>
              </p:sp>
              <p:sp>
                <p:nvSpPr>
                  <p:cNvPr id="83" name="Rectangle 51"/>
                  <p:cNvSpPr/>
                  <p:nvPr/>
                </p:nvSpPr>
                <p:spPr>
                  <a:xfrm>
                    <a:off x="8016065" y="697069"/>
                    <a:ext cx="2211112" cy="1823437"/>
                  </a:xfrm>
                  <a:prstGeom prst="rect">
                    <a:avLst/>
                  </a:prstGeom>
                  <a:solidFill>
                    <a:srgbClr val="EEAE83">
                      <a:alpha val="89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200" b="1" dirty="0" smtClean="0">
                        <a:solidFill>
                          <a:srgbClr val="000000"/>
                        </a:solidFill>
                        <a:latin typeface="PF Square Sans Pro" panose="02000506040000020004" pitchFamily="2" charset="0"/>
                        <a:cs typeface="Times New Roman" panose="02020603050405020304" pitchFamily="18" charset="0"/>
                      </a:rPr>
                      <a:t>ДЕРЖАВНИЙ БЮДЖЕТ</a:t>
                    </a:r>
                    <a:endParaRPr lang="uk-UA" altLang="uk-UA" sz="1200" dirty="0" smtClean="0">
                      <a:latin typeface="Times New Roman" panose="02020603050405020304" pitchFamily="18" charset="0"/>
                      <a:cs typeface="Times New Roman" panose="02020603050405020304" pitchFamily="18" charset="0"/>
                    </a:endParaRPr>
                  </a:p>
                  <a:p>
                    <a:pPr algn="ctr" eaLnBrk="1" hangingPunct="1">
                      <a:defRPr/>
                    </a:pPr>
                    <a:r>
                      <a:rPr lang="uk-UA" altLang="uk-UA" sz="700" b="1" dirty="0" smtClean="0">
                        <a:solidFill>
                          <a:srgbClr val="000000"/>
                        </a:solidFill>
                        <a:latin typeface="PF Square Sans Pro" panose="02000506040000020004" pitchFamily="2" charset="0"/>
                        <a:cs typeface="Times New Roman" panose="02020603050405020304" pitchFamily="18" charset="0"/>
                      </a:rPr>
                      <a:t/>
                    </a:r>
                    <a:br>
                      <a:rPr lang="uk-UA" altLang="uk-UA" sz="700" b="1" dirty="0" smtClean="0">
                        <a:solidFill>
                          <a:srgbClr val="000000"/>
                        </a:solidFill>
                        <a:latin typeface="PF Square Sans Pro" panose="02000506040000020004" pitchFamily="2" charset="0"/>
                        <a:cs typeface="Times New Roman" panose="02020603050405020304" pitchFamily="18" charset="0"/>
                      </a:rPr>
                    </a:br>
                    <a:endParaRPr lang="uk-UA" altLang="uk-UA" sz="900" dirty="0" smtClean="0">
                      <a:latin typeface="Times New Roman" panose="02020603050405020304" pitchFamily="18" charset="0"/>
                      <a:cs typeface="Times New Roman" panose="02020603050405020304" pitchFamily="18" charset="0"/>
                    </a:endParaRPr>
                  </a:p>
                </p:txBody>
              </p:sp>
              <p:sp>
                <p:nvSpPr>
                  <p:cNvPr id="84" name="Rectangle 52"/>
                  <p:cNvSpPr/>
                  <p:nvPr/>
                </p:nvSpPr>
                <p:spPr>
                  <a:xfrm>
                    <a:off x="5456313" y="3760556"/>
                    <a:ext cx="1785258" cy="792371"/>
                  </a:xfrm>
                  <a:prstGeom prst="rect">
                    <a:avLst/>
                  </a:prstGeom>
                  <a:solidFill>
                    <a:srgbClr val="5B9BD5">
                      <a:lumMod val="60000"/>
                      <a:lumOff val="40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050" b="1" dirty="0" smtClean="0">
                        <a:solidFill>
                          <a:srgbClr val="000000"/>
                        </a:solidFill>
                        <a:latin typeface="PF Square Sans Pro" panose="02000506040000020004" pitchFamily="2" charset="0"/>
                        <a:cs typeface="Times New Roman" panose="02020603050405020304" pitchFamily="18" charset="0"/>
                      </a:rPr>
                      <a:t>ЗАХОДИ </a:t>
                    </a:r>
                    <a:endParaRPr lang="uk-UA" altLang="uk-UA" sz="1050" dirty="0" smtClean="0">
                      <a:latin typeface="Times New Roman" panose="02020603050405020304" pitchFamily="18" charset="0"/>
                      <a:cs typeface="Times New Roman" panose="02020603050405020304" pitchFamily="18" charset="0"/>
                    </a:endParaRPr>
                  </a:p>
                  <a:p>
                    <a:pPr algn="ctr" eaLnBrk="1" hangingPunct="1">
                      <a:defRPr/>
                    </a:pPr>
                    <a:r>
                      <a:rPr lang="uk-UA" altLang="uk-UA" sz="1050" b="1" dirty="0" smtClean="0">
                        <a:solidFill>
                          <a:srgbClr val="000000"/>
                        </a:solidFill>
                        <a:latin typeface="PF Square Sans Pro" panose="02000506040000020004" pitchFamily="2" charset="0"/>
                        <a:cs typeface="Times New Roman" panose="02020603050405020304" pitchFamily="18" charset="0"/>
                      </a:rPr>
                      <a:t>цілі 3 ДСРР</a:t>
                    </a:r>
                    <a:endParaRPr lang="uk-UA" altLang="uk-UA" sz="1050" dirty="0" smtClean="0">
                      <a:latin typeface="Times New Roman" panose="02020603050405020304" pitchFamily="18" charset="0"/>
                      <a:cs typeface="Times New Roman" panose="02020603050405020304" pitchFamily="18" charset="0"/>
                    </a:endParaRPr>
                  </a:p>
                </p:txBody>
              </p:sp>
              <p:sp>
                <p:nvSpPr>
                  <p:cNvPr id="85" name="Right Brace 53"/>
                  <p:cNvSpPr/>
                  <p:nvPr/>
                </p:nvSpPr>
                <p:spPr>
                  <a:xfrm>
                    <a:off x="7331505" y="2649895"/>
                    <a:ext cx="726862" cy="2707768"/>
                  </a:xfrm>
                  <a:prstGeom prst="rightBrace">
                    <a:avLst>
                      <a:gd name="adj1" fmla="val 8333"/>
                      <a:gd name="adj2" fmla="val 29985"/>
                    </a:avLst>
                  </a:prstGeom>
                  <a:noFill/>
                  <a:ln w="19050" cap="flat" cmpd="sng" algn="ctr">
                    <a:solidFill>
                      <a:srgbClr val="0070C0"/>
                    </a:solidFill>
                    <a:prstDash val="solid"/>
                    <a:miter lim="800000"/>
                  </a:ln>
                  <a:effectLst/>
                </p:spPr>
                <p:txBody>
                  <a:bodyPr vert="vert270" lIns="51435" tIns="25718" rIns="51435" bIns="25718" anchor="ctr"/>
                  <a:lstStyle/>
                  <a:p>
                    <a:pPr algn="ctr" eaLnBrk="1" hangingPunct="1">
                      <a:spcAft>
                        <a:spcPts val="0"/>
                      </a:spcAft>
                      <a:defRPr/>
                    </a:pPr>
                    <a:r>
                      <a:rPr lang="uk-UA" sz="563"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ФІНАНСУВАННЯ</a:t>
                    </a:r>
                    <a:endParaRPr lang="uk-UA" sz="900" dirty="0">
                      <a:latin typeface="Times New Roman" panose="02020603050405020304" pitchFamily="18" charset="0"/>
                      <a:ea typeface="Times New Roman" panose="02020603050405020304" pitchFamily="18" charset="0"/>
                    </a:endParaRPr>
                  </a:p>
                </p:txBody>
              </p:sp>
              <p:sp>
                <p:nvSpPr>
                  <p:cNvPr id="86" name="Right Brace 54"/>
                  <p:cNvSpPr/>
                  <p:nvPr/>
                </p:nvSpPr>
                <p:spPr>
                  <a:xfrm>
                    <a:off x="7241570" y="697067"/>
                    <a:ext cx="726862" cy="1807028"/>
                  </a:xfrm>
                  <a:prstGeom prst="rightBrace">
                    <a:avLst>
                      <a:gd name="adj1" fmla="val 8333"/>
                      <a:gd name="adj2" fmla="val 72493"/>
                    </a:avLst>
                  </a:prstGeom>
                  <a:noFill/>
                  <a:ln w="19050" cap="flat" cmpd="sng" algn="ctr">
                    <a:solidFill>
                      <a:srgbClr val="E88F52"/>
                    </a:solidFill>
                    <a:prstDash val="solid"/>
                    <a:miter lim="800000"/>
                  </a:ln>
                  <a:effectLst/>
                </p:spPr>
                <p:txBody>
                  <a:bodyPr vert="vert270" lIns="51435" tIns="25718" rIns="51435" bIns="25718" anchor="ctr"/>
                  <a:lstStyle/>
                  <a:p>
                    <a:pPr algn="ctr" eaLnBrk="1" hangingPunct="1">
                      <a:spcAft>
                        <a:spcPts val="0"/>
                      </a:spcAft>
                      <a:defRPr/>
                    </a:pPr>
                    <a:r>
                      <a:rPr lang="uk-UA" sz="563"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ФІНАНСУВАННЯ</a:t>
                    </a:r>
                    <a:endParaRPr lang="uk-UA" sz="900">
                      <a:latin typeface="Times New Roman" panose="02020603050405020304" pitchFamily="18" charset="0"/>
                      <a:ea typeface="Times New Roman" panose="02020603050405020304" pitchFamily="18" charset="0"/>
                    </a:endParaRPr>
                  </a:p>
                </p:txBody>
              </p:sp>
              <p:sp>
                <p:nvSpPr>
                  <p:cNvPr id="9301" name="Right Brace 55"/>
                  <p:cNvSpPr>
                    <a:spLocks/>
                  </p:cNvSpPr>
                  <p:nvPr/>
                </p:nvSpPr>
                <p:spPr bwMode="auto">
                  <a:xfrm rot="10800000">
                    <a:off x="4710873" y="697815"/>
                    <a:ext cx="728700" cy="2969837"/>
                  </a:xfrm>
                  <a:prstGeom prst="rightBrace">
                    <a:avLst>
                      <a:gd name="adj1" fmla="val 8340"/>
                      <a:gd name="adj2" fmla="val 54560"/>
                    </a:avLst>
                  </a:prstGeom>
                  <a:noFill/>
                  <a:ln w="19050" algn="ctr">
                    <a:solidFill>
                      <a:srgbClr val="E88F52">
                        <a:alpha val="78822"/>
                      </a:srgbClr>
                    </a:solidFill>
                    <a:miter lim="800000"/>
                    <a:headEnd/>
                    <a:tailEnd/>
                  </a:ln>
                  <a:extLst>
                    <a:ext uri="{909E8E84-426E-40DD-AFC4-6F175D3DCCD1}">
                      <a14:hiddenFill xmlns:a14="http://schemas.microsoft.com/office/drawing/2010/main">
                        <a:solidFill>
                          <a:srgbClr val="FFFFFF"/>
                        </a:solidFill>
                      </a14:hiddenFill>
                    </a:ext>
                  </a:extLst>
                </p:spPr>
                <p:txBody>
                  <a:bodyPr vert="eaVert" lIns="51435" tIns="25718" rIns="51435" bIns="2571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uk-UA" altLang="uk-UA" sz="600" b="1">
                        <a:solidFill>
                          <a:srgbClr val="000000"/>
                        </a:solidFill>
                        <a:cs typeface="Times New Roman" panose="02020603050405020304" pitchFamily="18" charset="0"/>
                      </a:rPr>
                      <a:t>РЕАЛІЗАЦІЯ</a:t>
                    </a:r>
                    <a:endParaRPr lang="uk-UA" altLang="uk-UA" sz="900">
                      <a:latin typeface="Times New Roman" panose="02020603050405020304" pitchFamily="18" charset="0"/>
                      <a:cs typeface="Times New Roman" panose="02020603050405020304" pitchFamily="18" charset="0"/>
                    </a:endParaRPr>
                  </a:p>
                </p:txBody>
              </p:sp>
              <p:sp>
                <p:nvSpPr>
                  <p:cNvPr id="9302" name="Right Brace 56"/>
                  <p:cNvSpPr>
                    <a:spLocks/>
                  </p:cNvSpPr>
                  <p:nvPr/>
                </p:nvSpPr>
                <p:spPr bwMode="auto">
                  <a:xfrm rot="10800000">
                    <a:off x="4731758" y="1538383"/>
                    <a:ext cx="420048" cy="3855978"/>
                  </a:xfrm>
                  <a:prstGeom prst="rightBrace">
                    <a:avLst>
                      <a:gd name="adj1" fmla="val 8330"/>
                      <a:gd name="adj2" fmla="val 49606"/>
                    </a:avLst>
                  </a:prstGeom>
                  <a:noFill/>
                  <a:ln w="19050" algn="ctr">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vert="eaVert" lIns="51435" tIns="25718" rIns="51435" bIns="2571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uk-UA" altLang="uk-UA" sz="600">
                        <a:solidFill>
                          <a:srgbClr val="000000"/>
                        </a:solidFill>
                        <a:cs typeface="Times New Roman" panose="02020603050405020304" pitchFamily="18" charset="0"/>
                      </a:rPr>
                      <a:t>РЕАЛІЗАЦІЯ</a:t>
                    </a:r>
                    <a:endParaRPr lang="uk-UA" altLang="uk-UA" sz="900">
                      <a:latin typeface="Times New Roman" panose="02020603050405020304" pitchFamily="18" charset="0"/>
                      <a:cs typeface="Times New Roman" panose="02020603050405020304" pitchFamily="18" charset="0"/>
                    </a:endParaRPr>
                  </a:p>
                </p:txBody>
              </p:sp>
              <p:sp>
                <p:nvSpPr>
                  <p:cNvPr id="9303" name="Right Brace 57"/>
                  <p:cNvSpPr>
                    <a:spLocks/>
                  </p:cNvSpPr>
                  <p:nvPr/>
                </p:nvSpPr>
                <p:spPr bwMode="auto">
                  <a:xfrm rot="10800000">
                    <a:off x="4731758" y="4647472"/>
                    <a:ext cx="726380" cy="2258393"/>
                  </a:xfrm>
                  <a:prstGeom prst="rightBrace">
                    <a:avLst>
                      <a:gd name="adj1" fmla="val 8334"/>
                      <a:gd name="adj2" fmla="val 30593"/>
                    </a:avLst>
                  </a:prstGeom>
                  <a:noFill/>
                  <a:ln w="19050" algn="ctr">
                    <a:solidFill>
                      <a:srgbClr val="009242"/>
                    </a:solidFill>
                    <a:miter lim="800000"/>
                    <a:headEnd/>
                    <a:tailEnd/>
                  </a:ln>
                  <a:extLst>
                    <a:ext uri="{909E8E84-426E-40DD-AFC4-6F175D3DCCD1}">
                      <a14:hiddenFill xmlns:a14="http://schemas.microsoft.com/office/drawing/2010/main">
                        <a:solidFill>
                          <a:srgbClr val="FFFFFF"/>
                        </a:solidFill>
                      </a14:hiddenFill>
                    </a:ext>
                  </a:extLst>
                </p:spPr>
                <p:txBody>
                  <a:bodyPr vert="eaVert" lIns="51435" tIns="25718" rIns="51435" bIns="2571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uk-UA" altLang="uk-UA" sz="600" b="1">
                        <a:solidFill>
                          <a:srgbClr val="000000"/>
                        </a:solidFill>
                        <a:cs typeface="Times New Roman" panose="02020603050405020304" pitchFamily="18" charset="0"/>
                      </a:rPr>
                      <a:t>РЕАЛІЗАЦІЯ</a:t>
                    </a:r>
                    <a:endParaRPr lang="uk-UA" altLang="uk-UA" sz="900">
                      <a:latin typeface="Times New Roman" panose="02020603050405020304" pitchFamily="18" charset="0"/>
                      <a:cs typeface="Times New Roman" panose="02020603050405020304" pitchFamily="18" charset="0"/>
                    </a:endParaRPr>
                  </a:p>
                </p:txBody>
              </p:sp>
            </p:grpSp>
            <p:sp>
              <p:nvSpPr>
                <p:cNvPr id="70" name="Rectangle 33"/>
                <p:cNvSpPr/>
                <p:nvPr/>
              </p:nvSpPr>
              <p:spPr>
                <a:xfrm>
                  <a:off x="723327" y="4645136"/>
                  <a:ext cx="1785257" cy="2529102"/>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400" b="1" dirty="0" smtClean="0">
                      <a:solidFill>
                        <a:srgbClr val="000000"/>
                      </a:solidFill>
                      <a:latin typeface="PF Square Sans Pro" panose="02000506040000020004" pitchFamily="2" charset="0"/>
                      <a:cs typeface="Times New Roman" panose="02020603050405020304" pitchFamily="18" charset="0"/>
                    </a:rPr>
                    <a:t>СТРАТЕГІЯ РОЗВИТКУ</a:t>
                  </a:r>
                  <a:endParaRPr lang="uk-UA" altLang="uk-UA" sz="1400" dirty="0" smtClean="0">
                    <a:latin typeface="Times New Roman" panose="02020603050405020304" pitchFamily="18" charset="0"/>
                    <a:cs typeface="Times New Roman" panose="02020603050405020304" pitchFamily="18" charset="0"/>
                  </a:endParaRPr>
                </a:p>
                <a:p>
                  <a:pPr algn="ctr" eaLnBrk="1" hangingPunct="1">
                    <a:defRPr/>
                  </a:pPr>
                  <a:r>
                    <a:rPr lang="uk-UA" altLang="uk-UA" sz="1400" b="1" dirty="0" smtClean="0">
                      <a:solidFill>
                        <a:srgbClr val="000000"/>
                      </a:solidFill>
                      <a:latin typeface="PF Square Sans Pro" panose="02000506040000020004" pitchFamily="2" charset="0"/>
                      <a:cs typeface="Times New Roman" panose="02020603050405020304" pitchFamily="18" charset="0"/>
                    </a:rPr>
                    <a:t>Львівщини 2020</a:t>
                  </a:r>
                  <a:endParaRPr lang="uk-UA" altLang="uk-UA" sz="1400" dirty="0" smtClean="0">
                    <a:latin typeface="Times New Roman" panose="02020603050405020304" pitchFamily="18" charset="0"/>
                    <a:cs typeface="Times New Roman" panose="02020603050405020304" pitchFamily="18" charset="0"/>
                  </a:endParaRPr>
                </a:p>
              </p:txBody>
            </p:sp>
            <p:sp>
              <p:nvSpPr>
                <p:cNvPr id="71" name="Rectangle 35"/>
                <p:cNvSpPr/>
                <p:nvPr/>
              </p:nvSpPr>
              <p:spPr>
                <a:xfrm>
                  <a:off x="743121" y="1537540"/>
                  <a:ext cx="1785258" cy="2995036"/>
                </a:xfrm>
                <a:prstGeom prst="rect">
                  <a:avLst/>
                </a:prstGeom>
                <a:solidFill>
                  <a:srgbClr val="5B9BD5">
                    <a:lumMod val="60000"/>
                    <a:lumOff val="40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200" b="1" smtClean="0">
                      <a:solidFill>
                        <a:srgbClr val="000000"/>
                      </a:solidFill>
                      <a:latin typeface="PF Square Sans Pro" panose="02000506040000020004" pitchFamily="2" charset="0"/>
                      <a:cs typeface="Times New Roman" panose="02020603050405020304" pitchFamily="18" charset="0"/>
                    </a:rPr>
                    <a:t>ДЕРЖАВНА СТРАТЕГІЯ РЕГІОНАЛЬНОГО РОЗВИТКУ 2020</a:t>
                  </a:r>
                  <a:endParaRPr lang="uk-UA" altLang="uk-UA" sz="1200" smtClean="0">
                    <a:latin typeface="Times New Roman" panose="02020603050405020304" pitchFamily="18" charset="0"/>
                    <a:cs typeface="Times New Roman" panose="02020603050405020304" pitchFamily="18" charset="0"/>
                  </a:endParaRPr>
                </a:p>
              </p:txBody>
            </p:sp>
            <p:sp>
              <p:nvSpPr>
                <p:cNvPr id="72" name="Rectangle 38"/>
                <p:cNvSpPr/>
                <p:nvPr/>
              </p:nvSpPr>
              <p:spPr>
                <a:xfrm>
                  <a:off x="764480" y="713479"/>
                  <a:ext cx="1785258" cy="711502"/>
                </a:xfrm>
                <a:prstGeom prst="rect">
                  <a:avLst/>
                </a:prstGeom>
                <a:solidFill>
                  <a:srgbClr val="ED7D31">
                    <a:lumMod val="60000"/>
                    <a:lumOff val="40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000" b="1" smtClean="0">
                      <a:solidFill>
                        <a:srgbClr val="000000"/>
                      </a:solidFill>
                      <a:latin typeface="PF Square Sans Pro" panose="02000506040000020004" pitchFamily="2" charset="0"/>
                      <a:cs typeface="Times New Roman" panose="02020603050405020304" pitchFamily="18" charset="0"/>
                    </a:rPr>
                    <a:t>Галузеві</a:t>
                  </a:r>
                  <a:br>
                    <a:rPr lang="uk-UA" altLang="uk-UA" sz="1000" b="1" smtClean="0">
                      <a:solidFill>
                        <a:srgbClr val="000000"/>
                      </a:solidFill>
                      <a:latin typeface="PF Square Sans Pro" panose="02000506040000020004" pitchFamily="2" charset="0"/>
                      <a:cs typeface="Times New Roman" panose="02020603050405020304" pitchFamily="18" charset="0"/>
                    </a:rPr>
                  </a:br>
                  <a:r>
                    <a:rPr lang="uk-UA" altLang="uk-UA" sz="1000" b="1" smtClean="0">
                      <a:solidFill>
                        <a:srgbClr val="000000"/>
                      </a:solidFill>
                      <a:latin typeface="PF Square Sans Pro" panose="02000506040000020004" pitchFamily="2" charset="0"/>
                      <a:cs typeface="Times New Roman" panose="02020603050405020304" pitchFamily="18" charset="0"/>
                    </a:rPr>
                    <a:t>СТРАТЕГІЇ РОЗВИТКУ</a:t>
                  </a:r>
                  <a:endParaRPr lang="uk-UA" altLang="uk-UA" sz="1000" smtClean="0">
                    <a:latin typeface="Times New Roman" panose="02020603050405020304" pitchFamily="18" charset="0"/>
                    <a:cs typeface="Times New Roman" panose="02020603050405020304" pitchFamily="18" charset="0"/>
                  </a:endParaRPr>
                </a:p>
              </p:txBody>
            </p:sp>
          </p:grpSp>
          <p:sp>
            <p:nvSpPr>
              <p:cNvPr id="63" name="Rectangle 26"/>
              <p:cNvSpPr/>
              <p:nvPr/>
            </p:nvSpPr>
            <p:spPr bwMode="auto">
              <a:xfrm>
                <a:off x="6708938" y="2289155"/>
                <a:ext cx="1814802" cy="2207570"/>
              </a:xfrm>
              <a:prstGeom prst="rect">
                <a:avLst/>
              </a:prstGeom>
              <a:solidFill>
                <a:srgbClr val="9CC0E2">
                  <a:alpha val="8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uk-UA" altLang="uk-UA" sz="1000" b="1" dirty="0" smtClean="0">
                  <a:solidFill>
                    <a:srgbClr val="000000"/>
                  </a:solidFill>
                  <a:latin typeface="PF Square Sans Pro" panose="02000506040000020004" pitchFamily="2" charset="0"/>
                  <a:cs typeface="Times New Roman" panose="02020603050405020304" pitchFamily="18" charset="0"/>
                </a:endParaRPr>
              </a:p>
              <a:p>
                <a:pPr algn="ctr" eaLnBrk="1" hangingPunct="1">
                  <a:defRPr/>
                </a:pPr>
                <a:r>
                  <a:rPr lang="uk-UA" altLang="uk-UA" sz="1400" b="1" dirty="0" smtClean="0">
                    <a:solidFill>
                      <a:srgbClr val="000000"/>
                    </a:solidFill>
                    <a:latin typeface="PF Square Sans Pro" panose="02000506040000020004" pitchFamily="2" charset="0"/>
                    <a:cs typeface="Times New Roman" panose="02020603050405020304" pitchFamily="18" charset="0"/>
                  </a:rPr>
                  <a:t>БЮДЖЕТНА ПРОГРАМА «План реалізації ДСРР 2020»</a:t>
                </a:r>
                <a:endParaRPr lang="uk-UA" altLang="uk-UA" sz="1400" dirty="0" smtClean="0">
                  <a:latin typeface="Times New Roman" panose="02020603050405020304" pitchFamily="18" charset="0"/>
                  <a:cs typeface="Times New Roman" panose="02020603050405020304" pitchFamily="18" charset="0"/>
                </a:endParaRPr>
              </a:p>
              <a:p>
                <a:pPr algn="ctr" eaLnBrk="1" hangingPunct="1">
                  <a:defRPr/>
                </a:pPr>
                <a:r>
                  <a:rPr lang="uk-UA" altLang="uk-UA" sz="1000" dirty="0" smtClean="0">
                    <a:latin typeface="Times New Roman" panose="02020603050405020304" pitchFamily="18" charset="0"/>
                    <a:cs typeface="Times New Roman" panose="02020603050405020304" pitchFamily="18" charset="0"/>
                  </a:rPr>
                  <a:t> </a:t>
                </a:r>
              </a:p>
            </p:txBody>
          </p:sp>
          <p:sp>
            <p:nvSpPr>
              <p:cNvPr id="64" name="Right Brace 27"/>
              <p:cNvSpPr/>
              <p:nvPr/>
            </p:nvSpPr>
            <p:spPr bwMode="auto">
              <a:xfrm>
                <a:off x="6133833" y="4636872"/>
                <a:ext cx="596582" cy="1095473"/>
              </a:xfrm>
              <a:prstGeom prst="rightBrace">
                <a:avLst/>
              </a:prstGeom>
              <a:noFill/>
              <a:ln w="19050" cap="flat" cmpd="sng" algn="ctr">
                <a:solidFill>
                  <a:srgbClr val="00B050"/>
                </a:solidFill>
                <a:prstDash val="solid"/>
                <a:miter lim="800000"/>
              </a:ln>
              <a:effectLst/>
            </p:spPr>
            <p:txBody>
              <a:bodyPr vert="vert270" lIns="51435" tIns="25718" rIns="51435" bIns="25718" anchor="ctr"/>
              <a:lstStyle/>
              <a:p>
                <a:pPr algn="ctr" eaLnBrk="1" hangingPunct="1">
                  <a:spcAft>
                    <a:spcPts val="0"/>
                  </a:spcAft>
                  <a:defRPr/>
                </a:pPr>
                <a:r>
                  <a:rPr lang="uk-UA" sz="563"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ФІНАНСУВАННЯ</a:t>
                </a:r>
                <a:endParaRPr lang="uk-UA" sz="900">
                  <a:latin typeface="Times New Roman" panose="02020603050405020304" pitchFamily="18" charset="0"/>
                  <a:ea typeface="Times New Roman" panose="02020603050405020304" pitchFamily="18" charset="0"/>
                </a:endParaRPr>
              </a:p>
            </p:txBody>
          </p:sp>
          <p:sp>
            <p:nvSpPr>
              <p:cNvPr id="65" name="Snip Same Side Corner Rectangle 29"/>
              <p:cNvSpPr/>
              <p:nvPr/>
            </p:nvSpPr>
            <p:spPr bwMode="auto">
              <a:xfrm>
                <a:off x="0" y="828"/>
                <a:ext cx="2222379" cy="580068"/>
              </a:xfrm>
              <a:prstGeom prst="snip2SameRect">
                <a:avLst/>
              </a:prstGeom>
              <a:solidFill>
                <a:schemeClr val="accent1">
                  <a:lumMod val="60000"/>
                  <a:lumOff val="40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000" b="1" dirty="0" smtClean="0">
                    <a:solidFill>
                      <a:srgbClr val="000000"/>
                    </a:solidFill>
                    <a:latin typeface="PF Square Sans Pro" panose="02000506040000020004" pitchFamily="2" charset="0"/>
                    <a:cs typeface="Times New Roman" panose="02020603050405020304" pitchFamily="18" charset="0"/>
                  </a:rPr>
                  <a:t>СТРАТЕГІЧНІ ПЛАНУВАЛЬНІ ДОКУМЕНТИ РОЗВИТКУ</a:t>
                </a:r>
                <a:endParaRPr lang="uk-UA" altLang="uk-UA" sz="1000" dirty="0" smtClean="0">
                  <a:latin typeface="Times New Roman" panose="02020603050405020304" pitchFamily="18" charset="0"/>
                  <a:cs typeface="Times New Roman" panose="02020603050405020304" pitchFamily="18" charset="0"/>
                </a:endParaRPr>
              </a:p>
            </p:txBody>
          </p:sp>
          <p:sp>
            <p:nvSpPr>
              <p:cNvPr id="66" name="Snip Same Side Corner Rectangle 30"/>
              <p:cNvSpPr/>
              <p:nvPr/>
            </p:nvSpPr>
            <p:spPr bwMode="auto">
              <a:xfrm>
                <a:off x="2520669" y="9565"/>
                <a:ext cx="1465274" cy="580068"/>
              </a:xfrm>
              <a:prstGeom prst="snip2SameRect">
                <a:avLst/>
              </a:prstGeom>
              <a:solidFill>
                <a:schemeClr val="accent1">
                  <a:lumMod val="60000"/>
                  <a:lumOff val="40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200" b="1" dirty="0" smtClean="0">
                    <a:solidFill>
                      <a:srgbClr val="000000"/>
                    </a:solidFill>
                    <a:latin typeface="PF Square Sans Pro" panose="02000506040000020004" pitchFamily="2" charset="0"/>
                    <a:cs typeface="Times New Roman" panose="02020603050405020304" pitchFamily="18" charset="0"/>
                  </a:rPr>
                  <a:t>ПЛАНИ РЕАЛІЗАЦІЇ </a:t>
                </a:r>
                <a:endParaRPr lang="uk-UA" altLang="uk-UA" sz="1200" dirty="0" smtClean="0">
                  <a:latin typeface="Times New Roman" panose="02020603050405020304" pitchFamily="18" charset="0"/>
                  <a:cs typeface="Times New Roman" panose="02020603050405020304" pitchFamily="18" charset="0"/>
                </a:endParaRPr>
              </a:p>
              <a:p>
                <a:pPr algn="ctr" eaLnBrk="1" hangingPunct="1">
                  <a:defRPr/>
                </a:pPr>
                <a:r>
                  <a:rPr lang="uk-UA" altLang="uk-UA" sz="900" dirty="0" smtClean="0">
                    <a:latin typeface="Times New Roman" panose="02020603050405020304" pitchFamily="18" charset="0"/>
                    <a:cs typeface="Times New Roman" panose="02020603050405020304" pitchFamily="18" charset="0"/>
                  </a:rPr>
                  <a:t> </a:t>
                </a:r>
              </a:p>
            </p:txBody>
          </p:sp>
          <p:sp>
            <p:nvSpPr>
              <p:cNvPr id="67" name="Snip Same Side Corner Rectangle 31"/>
              <p:cNvSpPr/>
              <p:nvPr/>
            </p:nvSpPr>
            <p:spPr bwMode="auto">
              <a:xfrm>
                <a:off x="4589165" y="0"/>
                <a:ext cx="1624289" cy="580068"/>
              </a:xfrm>
              <a:prstGeom prst="snip2SameRect">
                <a:avLst/>
              </a:prstGeom>
              <a:solidFill>
                <a:schemeClr val="accent1">
                  <a:lumMod val="60000"/>
                  <a:lumOff val="40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200" b="1" dirty="0" smtClean="0">
                    <a:solidFill>
                      <a:srgbClr val="000000"/>
                    </a:solidFill>
                    <a:latin typeface="PF Square Sans Pro" panose="02000506040000020004" pitchFamily="2" charset="0"/>
                    <a:cs typeface="Times New Roman" panose="02020603050405020304" pitchFamily="18" charset="0"/>
                  </a:rPr>
                  <a:t>Складові ПЛАНІВ РЕАЛІЗАЦІЇ </a:t>
                </a:r>
                <a:endParaRPr lang="uk-UA" altLang="uk-UA" sz="1200" dirty="0" smtClean="0">
                  <a:latin typeface="Times New Roman" panose="02020603050405020304" pitchFamily="18" charset="0"/>
                  <a:cs typeface="Times New Roman" panose="02020603050405020304" pitchFamily="18" charset="0"/>
                </a:endParaRPr>
              </a:p>
            </p:txBody>
          </p:sp>
          <p:sp>
            <p:nvSpPr>
              <p:cNvPr id="68" name="Snip Same Side Corner Rectangle 32"/>
              <p:cNvSpPr/>
              <p:nvPr/>
            </p:nvSpPr>
            <p:spPr bwMode="auto">
              <a:xfrm>
                <a:off x="6708937" y="0"/>
                <a:ext cx="3823900" cy="580068"/>
              </a:xfrm>
              <a:prstGeom prst="snip2SameRect">
                <a:avLst/>
              </a:prstGeom>
              <a:solidFill>
                <a:schemeClr val="accent1">
                  <a:lumMod val="60000"/>
                  <a:lumOff val="40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200" b="1" dirty="0" smtClean="0">
                    <a:solidFill>
                      <a:srgbClr val="000000"/>
                    </a:solidFill>
                    <a:latin typeface="PF Square Sans Pro" panose="02000506040000020004" pitchFamily="2" charset="0"/>
                    <a:cs typeface="Times New Roman" panose="02020603050405020304" pitchFamily="18" charset="0"/>
                  </a:rPr>
                  <a:t>ДЖЕРЕЛА ФІНАНСУВАННЯ</a:t>
                </a:r>
                <a:endParaRPr lang="uk-UA" altLang="uk-UA" sz="1200" dirty="0" smtClean="0">
                  <a:latin typeface="Times New Roman" panose="02020603050405020304" pitchFamily="18" charset="0"/>
                  <a:cs typeface="Times New Roman" panose="02020603050405020304" pitchFamily="18" charset="0"/>
                </a:endParaRPr>
              </a:p>
            </p:txBody>
          </p:sp>
        </p:grpSp>
      </p:grpSp>
      <p:sp>
        <p:nvSpPr>
          <p:cNvPr id="90" name="Rectangle 46"/>
          <p:cNvSpPr/>
          <p:nvPr/>
        </p:nvSpPr>
        <p:spPr bwMode="auto">
          <a:xfrm>
            <a:off x="5852468" y="5961025"/>
            <a:ext cx="3031120" cy="838202"/>
          </a:xfrm>
          <a:prstGeom prst="rect">
            <a:avLst/>
          </a:prstGeom>
          <a:solidFill>
            <a:srgbClr val="00B050">
              <a:alpha val="70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b="1" dirty="0" smtClean="0">
                <a:solidFill>
                  <a:schemeClr val="bg1"/>
                </a:solidFill>
                <a:latin typeface="PF Square Sans Pro" panose="02000506040000020004" pitchFamily="2" charset="0"/>
                <a:cs typeface="Times New Roman" panose="02020603050405020304" pitchFamily="18" charset="0"/>
              </a:rPr>
              <a:t>Проекти Громади</a:t>
            </a:r>
            <a:endParaRPr lang="uk-UA" altLang="uk-UA" dirty="0" smtClean="0">
              <a:solidFill>
                <a:schemeClr val="bg1"/>
              </a:solidFill>
              <a:latin typeface="Times New Roman" panose="02020603050405020304" pitchFamily="18" charset="0"/>
              <a:cs typeface="Times New Roman" panose="02020603050405020304" pitchFamily="18" charset="0"/>
            </a:endParaRPr>
          </a:p>
        </p:txBody>
      </p:sp>
      <p:sp>
        <p:nvSpPr>
          <p:cNvPr id="37" name="Rectangle 47"/>
          <p:cNvSpPr/>
          <p:nvPr/>
        </p:nvSpPr>
        <p:spPr bwMode="auto">
          <a:xfrm>
            <a:off x="2312707" y="5987112"/>
            <a:ext cx="1395197" cy="824878"/>
          </a:xfrm>
          <a:prstGeom prst="rect">
            <a:avLst/>
          </a:prstGeom>
          <a:solidFill>
            <a:srgbClr val="00B050">
              <a:alpha val="86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400" b="1" dirty="0" smtClean="0">
                <a:solidFill>
                  <a:schemeClr val="bg1"/>
                </a:solidFill>
                <a:latin typeface="PF Square Sans Pro" panose="02000506040000020004" pitchFamily="2" charset="0"/>
                <a:cs typeface="Times New Roman" panose="02020603050405020304" pitchFamily="18" charset="0"/>
              </a:rPr>
              <a:t>ПЛАН реалізації СТРАТЕГІЇ Громади</a:t>
            </a:r>
            <a:endParaRPr lang="uk-UA" altLang="uk-UA" sz="1400" dirty="0" smtClean="0">
              <a:solidFill>
                <a:schemeClr val="bg1"/>
              </a:solidFill>
              <a:latin typeface="PF Square Sans Pro" panose="02000506040000020004" pitchFamily="2" charset="0"/>
              <a:cs typeface="Times New Roman" panose="02020603050405020304" pitchFamily="18" charset="0"/>
            </a:endParaRPr>
          </a:p>
        </p:txBody>
      </p:sp>
      <p:sp>
        <p:nvSpPr>
          <p:cNvPr id="39" name="Rectangle 47"/>
          <p:cNvSpPr/>
          <p:nvPr/>
        </p:nvSpPr>
        <p:spPr bwMode="auto">
          <a:xfrm>
            <a:off x="179510" y="5983954"/>
            <a:ext cx="1860841" cy="815273"/>
          </a:xfrm>
          <a:prstGeom prst="rect">
            <a:avLst/>
          </a:prstGeom>
          <a:solidFill>
            <a:srgbClr val="00B050">
              <a:alpha val="86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400" b="1" dirty="0" smtClean="0">
                <a:solidFill>
                  <a:schemeClr val="bg1"/>
                </a:solidFill>
                <a:latin typeface="PF Square Sans Pro" panose="02000506040000020004" pitchFamily="2" charset="0"/>
                <a:cs typeface="Times New Roman" panose="02020603050405020304" pitchFamily="18" charset="0"/>
              </a:rPr>
              <a:t>СТРАТЕГІЯ РОЗВИТКУ</a:t>
            </a:r>
          </a:p>
          <a:p>
            <a:pPr algn="ctr" eaLnBrk="1" hangingPunct="1">
              <a:defRPr/>
            </a:pPr>
            <a:r>
              <a:rPr lang="uk-UA" altLang="uk-UA" sz="1400" b="1" dirty="0" smtClean="0">
                <a:solidFill>
                  <a:schemeClr val="bg1"/>
                </a:solidFill>
                <a:latin typeface="PF Square Sans Pro" panose="02000506040000020004" pitchFamily="2" charset="0"/>
                <a:cs typeface="Times New Roman" panose="02020603050405020304" pitchFamily="18" charset="0"/>
              </a:rPr>
              <a:t>Громади</a:t>
            </a:r>
            <a:endParaRPr lang="uk-UA" altLang="uk-UA" sz="1400" dirty="0" smtClean="0">
              <a:solidFill>
                <a:schemeClr val="bg1"/>
              </a:solidFill>
              <a:latin typeface="PF Square Sans Pro" panose="02000506040000020004" pitchFamily="2" charset="0"/>
              <a:cs typeface="Times New Roman" panose="02020603050405020304" pitchFamily="18" charset="0"/>
            </a:endParaRPr>
          </a:p>
        </p:txBody>
      </p:sp>
      <p:sp>
        <p:nvSpPr>
          <p:cNvPr id="40" name="Rectangle 46"/>
          <p:cNvSpPr/>
          <p:nvPr/>
        </p:nvSpPr>
        <p:spPr bwMode="auto">
          <a:xfrm>
            <a:off x="3980260" y="5961024"/>
            <a:ext cx="1599852" cy="838203"/>
          </a:xfrm>
          <a:prstGeom prst="rect">
            <a:avLst/>
          </a:prstGeom>
          <a:solidFill>
            <a:srgbClr val="00B050">
              <a:alpha val="70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400" b="1" dirty="0" smtClean="0">
                <a:solidFill>
                  <a:schemeClr val="bg1"/>
                </a:solidFill>
                <a:latin typeface="PF Square Sans Pro" panose="02000506040000020004" pitchFamily="2" charset="0"/>
                <a:cs typeface="Times New Roman" panose="02020603050405020304" pitchFamily="18" charset="0"/>
              </a:rPr>
              <a:t>ПЛАН соціально-економічного розвитку Громади </a:t>
            </a:r>
            <a:endParaRPr lang="uk-UA" altLang="uk-UA" sz="1400" dirty="0" smtClean="0">
              <a:solidFill>
                <a:schemeClr val="bg1"/>
              </a:solidFill>
              <a:latin typeface="Times New Roman" panose="02020603050405020304" pitchFamily="18" charset="0"/>
              <a:cs typeface="Times New Roman" panose="02020603050405020304" pitchFamily="18" charset="0"/>
            </a:endParaRPr>
          </a:p>
        </p:txBody>
      </p:sp>
      <p:cxnSp>
        <p:nvCxnSpPr>
          <p:cNvPr id="3" name="Пряма сполучна лінія 2"/>
          <p:cNvCxnSpPr/>
          <p:nvPr/>
        </p:nvCxnSpPr>
        <p:spPr>
          <a:xfrm flipV="1">
            <a:off x="147526" y="5502840"/>
            <a:ext cx="8736587" cy="317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Прямокутник 7"/>
          <p:cNvSpPr/>
          <p:nvPr/>
        </p:nvSpPr>
        <p:spPr>
          <a:xfrm>
            <a:off x="179511" y="5530509"/>
            <a:ext cx="8715251" cy="410882"/>
          </a:xfrm>
          <a:prstGeom prst="rect">
            <a:avLst/>
          </a:prstGeom>
          <a:solidFill>
            <a:schemeClr val="accent2"/>
          </a:solidFill>
        </p:spPr>
        <p:txBody>
          <a:bodyPr wrap="square">
            <a:spAutoFit/>
          </a:bodyPr>
          <a:lstStyle/>
          <a:p>
            <a:pPr indent="450215" algn="ctr">
              <a:lnSpc>
                <a:spcPct val="115000"/>
              </a:lnSpc>
              <a:spcBef>
                <a:spcPts val="2400"/>
              </a:spcBef>
              <a:spcAft>
                <a:spcPts val="0"/>
              </a:spcAft>
            </a:pPr>
            <a:r>
              <a:rPr lang="uk-UA" b="1" kern="0" dirty="0">
                <a:solidFill>
                  <a:schemeClr val="bg1"/>
                </a:solidFill>
                <a:latin typeface="PF Square Sans Pro" panose="02000506040000020004" pitchFamily="2" charset="0"/>
                <a:ea typeface="Times New Roman" panose="02020603050405020304" pitchFamily="18" charset="0"/>
                <a:cs typeface="Times New Roman" panose="02020603050405020304" pitchFamily="18" charset="0"/>
              </a:rPr>
              <a:t>Базовий </a:t>
            </a:r>
            <a:r>
              <a:rPr lang="uk-UA" b="1" kern="0" dirty="0" smtClean="0">
                <a:solidFill>
                  <a:schemeClr val="bg1"/>
                </a:solidFill>
                <a:latin typeface="PF Square Sans Pro" panose="02000506040000020004" pitchFamily="2" charset="0"/>
                <a:ea typeface="Times New Roman" panose="02020603050405020304" pitchFamily="18" charset="0"/>
                <a:cs typeface="Times New Roman" panose="02020603050405020304" pitchFamily="18" charset="0"/>
              </a:rPr>
              <a:t>рівень (громада)</a:t>
            </a:r>
            <a:endParaRPr lang="uk-UA" sz="2400" b="1" kern="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6" name="Rectangle 51"/>
          <p:cNvSpPr/>
          <p:nvPr/>
        </p:nvSpPr>
        <p:spPr bwMode="auto">
          <a:xfrm>
            <a:off x="7450193" y="1395357"/>
            <a:ext cx="1433920" cy="1113668"/>
          </a:xfrm>
          <a:prstGeom prst="rect">
            <a:avLst/>
          </a:prstGeom>
          <a:solidFill>
            <a:srgbClr val="00B0F0">
              <a:alpha val="89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uk-UA" altLang="uk-UA" sz="1600" b="1" dirty="0" smtClean="0">
                <a:solidFill>
                  <a:srgbClr val="000000"/>
                </a:solidFill>
                <a:latin typeface="PF Square Sans Pro" panose="02000506040000020004" pitchFamily="2" charset="0"/>
                <a:cs typeface="Times New Roman" panose="02020603050405020304" pitchFamily="18" charset="0"/>
              </a:rPr>
              <a:t>Міжнародна технічна допомога</a:t>
            </a:r>
            <a:endParaRPr lang="uk-UA" altLang="uk-UA" sz="1600" dirty="0" smtClean="0">
              <a:latin typeface="PF Square Sans Pro" panose="02000506040000020004" pitchFamily="2" charset="0"/>
              <a:cs typeface="Times New Roman" panose="02020603050405020304" pitchFamily="18" charset="0"/>
            </a:endParaRPr>
          </a:p>
          <a:p>
            <a:pPr algn="ctr" eaLnBrk="1" hangingPunct="1">
              <a:defRPr/>
            </a:pPr>
            <a:endParaRPr lang="uk-UA" altLang="uk-UA" sz="900" dirty="0" smtClean="0">
              <a:latin typeface="Times New Roman" panose="02020603050405020304" pitchFamily="18" charset="0"/>
              <a:cs typeface="Times New Roman" panose="02020603050405020304" pitchFamily="18" charset="0"/>
            </a:endParaRPr>
          </a:p>
        </p:txBody>
      </p:sp>
      <p:sp>
        <p:nvSpPr>
          <p:cNvPr id="47" name="Rectangle 26"/>
          <p:cNvSpPr/>
          <p:nvPr/>
        </p:nvSpPr>
        <p:spPr bwMode="auto">
          <a:xfrm>
            <a:off x="7450193" y="2604706"/>
            <a:ext cx="1433396" cy="1697815"/>
          </a:xfrm>
          <a:prstGeom prst="rect">
            <a:avLst/>
          </a:prstGeom>
          <a:solidFill>
            <a:srgbClr val="00B0F0">
              <a:alpha val="8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ru-RU" altLang="uk-UA" sz="1200" b="1" dirty="0">
                <a:solidFill>
                  <a:srgbClr val="000000"/>
                </a:solidFill>
                <a:latin typeface="PF Square Sans Pro" panose="02000506040000020004" pitchFamily="2" charset="0"/>
                <a:cs typeface="Times New Roman" panose="02020603050405020304" pitchFamily="18" charset="0"/>
              </a:rPr>
              <a:t>Угода про </a:t>
            </a:r>
            <a:r>
              <a:rPr lang="ru-RU" altLang="uk-UA" sz="1200" b="1" dirty="0" err="1">
                <a:solidFill>
                  <a:srgbClr val="000000"/>
                </a:solidFill>
                <a:latin typeface="PF Square Sans Pro" panose="02000506040000020004" pitchFamily="2" charset="0"/>
                <a:cs typeface="Times New Roman" panose="02020603050405020304" pitchFamily="18" charset="0"/>
              </a:rPr>
              <a:t>фінансування</a:t>
            </a:r>
            <a:r>
              <a:rPr lang="ru-RU" altLang="uk-UA" sz="1200" b="1" dirty="0">
                <a:solidFill>
                  <a:srgbClr val="000000"/>
                </a:solidFill>
                <a:latin typeface="PF Square Sans Pro" panose="02000506040000020004" pitchFamily="2" charset="0"/>
                <a:cs typeface="Times New Roman" panose="02020603050405020304" pitchFamily="18" charset="0"/>
              </a:rPr>
              <a:t> </a:t>
            </a:r>
            <a:r>
              <a:rPr lang="ru-RU" altLang="uk-UA" sz="1200" b="1" dirty="0" err="1">
                <a:solidFill>
                  <a:srgbClr val="000000"/>
                </a:solidFill>
                <a:latin typeface="PF Square Sans Pro" panose="02000506040000020004" pitchFamily="2" charset="0"/>
                <a:cs typeface="Times New Roman" panose="02020603050405020304" pitchFamily="18" charset="0"/>
              </a:rPr>
              <a:t>Програми</a:t>
            </a:r>
            <a:r>
              <a:rPr lang="ru-RU" altLang="uk-UA" sz="1200" b="1" dirty="0">
                <a:solidFill>
                  <a:srgbClr val="000000"/>
                </a:solidFill>
                <a:latin typeface="PF Square Sans Pro" panose="02000506040000020004" pitchFamily="2" charset="0"/>
                <a:cs typeface="Times New Roman" panose="02020603050405020304" pitchFamily="18" charset="0"/>
              </a:rPr>
              <a:t> </a:t>
            </a:r>
            <a:r>
              <a:rPr lang="ru-RU" altLang="uk-UA" sz="1200" b="1" dirty="0" err="1">
                <a:solidFill>
                  <a:srgbClr val="000000"/>
                </a:solidFill>
                <a:latin typeface="PF Square Sans Pro" panose="02000506040000020004" pitchFamily="2" charset="0"/>
                <a:cs typeface="Times New Roman" panose="02020603050405020304" pitchFamily="18" charset="0"/>
              </a:rPr>
              <a:t>підтримки</a:t>
            </a:r>
            <a:r>
              <a:rPr lang="ru-RU" altLang="uk-UA" sz="1200" b="1" dirty="0">
                <a:solidFill>
                  <a:srgbClr val="000000"/>
                </a:solidFill>
                <a:latin typeface="PF Square Sans Pro" panose="02000506040000020004" pitchFamily="2" charset="0"/>
                <a:cs typeface="Times New Roman" panose="02020603050405020304" pitchFamily="18" charset="0"/>
              </a:rPr>
              <a:t> </a:t>
            </a:r>
            <a:r>
              <a:rPr lang="ru-RU" altLang="uk-UA" sz="1200" b="1" dirty="0" err="1">
                <a:solidFill>
                  <a:srgbClr val="000000"/>
                </a:solidFill>
                <a:latin typeface="PF Square Sans Pro" panose="02000506040000020004" pitchFamily="2" charset="0"/>
                <a:cs typeface="Times New Roman" panose="02020603050405020304" pitchFamily="18" charset="0"/>
              </a:rPr>
              <a:t>секторальної</a:t>
            </a:r>
            <a:r>
              <a:rPr lang="ru-RU" altLang="uk-UA" sz="1200" b="1" dirty="0">
                <a:solidFill>
                  <a:srgbClr val="000000"/>
                </a:solidFill>
                <a:latin typeface="PF Square Sans Pro" panose="02000506040000020004" pitchFamily="2" charset="0"/>
                <a:cs typeface="Times New Roman" panose="02020603050405020304" pitchFamily="18" charset="0"/>
              </a:rPr>
              <a:t> </a:t>
            </a:r>
            <a:r>
              <a:rPr lang="ru-RU" altLang="uk-UA" sz="1200" b="1" dirty="0" err="1">
                <a:solidFill>
                  <a:srgbClr val="000000"/>
                </a:solidFill>
                <a:latin typeface="PF Square Sans Pro" panose="02000506040000020004" pitchFamily="2" charset="0"/>
                <a:cs typeface="Times New Roman" panose="02020603050405020304" pitchFamily="18" charset="0"/>
              </a:rPr>
              <a:t>політики</a:t>
            </a:r>
            <a:r>
              <a:rPr lang="ru-RU" altLang="uk-UA" sz="1200" b="1" dirty="0">
                <a:solidFill>
                  <a:srgbClr val="000000"/>
                </a:solidFill>
                <a:latin typeface="PF Square Sans Pro" panose="02000506040000020004" pitchFamily="2" charset="0"/>
                <a:cs typeface="Times New Roman" panose="02020603050405020304" pitchFamily="18" charset="0"/>
              </a:rPr>
              <a:t> – </a:t>
            </a:r>
            <a:r>
              <a:rPr lang="ru-RU" altLang="uk-UA" sz="1200" b="1" dirty="0" err="1">
                <a:solidFill>
                  <a:srgbClr val="000000"/>
                </a:solidFill>
                <a:latin typeface="PF Square Sans Pro" panose="02000506040000020004" pitchFamily="2" charset="0"/>
                <a:cs typeface="Times New Roman" panose="02020603050405020304" pitchFamily="18" charset="0"/>
              </a:rPr>
              <a:t>Підтримка</a:t>
            </a:r>
            <a:r>
              <a:rPr lang="ru-RU" altLang="uk-UA" sz="1200" b="1" dirty="0">
                <a:solidFill>
                  <a:srgbClr val="000000"/>
                </a:solidFill>
                <a:latin typeface="PF Square Sans Pro" panose="02000506040000020004" pitchFamily="2" charset="0"/>
                <a:cs typeface="Times New Roman" panose="02020603050405020304" pitchFamily="18" charset="0"/>
              </a:rPr>
              <a:t> </a:t>
            </a:r>
            <a:r>
              <a:rPr lang="ru-RU" altLang="uk-UA" sz="1200" b="1" dirty="0" err="1">
                <a:solidFill>
                  <a:srgbClr val="000000"/>
                </a:solidFill>
                <a:latin typeface="PF Square Sans Pro" panose="02000506040000020004" pitchFamily="2" charset="0"/>
                <a:cs typeface="Times New Roman" panose="02020603050405020304" pitchFamily="18" charset="0"/>
              </a:rPr>
              <a:t>регіональної</a:t>
            </a:r>
            <a:r>
              <a:rPr lang="ru-RU" altLang="uk-UA" sz="1200" b="1" dirty="0">
                <a:solidFill>
                  <a:srgbClr val="000000"/>
                </a:solidFill>
                <a:latin typeface="PF Square Sans Pro" panose="02000506040000020004" pitchFamily="2" charset="0"/>
                <a:cs typeface="Times New Roman" panose="02020603050405020304" pitchFamily="18" charset="0"/>
              </a:rPr>
              <a:t> </a:t>
            </a:r>
            <a:r>
              <a:rPr lang="ru-RU" altLang="uk-UA" sz="1200" b="1" dirty="0" err="1">
                <a:solidFill>
                  <a:srgbClr val="000000"/>
                </a:solidFill>
                <a:latin typeface="PF Square Sans Pro" panose="02000506040000020004" pitchFamily="2" charset="0"/>
                <a:cs typeface="Times New Roman" panose="02020603050405020304" pitchFamily="18" charset="0"/>
              </a:rPr>
              <a:t>політики</a:t>
            </a:r>
            <a:r>
              <a:rPr lang="ru-RU" altLang="uk-UA" sz="1200" b="1" dirty="0">
                <a:solidFill>
                  <a:srgbClr val="000000"/>
                </a:solidFill>
                <a:latin typeface="PF Square Sans Pro" panose="02000506040000020004" pitchFamily="2" charset="0"/>
                <a:cs typeface="Times New Roman" panose="02020603050405020304" pitchFamily="18" charset="0"/>
              </a:rPr>
              <a:t> </a:t>
            </a:r>
            <a:r>
              <a:rPr lang="ru-RU" altLang="uk-UA" sz="1200" b="1" dirty="0" err="1">
                <a:solidFill>
                  <a:srgbClr val="000000"/>
                </a:solidFill>
                <a:latin typeface="PF Square Sans Pro" panose="02000506040000020004" pitchFamily="2" charset="0"/>
                <a:cs typeface="Times New Roman" panose="02020603050405020304" pitchFamily="18" charset="0"/>
              </a:rPr>
              <a:t>України</a:t>
            </a:r>
            <a:endParaRPr lang="uk-UA" altLang="uk-UA" sz="1200" dirty="0" smtClean="0">
              <a:latin typeface="Times New Roman" panose="02020603050405020304" pitchFamily="18" charset="0"/>
              <a:cs typeface="Times New Roman" panose="02020603050405020304" pitchFamily="18" charset="0"/>
            </a:endParaRPr>
          </a:p>
        </p:txBody>
      </p:sp>
      <p:sp>
        <p:nvSpPr>
          <p:cNvPr id="48" name="Rectangle 50"/>
          <p:cNvSpPr/>
          <p:nvPr/>
        </p:nvSpPr>
        <p:spPr bwMode="auto">
          <a:xfrm>
            <a:off x="7490390" y="4371249"/>
            <a:ext cx="1393200" cy="1014829"/>
          </a:xfrm>
          <a:prstGeom prst="rect">
            <a:avLst/>
          </a:prstGeom>
          <a:solidFill>
            <a:srgbClr val="00B0F0">
              <a:alpha val="84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1435" tIns="25718" rIns="51435" bIns="2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uk-UA" altLang="uk-UA" sz="1200" b="1" dirty="0" smtClean="0">
              <a:solidFill>
                <a:srgbClr val="000000"/>
              </a:solidFill>
              <a:latin typeface="PF Square Sans Pro" panose="02000506040000020004" pitchFamily="2" charset="0"/>
              <a:cs typeface="Times New Roman" panose="02020603050405020304" pitchFamily="18" charset="0"/>
            </a:endParaRPr>
          </a:p>
          <a:p>
            <a:pPr algn="ctr" eaLnBrk="1" hangingPunct="1">
              <a:defRPr/>
            </a:pPr>
            <a:r>
              <a:rPr lang="uk-UA" altLang="uk-UA" sz="1200" b="1" dirty="0" smtClean="0">
                <a:solidFill>
                  <a:srgbClr val="000000"/>
                </a:solidFill>
                <a:latin typeface="PF Square Sans Pro" panose="02000506040000020004" pitchFamily="2" charset="0"/>
                <a:cs typeface="Times New Roman" panose="02020603050405020304" pitchFamily="18" charset="0"/>
              </a:rPr>
              <a:t>КОНКУРС ПРОЕКТІВ РЕГІОНАЛЬНОГО РОЗВИТКУ</a:t>
            </a:r>
            <a:endParaRPr lang="uk-UA" altLang="uk-UA" sz="1200" dirty="0" smtClean="0">
              <a:latin typeface="Times New Roman" panose="02020603050405020304" pitchFamily="18" charset="0"/>
              <a:cs typeface="Times New Roman" panose="02020603050405020304" pitchFamily="18" charset="0"/>
            </a:endParaRPr>
          </a:p>
          <a:p>
            <a:pPr algn="ctr" eaLnBrk="1" hangingPunct="1">
              <a:defRPr/>
            </a:pPr>
            <a:r>
              <a:rPr lang="uk-UA" altLang="uk-UA" sz="700" dirty="0" smtClean="0">
                <a:latin typeface="PF Square Sans Pro" panose="02000506040000020004" pitchFamily="2" charset="0"/>
                <a:cs typeface="Times New Roman" panose="02020603050405020304" pitchFamily="18" charset="0"/>
              </a:rPr>
              <a:t> </a:t>
            </a:r>
            <a:endParaRPr lang="uk-UA" altLang="uk-UA" sz="9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5360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ctivistpost.com/wp-content/uploads/2016/01/eu-vat-action-survey.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0" t="-160" r="-220" b="160"/>
          <a:stretch/>
        </p:blipFill>
        <p:spPr bwMode="auto">
          <a:xfrm>
            <a:off x="0" y="1"/>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5013176"/>
            <a:ext cx="9144000" cy="1080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uk-UA"/>
          </a:p>
        </p:txBody>
      </p:sp>
      <p:sp>
        <p:nvSpPr>
          <p:cNvPr id="2" name="Заголовок 1"/>
          <p:cNvSpPr>
            <a:spLocks noGrp="1"/>
          </p:cNvSpPr>
          <p:nvPr>
            <p:ph type="ctrTitle"/>
          </p:nvPr>
        </p:nvSpPr>
        <p:spPr>
          <a:xfrm>
            <a:off x="0" y="4767287"/>
            <a:ext cx="9144000" cy="1470025"/>
          </a:xfrm>
        </p:spPr>
        <p:txBody>
          <a:bodyPr>
            <a:noAutofit/>
          </a:bodyPr>
          <a:lstStyle/>
          <a:p>
            <a:r>
              <a:rPr lang="ru-RU" sz="3600" b="1" dirty="0" smtClean="0">
                <a:solidFill>
                  <a:schemeClr val="accent4">
                    <a:lumMod val="50000"/>
                  </a:schemeClr>
                </a:solidFill>
                <a:latin typeface="Century Gothic" pitchFamily="34" charset="0"/>
              </a:rPr>
              <a:t>Інтереси </a:t>
            </a:r>
            <a:r>
              <a:rPr lang="ru-RU" sz="3600" b="1" dirty="0" err="1">
                <a:solidFill>
                  <a:schemeClr val="accent4">
                    <a:lumMod val="50000"/>
                  </a:schemeClr>
                </a:solidFill>
                <a:latin typeface="Century Gothic" pitchFamily="34" charset="0"/>
              </a:rPr>
              <a:t>громади</a:t>
            </a:r>
            <a:r>
              <a:rPr lang="ru-RU" sz="3600" b="1" dirty="0">
                <a:solidFill>
                  <a:schemeClr val="accent4">
                    <a:lumMod val="50000"/>
                  </a:schemeClr>
                </a:solidFill>
                <a:latin typeface="Century Gothic" pitchFamily="34" charset="0"/>
              </a:rPr>
              <a:t> та </a:t>
            </a:r>
            <a:r>
              <a:rPr lang="ru-RU" sz="3600" b="1" dirty="0" err="1">
                <a:solidFill>
                  <a:schemeClr val="accent4">
                    <a:lumMod val="50000"/>
                  </a:schemeClr>
                </a:solidFill>
                <a:latin typeface="Century Gothic" pitchFamily="34" charset="0"/>
              </a:rPr>
              <a:t>донорів</a:t>
            </a:r>
            <a:endParaRPr lang="ru-RU" sz="3600" b="1" dirty="0">
              <a:solidFill>
                <a:schemeClr val="accent4">
                  <a:lumMod val="50000"/>
                </a:schemeClr>
              </a:solidFill>
              <a:latin typeface="Century Gothic" pitchFamily="34" charset="0"/>
            </a:endParaRPr>
          </a:p>
        </p:txBody>
      </p:sp>
    </p:spTree>
    <p:extLst>
      <p:ext uri="{BB962C8B-B14F-4D97-AF65-F5344CB8AC3E}">
        <p14:creationId xmlns:p14="http://schemas.microsoft.com/office/powerpoint/2010/main" val="2882798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Другая 2">
      <a:dk1>
        <a:sysClr val="windowText" lastClr="000000"/>
      </a:dk1>
      <a:lt1>
        <a:sysClr val="window" lastClr="FFFFFF"/>
      </a:lt1>
      <a:dk2>
        <a:srgbClr val="464646"/>
      </a:dk2>
      <a:lt2>
        <a:srgbClr val="DEF5FA"/>
      </a:lt2>
      <a:accent1>
        <a:srgbClr val="2DA2BF"/>
      </a:accent1>
      <a:accent2>
        <a:srgbClr val="DA1F28"/>
      </a:accent2>
      <a:accent3>
        <a:srgbClr val="F9DF1F"/>
      </a:accent3>
      <a:accent4>
        <a:srgbClr val="39639D"/>
      </a:accent4>
      <a:accent5>
        <a:srgbClr val="474B78"/>
      </a:accent5>
      <a:accent6>
        <a:srgbClr val="7D3C4A"/>
      </a:accent6>
      <a:hlink>
        <a:srgbClr val="FF8119"/>
      </a:hlink>
      <a:folHlink>
        <a:srgbClr val="44B9E8"/>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4992</TotalTime>
  <Words>4037</Words>
  <Application>Microsoft Office PowerPoint</Application>
  <PresentationFormat>Екран (4:3)</PresentationFormat>
  <Paragraphs>791</Paragraphs>
  <Slides>70</Slides>
  <Notes>5</Notes>
  <HiddenSlides>0</HiddenSlides>
  <MMClips>0</MMClips>
  <ScaleCrop>false</ScaleCrop>
  <HeadingPairs>
    <vt:vector size="6" baseType="variant">
      <vt:variant>
        <vt:lpstr>Використані шрифти</vt:lpstr>
      </vt:variant>
      <vt:variant>
        <vt:i4>10</vt:i4>
      </vt:variant>
      <vt:variant>
        <vt:lpstr>Тема</vt:lpstr>
      </vt:variant>
      <vt:variant>
        <vt:i4>1</vt:i4>
      </vt:variant>
      <vt:variant>
        <vt:lpstr>Заголовки слайдів</vt:lpstr>
      </vt:variant>
      <vt:variant>
        <vt:i4>70</vt:i4>
      </vt:variant>
    </vt:vector>
  </HeadingPairs>
  <TitlesOfParts>
    <vt:vector size="81" baseType="lpstr">
      <vt:lpstr>Arial</vt:lpstr>
      <vt:lpstr>Calibri</vt:lpstr>
      <vt:lpstr>Cambria</vt:lpstr>
      <vt:lpstr>Century Gothic</vt:lpstr>
      <vt:lpstr>MS Mincho</vt:lpstr>
      <vt:lpstr>PF Square Sans Pro</vt:lpstr>
      <vt:lpstr>Roboto</vt:lpstr>
      <vt:lpstr>Tahoma</vt:lpstr>
      <vt:lpstr>Times New Roman</vt:lpstr>
      <vt:lpstr>Wingdings</vt:lpstr>
      <vt:lpstr>Тема Office</vt:lpstr>
      <vt:lpstr>Презентація PowerPoint</vt:lpstr>
      <vt:lpstr>Структура семінарів</vt:lpstr>
      <vt:lpstr>Презентація PowerPoint</vt:lpstr>
      <vt:lpstr>Презентація PowerPoint</vt:lpstr>
      <vt:lpstr>Презентація PowerPoint</vt:lpstr>
      <vt:lpstr>Вступний семінар «Проект – основа місцевого розвитку»</vt:lpstr>
      <vt:lpstr>Планування в громаді</vt:lpstr>
      <vt:lpstr>Презентація PowerPoint</vt:lpstr>
      <vt:lpstr>Інтереси громади та донорів</vt:lpstr>
      <vt:lpstr>Презентація PowerPoint</vt:lpstr>
      <vt:lpstr>Інтереси заявників СЕКТОРАЛЬНА БЮДЖЕТНА ПІДТРИМКА ЄС</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Початок проекту. Інтереси заявників</vt:lpstr>
      <vt:lpstr>Презентація PowerPoint</vt:lpstr>
      <vt:lpstr>Презентація PowerPoint</vt:lpstr>
      <vt:lpstr>Початок проекту. Вивчаємо донора</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ВИБІР ТЕМИ ПРОЕКТУ</vt:lpstr>
      <vt:lpstr>ВИБІР ТЕМИ ПРОЕКТУ</vt:lpstr>
      <vt:lpstr>ПЛАН ЗАХОДІВ – 2017-2018</vt:lpstr>
      <vt:lpstr>ПЛАН ЗАХОДІВ – 2017-2018: КЛЮЧОВІ ПРОБЛЕМИ РЕАЛІЗАЦІЇ</vt:lpstr>
      <vt:lpstr>Презентація PowerPoint</vt:lpstr>
      <vt:lpstr>ДОРОЖНЯ КАРТА РОЗРОБКИ ПЛАНУ ЗАХОДІВ 2019-2020</vt:lpstr>
      <vt:lpstr>ВИБІР ТЕМИ ПРОЕКТУ</vt:lpstr>
      <vt:lpstr>ПІДГОТОВКА ПРОЕКТУ</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ПОРАДИ</vt:lpstr>
      <vt:lpstr>ПОРАДИ</vt:lpstr>
      <vt:lpstr>АНАЛІЗ ПРОЕКТУ</vt:lpstr>
      <vt:lpstr>Ваш ПРОЕКТ!</vt:lpstr>
      <vt:lpstr>Презентація PowerPoint</vt:lpstr>
      <vt:lpstr>ПОРАДИ</vt:lpstr>
      <vt:lpstr>АНАЛІЗ ПРОЕКТУ</vt:lpstr>
      <vt:lpstr>Ваш проект!</vt:lpstr>
      <vt:lpstr>Презентація PowerPoint</vt:lpstr>
      <vt:lpstr>Презентація PowerPoint</vt:lpstr>
      <vt:lpstr>Презентація PowerPoint</vt:lpstr>
      <vt:lpstr>АНАЛІЗ ПРОЕКТУ</vt:lpstr>
      <vt:lpstr>Ваш проект!</vt:lpstr>
      <vt:lpstr>Презентація PowerPoint</vt:lpstr>
      <vt:lpstr>Презентація PowerPoint</vt:lpstr>
      <vt:lpstr>ПОРАДИ</vt:lpstr>
      <vt:lpstr>АНАЛІЗ ПРОЕКТУ</vt:lpstr>
      <vt:lpstr>Ваш проект!</vt:lpstr>
      <vt:lpstr>ДОМАШНЄ ЗАВДАННЯ</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СЕКТОРАЛЬНА ПІДТРИМКА</dc:title>
  <dc:creator>dek414</dc:creator>
  <cp:lastModifiedBy>Sofiy</cp:lastModifiedBy>
  <cp:revision>307</cp:revision>
  <cp:lastPrinted>2017-05-11T06:39:30Z</cp:lastPrinted>
  <dcterms:created xsi:type="dcterms:W3CDTF">2017-02-28T17:13:27Z</dcterms:created>
  <dcterms:modified xsi:type="dcterms:W3CDTF">2018-02-19T14:39:23Z</dcterms:modified>
</cp:coreProperties>
</file>