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25" r:id="rId2"/>
    <p:sldId id="516" r:id="rId3"/>
    <p:sldId id="284" r:id="rId4"/>
    <p:sldId id="798" r:id="rId5"/>
    <p:sldId id="799" r:id="rId6"/>
    <p:sldId id="800" r:id="rId7"/>
    <p:sldId id="801" r:id="rId8"/>
    <p:sldId id="802" r:id="rId9"/>
    <p:sldId id="803" r:id="rId10"/>
    <p:sldId id="804" r:id="rId11"/>
    <p:sldId id="805" r:id="rId12"/>
    <p:sldId id="806" r:id="rId13"/>
    <p:sldId id="921" r:id="rId14"/>
    <p:sldId id="922" r:id="rId15"/>
    <p:sldId id="923" r:id="rId16"/>
    <p:sldId id="807" r:id="rId17"/>
    <p:sldId id="827" r:id="rId18"/>
    <p:sldId id="828" r:id="rId19"/>
    <p:sldId id="825" r:id="rId20"/>
    <p:sldId id="948" r:id="rId21"/>
    <p:sldId id="826" r:id="rId22"/>
    <p:sldId id="810" r:id="rId23"/>
    <p:sldId id="831" r:id="rId24"/>
    <p:sldId id="949" r:id="rId25"/>
    <p:sldId id="830" r:id="rId26"/>
    <p:sldId id="811" r:id="rId27"/>
    <p:sldId id="834" r:id="rId28"/>
    <p:sldId id="950" r:id="rId29"/>
    <p:sldId id="836" r:id="rId30"/>
    <p:sldId id="860" r:id="rId31"/>
    <p:sldId id="838" r:id="rId32"/>
    <p:sldId id="892" r:id="rId33"/>
    <p:sldId id="841" r:id="rId34"/>
    <p:sldId id="482" r:id="rId35"/>
    <p:sldId id="486" r:id="rId36"/>
    <p:sldId id="843" r:id="rId37"/>
    <p:sldId id="842" r:id="rId38"/>
    <p:sldId id="845" r:id="rId39"/>
    <p:sldId id="956" r:id="rId40"/>
    <p:sldId id="868" r:id="rId41"/>
    <p:sldId id="846" r:id="rId42"/>
    <p:sldId id="847" r:id="rId43"/>
    <p:sldId id="879" r:id="rId44"/>
    <p:sldId id="848" r:id="rId45"/>
    <p:sldId id="878" r:id="rId46"/>
    <p:sldId id="849" r:id="rId47"/>
    <p:sldId id="871" r:id="rId48"/>
    <p:sldId id="850" r:id="rId49"/>
    <p:sldId id="872" r:id="rId50"/>
    <p:sldId id="851" r:id="rId51"/>
    <p:sldId id="852" r:id="rId52"/>
    <p:sldId id="874" r:id="rId53"/>
    <p:sldId id="853" r:id="rId54"/>
    <p:sldId id="854" r:id="rId55"/>
    <p:sldId id="855" r:id="rId56"/>
    <p:sldId id="880" r:id="rId57"/>
    <p:sldId id="881" r:id="rId58"/>
    <p:sldId id="862" r:id="rId59"/>
    <p:sldId id="863" r:id="rId60"/>
  </p:sldIdLst>
  <p:sldSz cx="9144000" cy="6858000" type="screen4x3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53" autoAdjust="0"/>
  </p:normalViewPr>
  <p:slideViewPr>
    <p:cSldViewPr>
      <p:cViewPr varScale="1">
        <p:scale>
          <a:sx n="77" d="100"/>
          <a:sy n="77" d="100"/>
        </p:scale>
        <p:origin x="102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F9128-7B11-49FA-9581-02C2DCD5B8B8}" type="datetimeFigureOut">
              <a:rPr lang="uk-UA" smtClean="0"/>
              <a:t>05.03.2018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05BA6-C3FF-47E2-BCE3-F07151CF8D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06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31F84-A28C-40AE-B1DE-599D42AD7015}" type="datetimeFigureOut">
              <a:rPr lang="uk-UA" smtClean="0"/>
              <a:t>05.03.2018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D661F-03D4-4C43-8D0B-BEAD5AAE64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889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E0D74F-0BD3-46DB-8020-10BEBE641EAA}" type="slidenum">
              <a:rPr lang="uk-UA" altLang="uk-UA" smtClean="0"/>
              <a:pPr>
                <a:spcBef>
                  <a:spcPct val="0"/>
                </a:spcBef>
              </a:pPr>
              <a:t>2</a:t>
            </a:fld>
            <a:endParaRPr lang="uk-UA" altLang="uk-UA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9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E885-EEBD-4DA7-8D5F-7113F52ED333}" type="datetimeFigureOut">
              <a:rPr lang="uk-UA" smtClean="0"/>
              <a:pPr/>
              <a:t>05.03.2018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77D-2E6D-4845-BDD2-62266A1A1E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E885-EEBD-4DA7-8D5F-7113F52ED333}" type="datetimeFigureOut">
              <a:rPr lang="uk-UA" smtClean="0"/>
              <a:pPr/>
              <a:t>05.03.2018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77D-2E6D-4845-BDD2-62266A1A1E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E885-EEBD-4DA7-8D5F-7113F52ED333}" type="datetimeFigureOut">
              <a:rPr lang="uk-UA" smtClean="0"/>
              <a:pPr/>
              <a:t>05.03.2018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77D-2E6D-4845-BDD2-62266A1A1E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E885-EEBD-4DA7-8D5F-7113F52ED333}" type="datetimeFigureOut">
              <a:rPr lang="uk-UA" smtClean="0"/>
              <a:pPr/>
              <a:t>05.03.2018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77D-2E6D-4845-BDD2-62266A1A1E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E885-EEBD-4DA7-8D5F-7113F52ED333}" type="datetimeFigureOut">
              <a:rPr lang="uk-UA" smtClean="0"/>
              <a:pPr/>
              <a:t>05.03.2018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77D-2E6D-4845-BDD2-62266A1A1E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E885-EEBD-4DA7-8D5F-7113F52ED333}" type="datetimeFigureOut">
              <a:rPr lang="uk-UA" smtClean="0"/>
              <a:pPr/>
              <a:t>05.03.2018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77D-2E6D-4845-BDD2-62266A1A1E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E885-EEBD-4DA7-8D5F-7113F52ED333}" type="datetimeFigureOut">
              <a:rPr lang="uk-UA" smtClean="0"/>
              <a:pPr/>
              <a:t>05.03.2018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77D-2E6D-4845-BDD2-62266A1A1E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E885-EEBD-4DA7-8D5F-7113F52ED333}" type="datetimeFigureOut">
              <a:rPr lang="uk-UA" smtClean="0"/>
              <a:pPr/>
              <a:t>05.03.2018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77D-2E6D-4845-BDD2-62266A1A1E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E885-EEBD-4DA7-8D5F-7113F52ED333}" type="datetimeFigureOut">
              <a:rPr lang="uk-UA" smtClean="0"/>
              <a:pPr/>
              <a:t>05.03.2018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77D-2E6D-4845-BDD2-62266A1A1E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E885-EEBD-4DA7-8D5F-7113F52ED333}" type="datetimeFigureOut">
              <a:rPr lang="uk-UA" smtClean="0"/>
              <a:pPr/>
              <a:t>05.03.2018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77D-2E6D-4845-BDD2-62266A1A1E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E885-EEBD-4DA7-8D5F-7113F52ED333}" type="datetimeFigureOut">
              <a:rPr lang="uk-UA" smtClean="0"/>
              <a:pPr/>
              <a:t>05.03.2018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77D-2E6D-4845-BDD2-62266A1A1E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E885-EEBD-4DA7-8D5F-7113F52ED333}" type="datetimeFigureOut">
              <a:rPr lang="uk-UA" smtClean="0"/>
              <a:pPr/>
              <a:t>05.03.2018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C877D-2E6D-4845-BDD2-62266A1A1E3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7799C4-02C5-44EE-8E2C-01A4C1AF2F3F}" type="slidenum">
              <a:rPr lang="uk-UA" altLang="uk-UA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uk-UA" altLang="uk-UA" sz="1400" smtClean="0"/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1896894" y="5781772"/>
            <a:ext cx="5327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Львів, 2018</a:t>
            </a:r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414963" y="1095185"/>
            <a:ext cx="8291512" cy="278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7724" tIns="38862" rIns="77724" bIns="38862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uk-UA" sz="3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   </a:t>
            </a:r>
            <a:r>
              <a:rPr lang="uk-UA" alt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КУРС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«</a:t>
            </a:r>
            <a:r>
              <a:rPr lang="ru-RU" altLang="uk-UA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Підготовка</a:t>
            </a:r>
            <a:r>
              <a:rPr lang="ru-RU" alt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 </a:t>
            </a:r>
            <a:r>
              <a:rPr lang="ru-RU" altLang="uk-UA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проектів</a:t>
            </a:r>
            <a:r>
              <a:rPr lang="ru-RU" alt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до </a:t>
            </a:r>
            <a:r>
              <a:rPr lang="ru-RU" altLang="uk-UA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програм</a:t>
            </a:r>
            <a:r>
              <a:rPr lang="ru-RU" alt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 </a:t>
            </a:r>
            <a:r>
              <a:rPr lang="ru-RU" altLang="uk-UA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міжнародної</a:t>
            </a:r>
            <a:r>
              <a:rPr lang="ru-RU" alt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 </a:t>
            </a:r>
            <a:r>
              <a:rPr lang="ru-RU" altLang="uk-UA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технічної</a:t>
            </a:r>
            <a:r>
              <a:rPr lang="ru-RU" alt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 </a:t>
            </a:r>
            <a:r>
              <a:rPr lang="ru-RU" altLang="uk-UA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допомоги</a:t>
            </a:r>
            <a:r>
              <a:rPr lang="ru-RU" alt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»</a:t>
            </a:r>
          </a:p>
        </p:txBody>
      </p:sp>
      <p:pic>
        <p:nvPicPr>
          <p:cNvPr id="7" name="Picture 2" descr="\\Appdt\install\Лода\GERB\HERB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0230"/>
            <a:ext cx="949201" cy="1118530"/>
          </a:xfrm>
          <a:prstGeom prst="rect">
            <a:avLst/>
          </a:prstGeom>
          <a:noFill/>
        </p:spPr>
      </p:pic>
      <p:pic>
        <p:nvPicPr>
          <p:cNvPr id="8" name="Picture 6" descr="edlogo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50230"/>
            <a:ext cx="931271" cy="90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204674" y="4136570"/>
            <a:ext cx="4697051" cy="132343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uk-UA" sz="20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Департамент </a:t>
            </a:r>
            <a:r>
              <a:rPr lang="ru-RU" altLang="uk-UA" sz="20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міжнародної</a:t>
            </a:r>
            <a:r>
              <a:rPr lang="ru-RU" altLang="uk-UA" sz="20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20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технічної</a:t>
            </a:r>
            <a:r>
              <a:rPr lang="ru-RU" altLang="uk-UA" sz="20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20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допомоги</a:t>
            </a:r>
            <a:r>
              <a:rPr lang="ru-RU" altLang="uk-UA" sz="20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 та </a:t>
            </a:r>
            <a:r>
              <a:rPr lang="ru-RU" altLang="uk-UA" sz="20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міжнародного</a:t>
            </a:r>
            <a:r>
              <a:rPr lang="ru-RU" altLang="uk-UA" sz="20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20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співробітництва</a:t>
            </a:r>
            <a:r>
              <a:rPr lang="ru-RU" altLang="uk-UA" sz="20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uk-UA" altLang="uk-UA" sz="20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Львівської ОДА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uk-UA" altLang="uk-UA" sz="20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ГО «Європейський діалог»</a:t>
            </a:r>
          </a:p>
        </p:txBody>
      </p:sp>
    </p:spTree>
    <p:extLst>
      <p:ext uri="{BB962C8B-B14F-4D97-AF65-F5344CB8AC3E}">
        <p14:creationId xmlns:p14="http://schemas.microsoft.com/office/powerpoint/2010/main" val="22836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760639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uk-UA" sz="2200" b="1" dirty="0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 діяльності можуть включати в себе поєднання наступних заходів, але не обмежуються ними: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публічних заходів (громадські презентації, конференції, форуми, круглі столи, дискусії, дебати та ін.).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Публікація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розповсюдження інформаційних матеріалів, друкованих та електронних видань, брошур 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2200" b="1" dirty="0">
              <a:solidFill>
                <a:srgbClr val="002060"/>
              </a:solidFill>
              <a:latin typeface="PF Square Sans Pro" panose="0200050604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пов’язані з будівництвом, ремонтом, встановленням (облаштуванням) інфраструктури та наглядом за будівництвом.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Закупівля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обладнання, устаткування.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Придбання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послуг, включаючи виготовлення проектно-кошторисної документації, консультаційні техніко-економічні дослідження, технічну експертизу і </a:t>
            </a:r>
            <a:r>
              <a:rPr lang="uk-UA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Навчальні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заходи (тренінги, семінари, навчальні візити тощо).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розвиток інституцій та/або мереж в економічній, соціальній та інших сферах.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9164" y="98825"/>
            <a:ext cx="9172672" cy="593871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Century Gothic" pitchFamily="34" charset="0"/>
              </a:rPr>
              <a:t>ВАЖЛИВО!</a:t>
            </a:r>
            <a:endParaRPr lang="uk-UA" sz="4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11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1131551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2.3. Детальний </a:t>
            </a:r>
            <a:r>
              <a:rPr lang="ru-RU" sz="3600" b="1" dirty="0" err="1">
                <a:latin typeface="Century Gothic" pitchFamily="34" charset="0"/>
              </a:rPr>
              <a:t>опис</a:t>
            </a:r>
            <a:r>
              <a:rPr lang="ru-RU" sz="3600" b="1" dirty="0">
                <a:latin typeface="Century Gothic" pitchFamily="34" charset="0"/>
              </a:rPr>
              <a:t> </a:t>
            </a:r>
            <a:r>
              <a:rPr lang="ru-RU" sz="3600" b="1" dirty="0" err="1">
                <a:latin typeface="Century Gothic" pitchFamily="34" charset="0"/>
              </a:rPr>
              <a:t>діяльності</a:t>
            </a:r>
            <a:r>
              <a:rPr lang="ru-RU" sz="3600" b="1" dirty="0">
                <a:latin typeface="Century Gothic" pitchFamily="34" charset="0"/>
              </a:rPr>
              <a:t> за проектом </a:t>
            </a:r>
            <a:r>
              <a:rPr lang="ru-RU" sz="3200" b="1" dirty="0">
                <a:latin typeface="Century Gothic" pitchFamily="34" charset="0"/>
              </a:rPr>
              <a:t>(не </a:t>
            </a:r>
            <a:r>
              <a:rPr lang="ru-RU" sz="3200" b="1" dirty="0" err="1">
                <a:latin typeface="Century Gothic" pitchFamily="34" charset="0"/>
              </a:rPr>
              <a:t>більше</a:t>
            </a:r>
            <a:r>
              <a:rPr lang="ru-RU" sz="3200" b="1" dirty="0">
                <a:latin typeface="Century Gothic" pitchFamily="34" charset="0"/>
              </a:rPr>
              <a:t> 4 </a:t>
            </a:r>
            <a:r>
              <a:rPr lang="ru-RU" sz="3200" b="1" dirty="0" err="1">
                <a:latin typeface="Century Gothic" pitchFamily="34" charset="0"/>
              </a:rPr>
              <a:t>стор</a:t>
            </a:r>
            <a:r>
              <a:rPr lang="ru-RU" sz="3200" b="1" dirty="0" smtClean="0">
                <a:latin typeface="Century Gothic" pitchFamily="34" charset="0"/>
              </a:rPr>
              <a:t>.)</a:t>
            </a:r>
            <a:endParaRPr lang="uk-UA" sz="3200" b="1" dirty="0">
              <a:latin typeface="Century Gothic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8896" y="171311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198216" y="1412776"/>
            <a:ext cx="87579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uk-UA" sz="2400" i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* </a:t>
            </a:r>
            <a:r>
              <a:rPr lang="uk-UA" sz="2400" b="1" i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Примітка: Для проектів, які передбачають будівельні роботи додатково зазначаються:</a:t>
            </a:r>
          </a:p>
          <a:p>
            <a:pPr marL="342900" indent="-34290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PF Square Sans Pro" panose="02000506040000020004" pitchFamily="2" charset="0"/>
                <a:ea typeface="Times New Roman" panose="02020603050405020304" pitchFamily="18" charset="0"/>
              </a:rPr>
              <a:t>наявність експертних висновків, погоджень, сертифікатів, документів дозвільного характеру (якщо передбачено);</a:t>
            </a:r>
          </a:p>
          <a:p>
            <a:pPr marL="342900" indent="-34290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PF Square Sans Pro" panose="02000506040000020004" pitchFamily="2" charset="0"/>
                <a:ea typeface="Times New Roman" panose="02020603050405020304" pitchFamily="18" charset="0"/>
              </a:rPr>
              <a:t>наявність проектно-кошторисної документації (ПКД);</a:t>
            </a:r>
          </a:p>
          <a:p>
            <a:pPr marL="342900" indent="-34290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PF Square Sans Pro" panose="02000506040000020004" pitchFamily="2" charset="0"/>
                <a:ea typeface="Times New Roman" panose="02020603050405020304" pitchFamily="18" charset="0"/>
              </a:rPr>
              <a:t>ступінь будівельної готовності об'єкта;</a:t>
            </a:r>
          </a:p>
          <a:p>
            <a:pPr marL="342900" indent="-34290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PF Square Sans Pro" panose="02000506040000020004" pitchFamily="2" charset="0"/>
                <a:ea typeface="Times New Roman" panose="02020603050405020304" pitchFamily="18" charset="0"/>
              </a:rPr>
              <a:t>прогнозні джерела фінансування; </a:t>
            </a:r>
          </a:p>
          <a:p>
            <a:pPr marL="342900" indent="-34290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PF Square Sans Pro" panose="02000506040000020004" pitchFamily="2" charset="0"/>
                <a:ea typeface="Times New Roman" panose="02020603050405020304" pitchFamily="18" charset="0"/>
              </a:rPr>
              <a:t>вплив реалізації проекту на навколишнє природне середовище;</a:t>
            </a:r>
          </a:p>
          <a:p>
            <a:pPr marL="342900" indent="-34290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PF Square Sans Pro" panose="02000506040000020004" pitchFamily="2" charset="0"/>
                <a:ea typeface="Times New Roman" panose="02020603050405020304" pitchFamily="18" charset="0"/>
              </a:rPr>
              <a:t>стан фінансування та освоєння коштів (виконання робіт) для реалізації проекту на момент подання проекту (для діючих проектів).</a:t>
            </a:r>
            <a:endParaRPr lang="uk-UA" sz="2400" b="1" dirty="0">
              <a:latin typeface="PF Square Sans Pro" panose="02000506040000020004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310227"/>
            <a:ext cx="8784976" cy="606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/>
              <a:t>Тривалість проекту - ___ місяців. </a:t>
            </a:r>
            <a:r>
              <a:rPr lang="uk-UA" sz="2000" dirty="0"/>
              <a:t>(Максимальна дозволена тривалість становить </a:t>
            </a:r>
            <a:r>
              <a:rPr lang="uk-UA" sz="2000" b="1" dirty="0"/>
              <a:t>36 місяців</a:t>
            </a:r>
            <a:r>
              <a:rPr lang="uk-UA" sz="2000" dirty="0" smtClean="0"/>
              <a:t>)</a:t>
            </a:r>
          </a:p>
          <a:p>
            <a:pPr marL="0" indent="0">
              <a:buNone/>
            </a:pPr>
            <a:r>
              <a:rPr lang="uk-UA" sz="2000" b="1" dirty="0"/>
              <a:t>Рік 1</a:t>
            </a:r>
          </a:p>
          <a:p>
            <a:pPr marL="0" indent="0">
              <a:buNone/>
            </a:pPr>
            <a:endParaRPr lang="uk-UA" sz="800" dirty="0">
              <a:latin typeface="Century Gothic" pitchFamily="34" charset="0"/>
            </a:endParaRPr>
          </a:p>
        </p:txBody>
      </p:sp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11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1131551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2.4. Календарний план-</a:t>
            </a:r>
            <a:r>
              <a:rPr lang="ru-RU" sz="3600" b="1" dirty="0" err="1">
                <a:latin typeface="Century Gothic" pitchFamily="34" charset="0"/>
              </a:rPr>
              <a:t>графік</a:t>
            </a:r>
            <a:r>
              <a:rPr lang="ru-RU" sz="3600" b="1" dirty="0">
                <a:latin typeface="Century Gothic" pitchFamily="34" charset="0"/>
              </a:rPr>
              <a:t> </a:t>
            </a:r>
            <a:r>
              <a:rPr lang="ru-RU" sz="3600" b="1" dirty="0" err="1">
                <a:latin typeface="Century Gothic" pitchFamily="34" charset="0"/>
              </a:rPr>
              <a:t>впровадження</a:t>
            </a:r>
            <a:r>
              <a:rPr lang="ru-RU" sz="3600" b="1" dirty="0">
                <a:latin typeface="Century Gothic" pitchFamily="34" charset="0"/>
              </a:rPr>
              <a:t> </a:t>
            </a:r>
            <a:r>
              <a:rPr lang="ru-RU" sz="3600" b="1" dirty="0" err="1">
                <a:latin typeface="Century Gothic" pitchFamily="34" charset="0"/>
              </a:rPr>
              <a:t>діяльності</a:t>
            </a:r>
            <a:r>
              <a:rPr lang="ru-RU" sz="3600" b="1" dirty="0">
                <a:latin typeface="Century Gothic" pitchFamily="34" charset="0"/>
              </a:rPr>
              <a:t> за проектом </a:t>
            </a:r>
            <a:endParaRPr lang="uk-UA" sz="3200" b="1" dirty="0">
              <a:latin typeface="Century Gothic" pitchFamily="34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/>
          </p:nvPr>
        </p:nvGraphicFramePr>
        <p:xfrm>
          <a:off x="107503" y="2276872"/>
          <a:ext cx="8928993" cy="30918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5972">
                  <a:extLst>
                    <a:ext uri="{9D8B030D-6E8A-4147-A177-3AD203B41FA5}">
                      <a16:colId xmlns:a16="http://schemas.microsoft.com/office/drawing/2014/main" val="3150068536"/>
                    </a:ext>
                  </a:extLst>
                </a:gridCol>
                <a:gridCol w="320341">
                  <a:extLst>
                    <a:ext uri="{9D8B030D-6E8A-4147-A177-3AD203B41FA5}">
                      <a16:colId xmlns:a16="http://schemas.microsoft.com/office/drawing/2014/main" val="3731589233"/>
                    </a:ext>
                  </a:extLst>
                </a:gridCol>
                <a:gridCol w="247541">
                  <a:extLst>
                    <a:ext uri="{9D8B030D-6E8A-4147-A177-3AD203B41FA5}">
                      <a16:colId xmlns:a16="http://schemas.microsoft.com/office/drawing/2014/main" val="2616158377"/>
                    </a:ext>
                  </a:extLst>
                </a:gridCol>
                <a:gridCol w="288505">
                  <a:extLst>
                    <a:ext uri="{9D8B030D-6E8A-4147-A177-3AD203B41FA5}">
                      <a16:colId xmlns:a16="http://schemas.microsoft.com/office/drawing/2014/main" val="107511957"/>
                    </a:ext>
                  </a:extLst>
                </a:gridCol>
                <a:gridCol w="246669">
                  <a:extLst>
                    <a:ext uri="{9D8B030D-6E8A-4147-A177-3AD203B41FA5}">
                      <a16:colId xmlns:a16="http://schemas.microsoft.com/office/drawing/2014/main" val="3630544644"/>
                    </a:ext>
                  </a:extLst>
                </a:gridCol>
                <a:gridCol w="247541">
                  <a:extLst>
                    <a:ext uri="{9D8B030D-6E8A-4147-A177-3AD203B41FA5}">
                      <a16:colId xmlns:a16="http://schemas.microsoft.com/office/drawing/2014/main" val="1944448886"/>
                    </a:ext>
                  </a:extLst>
                </a:gridCol>
                <a:gridCol w="328600">
                  <a:extLst>
                    <a:ext uri="{9D8B030D-6E8A-4147-A177-3AD203B41FA5}">
                      <a16:colId xmlns:a16="http://schemas.microsoft.com/office/drawing/2014/main" val="1946849503"/>
                    </a:ext>
                  </a:extLst>
                </a:gridCol>
                <a:gridCol w="370438">
                  <a:extLst>
                    <a:ext uri="{9D8B030D-6E8A-4147-A177-3AD203B41FA5}">
                      <a16:colId xmlns:a16="http://schemas.microsoft.com/office/drawing/2014/main" val="2245231355"/>
                    </a:ext>
                  </a:extLst>
                </a:gridCol>
                <a:gridCol w="371309">
                  <a:extLst>
                    <a:ext uri="{9D8B030D-6E8A-4147-A177-3AD203B41FA5}">
                      <a16:colId xmlns:a16="http://schemas.microsoft.com/office/drawing/2014/main" val="2683114043"/>
                    </a:ext>
                  </a:extLst>
                </a:gridCol>
                <a:gridCol w="370438">
                  <a:extLst>
                    <a:ext uri="{9D8B030D-6E8A-4147-A177-3AD203B41FA5}">
                      <a16:colId xmlns:a16="http://schemas.microsoft.com/office/drawing/2014/main" val="1898281398"/>
                    </a:ext>
                  </a:extLst>
                </a:gridCol>
                <a:gridCol w="496822">
                  <a:extLst>
                    <a:ext uri="{9D8B030D-6E8A-4147-A177-3AD203B41FA5}">
                      <a16:colId xmlns:a16="http://schemas.microsoft.com/office/drawing/2014/main" val="705579599"/>
                    </a:ext>
                  </a:extLst>
                </a:gridCol>
                <a:gridCol w="496822">
                  <a:extLst>
                    <a:ext uri="{9D8B030D-6E8A-4147-A177-3AD203B41FA5}">
                      <a16:colId xmlns:a16="http://schemas.microsoft.com/office/drawing/2014/main" val="3444973958"/>
                    </a:ext>
                  </a:extLst>
                </a:gridCol>
                <a:gridCol w="496822">
                  <a:extLst>
                    <a:ext uri="{9D8B030D-6E8A-4147-A177-3AD203B41FA5}">
                      <a16:colId xmlns:a16="http://schemas.microsoft.com/office/drawing/2014/main" val="87741706"/>
                    </a:ext>
                  </a:extLst>
                </a:gridCol>
                <a:gridCol w="2471173">
                  <a:extLst>
                    <a:ext uri="{9D8B030D-6E8A-4147-A177-3AD203B41FA5}">
                      <a16:colId xmlns:a16="http://schemas.microsoft.com/office/drawing/2014/main" val="2677641623"/>
                    </a:ext>
                  </a:extLst>
                </a:gridCol>
              </a:tblGrid>
              <a:tr h="208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Півріччя 1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Півріччя 2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079467"/>
                  </a:ext>
                </a:extLst>
              </a:tr>
              <a:tr h="348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45420"/>
                  </a:ext>
                </a:extLst>
              </a:tr>
              <a:tr h="385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Вид діяльності (дія) 1.1.1 (назва)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Заявник, місцеві партнери 1, 2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566478"/>
                  </a:ext>
                </a:extLst>
              </a:tr>
              <a:tr h="381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Вид діяльності (дія) 1.1.2 (назва)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Місцевий партнер 1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489189"/>
                  </a:ext>
                </a:extLst>
              </a:tr>
              <a:tr h="381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Вид діяльності (дія) 1.2.1 (назва)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Місцевий партнер 2 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81593"/>
                  </a:ext>
                </a:extLst>
              </a:tr>
              <a:tr h="381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Вид діяльності (дія)  2.1.1 (назва)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Місцеві партнери 1, 2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76180"/>
                  </a:ext>
                </a:extLst>
              </a:tr>
            </a:tbl>
          </a:graphicData>
        </a:graphic>
      </p:graphicFrame>
      <p:graphicFrame>
        <p:nvGraphicFramePr>
          <p:cNvPr id="4" name="Таблиця 3"/>
          <p:cNvGraphicFramePr>
            <a:graphicFrameLocks noGrp="1"/>
          </p:cNvGraphicFramePr>
          <p:nvPr>
            <p:extLst/>
          </p:nvPr>
        </p:nvGraphicFramePr>
        <p:xfrm>
          <a:off x="107501" y="5517232"/>
          <a:ext cx="8928994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2327">
                  <a:extLst>
                    <a:ext uri="{9D8B030D-6E8A-4147-A177-3AD203B41FA5}">
                      <a16:colId xmlns:a16="http://schemas.microsoft.com/office/drawing/2014/main" val="3359803725"/>
                    </a:ext>
                  </a:extLst>
                </a:gridCol>
                <a:gridCol w="236996">
                  <a:extLst>
                    <a:ext uri="{9D8B030D-6E8A-4147-A177-3AD203B41FA5}">
                      <a16:colId xmlns:a16="http://schemas.microsoft.com/office/drawing/2014/main" val="3762273650"/>
                    </a:ext>
                  </a:extLst>
                </a:gridCol>
                <a:gridCol w="273048">
                  <a:extLst>
                    <a:ext uri="{9D8B030D-6E8A-4147-A177-3AD203B41FA5}">
                      <a16:colId xmlns:a16="http://schemas.microsoft.com/office/drawing/2014/main" val="339521666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61432509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665940133"/>
                    </a:ext>
                  </a:extLst>
                </a:gridCol>
                <a:gridCol w="4896543">
                  <a:extLst>
                    <a:ext uri="{9D8B030D-6E8A-4147-A177-3AD203B41FA5}">
                      <a16:colId xmlns:a16="http://schemas.microsoft.com/office/drawing/2014/main" val="1690924645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Для наступних </a:t>
                      </a:r>
                      <a:r>
                        <a:rPr lang="uk-UA" sz="2000" b="1" dirty="0" smtClean="0">
                          <a:solidFill>
                            <a:schemeClr val="bg1"/>
                          </a:solidFill>
                          <a:effectLst/>
                        </a:rPr>
                        <a:t>років (півріччя):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116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Вид діяльності (дія)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Орган, що забезпечує виконання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464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9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341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uk-UA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ДОМАШНЄ ЗАВДАННЯ</a:t>
            </a:r>
          </a:p>
        </p:txBody>
      </p:sp>
      <p:pic>
        <p:nvPicPr>
          <p:cNvPr id="15363" name="Picture 2" descr="Результат пошуку зображень за запитом &quot;вибір ідеї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088" y="1268413"/>
            <a:ext cx="8193087" cy="4968875"/>
          </a:xfrm>
          <a:noFill/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7143" y="1835609"/>
            <a:ext cx="9144000" cy="33843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Підготовити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«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Опис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»</a:t>
            </a:r>
          </a:p>
          <a:p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Вашого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прокту</a:t>
            </a:r>
            <a:endParaRPr lang="ru-RU" altLang="uk-UA" sz="36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  <a:p>
            <a:endParaRPr lang="ru-RU" altLang="uk-UA" sz="36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  <a:p>
            <a:endParaRPr lang="ru-RU" altLang="uk-UA" sz="3600" b="1" dirty="0">
              <a:solidFill>
                <a:schemeClr val="bg1"/>
              </a:solidFill>
              <a:latin typeface="PF Square Sans Pro" panose="02000506040000020004" pitchFamily="2" charset="0"/>
            </a:endParaRPr>
          </a:p>
          <a:p>
            <a:pPr algn="r"/>
            <a:r>
              <a:rPr lang="ru-RU" altLang="uk-UA" sz="29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Надіслати</a:t>
            </a:r>
            <a:r>
              <a:rPr lang="ru-RU" altLang="uk-UA" sz="29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до </a:t>
            </a:r>
            <a:r>
              <a:rPr lang="ru-RU" altLang="uk-UA" sz="29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3 </a:t>
            </a:r>
            <a:r>
              <a:rPr lang="ru-RU" altLang="uk-UA" sz="29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березня</a:t>
            </a:r>
            <a:r>
              <a:rPr lang="ru-RU" altLang="uk-UA" sz="29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2018 року</a:t>
            </a:r>
          </a:p>
          <a:p>
            <a:pPr algn="r"/>
            <a:r>
              <a:rPr lang="en-US" altLang="uk-UA" sz="29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sofiy@dialog.lviv.ua</a:t>
            </a:r>
            <a:endParaRPr lang="uk-UA" altLang="uk-UA" sz="29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2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168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00013"/>
            <a:ext cx="406717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Прямокутник 6"/>
          <p:cNvSpPr>
            <a:spLocks noChangeArrowheads="1"/>
          </p:cNvSpPr>
          <p:nvPr/>
        </p:nvSpPr>
        <p:spPr bwMode="auto">
          <a:xfrm>
            <a:off x="6012160" y="6396335"/>
            <a:ext cx="3131840" cy="461665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uk-UA" altLang="uk-UA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Львів, 6-7 березня</a:t>
            </a:r>
            <a:endParaRPr lang="uk-UA" altLang="uk-UA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3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341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uk-UA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ДОМАШНЄ ЗАВДАННЯ</a:t>
            </a:r>
          </a:p>
        </p:txBody>
      </p:sp>
      <p:pic>
        <p:nvPicPr>
          <p:cNvPr id="15363" name="Picture 2" descr="Результат пошуку зображень за запитом &quot;вибір ідеї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088" y="1268413"/>
            <a:ext cx="8193087" cy="4968875"/>
          </a:xfrm>
          <a:noFill/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9746" y="3284984"/>
            <a:ext cx="9144000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Презентація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Вашого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2623624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Місце для вмісту 1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484785"/>
          <a:ext cx="8424936" cy="3730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150">
                  <a:extLst>
                    <a:ext uri="{9D8B030D-6E8A-4147-A177-3AD203B41FA5}">
                      <a16:colId xmlns:a16="http://schemas.microsoft.com/office/drawing/2014/main" val="1475459672"/>
                    </a:ext>
                  </a:extLst>
                </a:gridCol>
                <a:gridCol w="1993130">
                  <a:extLst>
                    <a:ext uri="{9D8B030D-6E8A-4147-A177-3AD203B41FA5}">
                      <a16:colId xmlns:a16="http://schemas.microsoft.com/office/drawing/2014/main" val="2693542361"/>
                    </a:ext>
                  </a:extLst>
                </a:gridCol>
                <a:gridCol w="2348111">
                  <a:extLst>
                    <a:ext uri="{9D8B030D-6E8A-4147-A177-3AD203B41FA5}">
                      <a16:colId xmlns:a16="http://schemas.microsoft.com/office/drawing/2014/main" val="1029266398"/>
                    </a:ext>
                  </a:extLst>
                </a:gridCol>
                <a:gridCol w="3556545">
                  <a:extLst>
                    <a:ext uri="{9D8B030D-6E8A-4147-A177-3AD203B41FA5}">
                      <a16:colId xmlns:a16="http://schemas.microsoft.com/office/drawing/2014/main" val="387228071"/>
                    </a:ext>
                  </a:extLst>
                </a:gridCol>
              </a:tblGrid>
              <a:tr h="504055">
                <a:tc gridSpan="2">
                  <a:txBody>
                    <a:bodyPr/>
                    <a:lstStyle/>
                    <a:p>
                      <a:pPr indent="291465"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Ризики</a:t>
                      </a:r>
                      <a:endParaRPr lang="uk-UA" sz="2000" dirty="0">
                        <a:effectLst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Ймовірність</a:t>
                      </a:r>
                      <a:r>
                        <a:rPr lang="uk-UA" sz="2000" dirty="0">
                          <a:effectLst/>
                        </a:rPr>
                        <a:t> 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9146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Стратегія мінімізації </a:t>
                      </a:r>
                      <a:r>
                        <a:rPr lang="uk-UA" sz="2000" dirty="0" smtClean="0">
                          <a:effectLst/>
                        </a:rPr>
                        <a:t>ризиків</a:t>
                      </a:r>
                      <a:endParaRPr lang="uk-UA" sz="20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0532382"/>
                  </a:ext>
                </a:extLst>
              </a:tr>
              <a:tr h="1503194"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Внутрішні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indent="291465"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91465"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91465"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1703588"/>
                  </a:ext>
                </a:extLst>
              </a:tr>
              <a:tr h="1617637">
                <a:tc>
                  <a:txBody>
                    <a:bodyPr/>
                    <a:lstStyle/>
                    <a:p>
                      <a:pPr indent="291465" algn="just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Зовнішні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indent="291465"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91465"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91465"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</a:p>
                    <a:p>
                      <a:pPr indent="291465"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</a:p>
                    <a:p>
                      <a:pPr indent="291465"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</a:p>
                    <a:p>
                      <a:pPr indent="291465"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</a:p>
                    <a:p>
                      <a:pPr indent="291465"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4554869"/>
                  </a:ext>
                </a:extLst>
              </a:tr>
            </a:tbl>
          </a:graphicData>
        </a:graphic>
      </p:graphicFrame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11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953911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2.5. Можливі </a:t>
            </a:r>
            <a:r>
              <a:rPr lang="ru-RU" sz="3600" b="1" dirty="0" err="1" smtClean="0">
                <a:latin typeface="Century Gothic" pitchFamily="34" charset="0"/>
              </a:rPr>
              <a:t>ризики</a:t>
            </a:r>
            <a:r>
              <a:rPr lang="ru-RU" sz="3600" b="1" dirty="0" smtClean="0">
                <a:latin typeface="Century Gothic" pitchFamily="34" charset="0"/>
              </a:rPr>
              <a:t> </a:t>
            </a:r>
            <a:r>
              <a:rPr lang="ru-RU" sz="3200" b="1" dirty="0" smtClean="0">
                <a:latin typeface="Century Gothic" pitchFamily="34" charset="0"/>
              </a:rPr>
              <a:t>(</a:t>
            </a:r>
            <a:r>
              <a:rPr lang="ru-RU" sz="3200" b="1" dirty="0">
                <a:latin typeface="Century Gothic" pitchFamily="34" charset="0"/>
              </a:rPr>
              <a:t>не </a:t>
            </a:r>
            <a:r>
              <a:rPr lang="ru-RU" sz="3200" b="1" dirty="0" err="1">
                <a:latin typeface="Century Gothic" pitchFamily="34" charset="0"/>
              </a:rPr>
              <a:t>більше</a:t>
            </a:r>
            <a:r>
              <a:rPr lang="ru-RU" sz="3200" b="1" dirty="0">
                <a:latin typeface="Century Gothic" pitchFamily="34" charset="0"/>
              </a:rPr>
              <a:t> 1 ст.).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395536" y="520777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Оцініть ступінь ймовірності кожного з перерахованих ризиків, використовуючи при цьому шкалу з градацією «високий», «середній» та «низький» </a:t>
            </a:r>
            <a:endParaRPr lang="uk-UA" sz="2400" b="1" dirty="0">
              <a:solidFill>
                <a:srgbClr val="002060"/>
              </a:solidFill>
              <a:latin typeface="PF Square Sans Pro" panose="0200050604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4568984"/>
            <a:ext cx="95105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uk-UA" sz="2200" b="1" dirty="0">
                <a:solidFill>
                  <a:srgbClr val="FF0000"/>
                </a:solidFill>
              </a:rPr>
              <a:t>а) фінансова сталість,  </a:t>
            </a:r>
            <a:r>
              <a:rPr lang="uk-UA" sz="2200" b="1" dirty="0"/>
              <a:t>зокрема фінансування подальших дій, джерела фінансування для покриття майбутніх експлуатаційних витрат.</a:t>
            </a:r>
          </a:p>
          <a:p>
            <a:pPr marL="0" indent="0">
              <a:buNone/>
            </a:pPr>
            <a:r>
              <a:rPr lang="uk-UA" sz="2200" b="1" dirty="0"/>
              <a:t>Якщо дотичне, </a:t>
            </a:r>
            <a:r>
              <a:rPr lang="uk-UA" sz="2200" b="1" dirty="0" smtClean="0"/>
              <a:t>поясніть:</a:t>
            </a:r>
          </a:p>
          <a:p>
            <a:pPr marL="0" indent="0">
              <a:buNone/>
            </a:pPr>
            <a:r>
              <a:rPr lang="uk-UA" sz="2200" b="1" dirty="0" smtClean="0"/>
              <a:t>Чи </a:t>
            </a:r>
            <a:r>
              <a:rPr lang="uk-UA" sz="2200" b="1" dirty="0"/>
              <a:t>передбачається та яким чином подальший розвиток й функціонування відповідних (у тому числі започаткованих за результатами проекту) структур, організацій та підприємств на засадах самоокупності або незалежності від бюджетного фінансування? </a:t>
            </a:r>
            <a:endParaRPr lang="uk-UA" sz="2200" b="1" dirty="0" smtClean="0"/>
          </a:p>
          <a:p>
            <a:pPr marL="0" indent="0">
              <a:buNone/>
            </a:pPr>
            <a:endParaRPr lang="uk-UA" sz="2200" b="1" dirty="0" smtClean="0"/>
          </a:p>
          <a:p>
            <a:pPr marL="0" indent="0">
              <a:buNone/>
            </a:pPr>
            <a:r>
              <a:rPr lang="uk-UA" sz="2200" b="1" dirty="0" smtClean="0"/>
              <a:t>Яким </a:t>
            </a:r>
            <a:r>
              <a:rPr lang="uk-UA" sz="2200" b="1" dirty="0"/>
              <a:t>чином діяльність за проектом позначиться на  формуванні й розвитку джерел надходжень до місцевого чи державного бюджету (за можливості, обґрунтуйте фінансовий прогноз таких надходжень)?</a:t>
            </a:r>
          </a:p>
          <a:p>
            <a:pPr marL="0" indent="0">
              <a:buNone/>
            </a:pPr>
            <a:endParaRPr lang="uk-UA" sz="800" dirty="0">
              <a:latin typeface="Century Gothic" pitchFamily="34" charset="0"/>
            </a:endParaRPr>
          </a:p>
        </p:txBody>
      </p:sp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11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1131551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2.6. Сталість </a:t>
            </a:r>
            <a:r>
              <a:rPr lang="ru-RU" sz="3600" b="1" dirty="0" err="1">
                <a:latin typeface="Century Gothic" pitchFamily="34" charset="0"/>
              </a:rPr>
              <a:t>результатів</a:t>
            </a:r>
            <a:r>
              <a:rPr lang="ru-RU" sz="3600" b="1" dirty="0">
                <a:latin typeface="Century Gothic" pitchFamily="34" charset="0"/>
              </a:rPr>
              <a:t> проекту </a:t>
            </a:r>
            <a:endParaRPr lang="ru-RU" sz="3600" b="1" dirty="0" smtClean="0">
              <a:latin typeface="Century Gothic" pitchFamily="34" charset="0"/>
            </a:endParaRPr>
          </a:p>
          <a:p>
            <a:pPr algn="ctr"/>
            <a:r>
              <a:rPr lang="ru-RU" sz="3200" b="1" dirty="0" smtClean="0">
                <a:latin typeface="Century Gothic" pitchFamily="34" charset="0"/>
              </a:rPr>
              <a:t>(</a:t>
            </a:r>
            <a:r>
              <a:rPr lang="ru-RU" sz="3200" b="1" dirty="0">
                <a:latin typeface="Century Gothic" pitchFamily="34" charset="0"/>
              </a:rPr>
              <a:t>не </a:t>
            </a:r>
            <a:r>
              <a:rPr lang="ru-RU" sz="3200" b="1" dirty="0" err="1">
                <a:latin typeface="Century Gothic" pitchFamily="34" charset="0"/>
              </a:rPr>
              <a:t>більше</a:t>
            </a:r>
            <a:r>
              <a:rPr lang="ru-RU" sz="3200" b="1" dirty="0">
                <a:latin typeface="Century Gothic" pitchFamily="34" charset="0"/>
              </a:rPr>
              <a:t> 2 </a:t>
            </a:r>
            <a:r>
              <a:rPr lang="ru-RU" sz="3200" b="1" dirty="0" err="1">
                <a:latin typeface="Century Gothic" pitchFamily="34" charset="0"/>
              </a:rPr>
              <a:t>стор</a:t>
            </a:r>
            <a:r>
              <a:rPr lang="ru-RU" sz="3200" b="1" dirty="0">
                <a:latin typeface="Century Gothic" pitchFamily="34" charset="0"/>
              </a:rPr>
              <a:t>.)</a:t>
            </a:r>
            <a:endParaRPr lang="uk-UA" sz="3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б) </a:t>
            </a:r>
            <a:r>
              <a:rPr lang="ru-RU" sz="2000" b="1" dirty="0" err="1" smtClean="0">
                <a:solidFill>
                  <a:srgbClr val="FF0000"/>
                </a:solidFill>
              </a:rPr>
              <a:t>інституційна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сталість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ru-RU" sz="2000" b="1" dirty="0" err="1"/>
              <a:t>зокрема</a:t>
            </a:r>
            <a:r>
              <a:rPr lang="ru-RU" sz="2000" b="1" dirty="0"/>
              <a:t> </a:t>
            </a:r>
            <a:r>
              <a:rPr lang="ru-RU" sz="2000" b="1" dirty="0" err="1"/>
              <a:t>структури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дозволяють</a:t>
            </a:r>
            <a:r>
              <a:rPr lang="ru-RU" sz="2000" b="1" dirty="0"/>
              <a:t> </a:t>
            </a:r>
            <a:r>
              <a:rPr lang="ru-RU" sz="2000" b="1" dirty="0" err="1"/>
              <a:t>підтримувати</a:t>
            </a:r>
            <a:r>
              <a:rPr lang="ru-RU" sz="2000" b="1" dirty="0"/>
              <a:t> </a:t>
            </a:r>
            <a:r>
              <a:rPr lang="ru-RU" sz="2000" b="1" dirty="0" err="1"/>
              <a:t>результати</a:t>
            </a:r>
            <a:r>
              <a:rPr lang="ru-RU" sz="2000" b="1" dirty="0"/>
              <a:t> проекту </a:t>
            </a:r>
            <a:r>
              <a:rPr lang="ru-RU" sz="2000" b="1" dirty="0" err="1"/>
              <a:t>після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завершення</a:t>
            </a:r>
            <a:r>
              <a:rPr lang="ru-RU" sz="2000" b="1" dirty="0"/>
              <a:t>, договори, угоди </a:t>
            </a:r>
            <a:r>
              <a:rPr lang="ru-RU" sz="2000" b="1" dirty="0" err="1"/>
              <a:t>тощо</a:t>
            </a:r>
            <a:r>
              <a:rPr lang="ru-RU" sz="2000" b="1" dirty="0"/>
              <a:t>.</a:t>
            </a:r>
          </a:p>
          <a:p>
            <a:pPr marL="0" indent="0">
              <a:buNone/>
            </a:pPr>
            <a:r>
              <a:rPr lang="ru-RU" sz="2000" b="1" dirty="0" err="1"/>
              <a:t>Які</a:t>
            </a:r>
            <a:r>
              <a:rPr lang="ru-RU" sz="2000" b="1" dirty="0"/>
              <a:t> особи </a:t>
            </a:r>
            <a:r>
              <a:rPr lang="ru-RU" sz="2000" b="1" dirty="0" err="1"/>
              <a:t>набудуть</a:t>
            </a:r>
            <a:r>
              <a:rPr lang="ru-RU" sz="2000" b="1" dirty="0"/>
              <a:t> </a:t>
            </a:r>
            <a:r>
              <a:rPr lang="ru-RU" sz="2000" b="1" dirty="0" err="1"/>
              <a:t>повноважень</a:t>
            </a:r>
            <a:r>
              <a:rPr lang="ru-RU" sz="2000" b="1" dirty="0"/>
              <a:t> </a:t>
            </a:r>
            <a:r>
              <a:rPr lang="ru-RU" sz="2000" b="1" dirty="0" err="1"/>
              <a:t>вланика</a:t>
            </a:r>
            <a:r>
              <a:rPr lang="ru-RU" sz="2000" b="1" dirty="0"/>
              <a:t> </a:t>
            </a:r>
            <a:r>
              <a:rPr lang="ru-RU" sz="2000" b="1" dirty="0" err="1"/>
              <a:t>матеріальних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інтелектуальних</a:t>
            </a:r>
            <a:r>
              <a:rPr lang="ru-RU" sz="2000" b="1" dirty="0"/>
              <a:t> </a:t>
            </a:r>
            <a:r>
              <a:rPr lang="ru-RU" sz="2000" b="1" dirty="0" err="1"/>
              <a:t>продуктів</a:t>
            </a:r>
            <a:r>
              <a:rPr lang="ru-RU" sz="2000" b="1" dirty="0"/>
              <a:t>, </a:t>
            </a:r>
            <a:r>
              <a:rPr lang="ru-RU" sz="2000" b="1" dirty="0" err="1"/>
              <a:t>одержаних</a:t>
            </a:r>
            <a:r>
              <a:rPr lang="ru-RU" sz="2000" b="1" dirty="0"/>
              <a:t> за результатами проекту?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/>
              <a:t>передбачаються</a:t>
            </a:r>
            <a:r>
              <a:rPr lang="ru-RU" sz="2000" b="1" dirty="0"/>
              <a:t> за результатами проекту </a:t>
            </a:r>
            <a:r>
              <a:rPr lang="ru-RU" sz="2000" b="1" dirty="0" err="1"/>
              <a:t>розвиток</a:t>
            </a:r>
            <a:r>
              <a:rPr lang="ru-RU" sz="2000" b="1" dirty="0"/>
              <a:t> </a:t>
            </a:r>
            <a:r>
              <a:rPr lang="ru-RU" sz="2000" b="1" dirty="0" err="1"/>
              <a:t>місцевого</a:t>
            </a:r>
            <a:r>
              <a:rPr lang="ru-RU" sz="2000" b="1" dirty="0"/>
              <a:t> </a:t>
            </a:r>
            <a:r>
              <a:rPr lang="ru-RU" sz="2000" b="1" dirty="0" err="1"/>
              <a:t>потенціалу</a:t>
            </a:r>
            <a:r>
              <a:rPr lang="ru-RU" sz="2000" b="1" dirty="0"/>
              <a:t> для </a:t>
            </a:r>
            <a:r>
              <a:rPr lang="ru-RU" sz="2000" b="1" dirty="0" err="1"/>
              <a:t>вирішення</a:t>
            </a:r>
            <a:r>
              <a:rPr lang="ru-RU" sz="2000" b="1" dirty="0"/>
              <a:t> </a:t>
            </a:r>
            <a:r>
              <a:rPr lang="ru-RU" sz="2000" b="1" dirty="0" err="1"/>
              <a:t>наявних</a:t>
            </a:r>
            <a:r>
              <a:rPr lang="ru-RU" sz="2000" b="1" dirty="0"/>
              <a:t> </a:t>
            </a:r>
            <a:r>
              <a:rPr lang="ru-RU" sz="2000" b="1" dirty="0" err="1"/>
              <a:t>проблемних</a:t>
            </a:r>
            <a:r>
              <a:rPr lang="ru-RU" sz="2000" b="1" dirty="0"/>
              <a:t> </a:t>
            </a:r>
            <a:r>
              <a:rPr lang="ru-RU" sz="2000" b="1" dirty="0" err="1"/>
              <a:t>питань</a:t>
            </a:r>
            <a:r>
              <a:rPr lang="ru-RU" sz="2000" b="1" dirty="0"/>
              <a:t>? </a:t>
            </a:r>
            <a:r>
              <a:rPr lang="ru-RU" sz="2000" b="1" dirty="0" err="1"/>
              <a:t>Яким</a:t>
            </a:r>
            <a:r>
              <a:rPr lang="ru-RU" sz="2000" b="1" dirty="0"/>
              <a:t> чином</a:t>
            </a:r>
            <a:r>
              <a:rPr lang="ru-RU" sz="2000" b="1" dirty="0" smtClean="0"/>
              <a:t>?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b="1" dirty="0" smtClean="0">
                <a:solidFill>
                  <a:srgbClr val="FF0000"/>
                </a:solidFill>
              </a:rPr>
              <a:t>в</a:t>
            </a:r>
            <a:r>
              <a:rPr lang="uk-UA" sz="2000" b="1" dirty="0">
                <a:solidFill>
                  <a:srgbClr val="FF0000"/>
                </a:solidFill>
              </a:rPr>
              <a:t>) політична сталість </a:t>
            </a:r>
            <a:r>
              <a:rPr lang="uk-UA" sz="2000" b="1" dirty="0"/>
              <a:t>– який вплив матиме проект на формування державної та регіональної чи місцевої політики у відповідній сферах (галузях), на якість та інтенсивність процесів реформ та трансформаційних перетворень у зазначених сферах (галузях) та на відповідній території</a:t>
            </a:r>
            <a:r>
              <a:rPr lang="uk-UA" sz="2000" b="1" dirty="0" smtClean="0"/>
              <a:t>?</a:t>
            </a:r>
            <a:endParaRPr lang="uk-UA" sz="2000" b="1" dirty="0"/>
          </a:p>
          <a:p>
            <a:pPr marL="0" indent="0">
              <a:buNone/>
            </a:pPr>
            <a:r>
              <a:rPr lang="uk-UA" sz="2000" b="1" dirty="0">
                <a:solidFill>
                  <a:srgbClr val="FF0000"/>
                </a:solidFill>
              </a:rPr>
              <a:t>г) екологічна сталість </a:t>
            </a:r>
            <a:r>
              <a:rPr lang="uk-UA" sz="2000" b="1" dirty="0"/>
              <a:t>– який вплив матиме проект на довкілля, чи буде вжито заходів для запобігання негативному впливу на природні ресурси, від яких залежить проект, та на ширше природне довкілля у довгостроковій перспективі?</a:t>
            </a:r>
          </a:p>
          <a:p>
            <a:pPr marL="0" indent="0">
              <a:buNone/>
            </a:pPr>
            <a:endParaRPr lang="uk-UA" sz="800" dirty="0">
              <a:latin typeface="Century Gothic" pitchFamily="34" charset="0"/>
            </a:endParaRPr>
          </a:p>
        </p:txBody>
      </p:sp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11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1131551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2.6. Сталість </a:t>
            </a:r>
            <a:r>
              <a:rPr lang="ru-RU" sz="3600" b="1" dirty="0" err="1">
                <a:latin typeface="Century Gothic" pitchFamily="34" charset="0"/>
              </a:rPr>
              <a:t>результатів</a:t>
            </a:r>
            <a:r>
              <a:rPr lang="ru-RU" sz="3600" b="1" dirty="0">
                <a:latin typeface="Century Gothic" pitchFamily="34" charset="0"/>
              </a:rPr>
              <a:t> проекту </a:t>
            </a:r>
            <a:endParaRPr lang="ru-RU" sz="3600" b="1" dirty="0" smtClean="0">
              <a:latin typeface="Century Gothic" pitchFamily="34" charset="0"/>
            </a:endParaRPr>
          </a:p>
          <a:p>
            <a:pPr algn="ctr"/>
            <a:r>
              <a:rPr lang="ru-RU" sz="3200" b="1" dirty="0" smtClean="0">
                <a:latin typeface="Century Gothic" pitchFamily="34" charset="0"/>
              </a:rPr>
              <a:t>(</a:t>
            </a:r>
            <a:r>
              <a:rPr lang="ru-RU" sz="3200" b="1" dirty="0">
                <a:latin typeface="Century Gothic" pitchFamily="34" charset="0"/>
              </a:rPr>
              <a:t>не </a:t>
            </a:r>
            <a:r>
              <a:rPr lang="ru-RU" sz="3200" b="1" dirty="0" err="1">
                <a:latin typeface="Century Gothic" pitchFamily="34" charset="0"/>
              </a:rPr>
              <a:t>більше</a:t>
            </a:r>
            <a:r>
              <a:rPr lang="ru-RU" sz="3200" b="1" dirty="0">
                <a:latin typeface="Century Gothic" pitchFamily="34" charset="0"/>
              </a:rPr>
              <a:t> 2 </a:t>
            </a:r>
            <a:r>
              <a:rPr lang="ru-RU" sz="3200" b="1" dirty="0" err="1">
                <a:latin typeface="Century Gothic" pitchFamily="34" charset="0"/>
              </a:rPr>
              <a:t>стор</a:t>
            </a:r>
            <a:r>
              <a:rPr lang="ru-RU" sz="3200" b="1" dirty="0">
                <a:latin typeface="Century Gothic" pitchFamily="34" charset="0"/>
              </a:rPr>
              <a:t>.)</a:t>
            </a:r>
            <a:endParaRPr lang="uk-UA" sz="3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altLang="uk-UA" sz="24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АНАЛІЗ ПРОЕКТУ</a:t>
            </a:r>
            <a:endParaRPr lang="uk-UA" altLang="uk-UA" sz="24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pic>
        <p:nvPicPr>
          <p:cNvPr id="15363" name="Picture 2" descr="Результат пошуку зображень за запитом &quot;вибір ідеї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088" y="1268413"/>
            <a:ext cx="8193087" cy="4968875"/>
          </a:xfrm>
          <a:noFill/>
        </p:spPr>
      </p:pic>
      <p:sp>
        <p:nvSpPr>
          <p:cNvPr id="15364" name="Прямокутник 1"/>
          <p:cNvSpPr>
            <a:spLocks noChangeArrowheads="1"/>
          </p:cNvSpPr>
          <p:nvPr/>
        </p:nvSpPr>
        <p:spPr bwMode="auto">
          <a:xfrm>
            <a:off x="7483475" y="6259429"/>
            <a:ext cx="1660525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Вправа</a:t>
            </a:r>
            <a:endParaRPr lang="uk-UA" altLang="uk-UA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0" y="1340768"/>
            <a:ext cx="9144000" cy="4392488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Проект «Нові точки </a:t>
            </a:r>
            <a:r>
              <a:rPr lang="ru-RU" altLang="uk-UA" sz="36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зростання</a:t>
            </a:r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 для </a:t>
            </a:r>
            <a:r>
              <a:rPr lang="ru-RU" altLang="uk-UA" sz="36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сталого</a:t>
            </a:r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розвитку</a:t>
            </a:r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гірських</a:t>
            </a:r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територій</a:t>
            </a:r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Львівської</a:t>
            </a:r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області</a:t>
            </a:r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». </a:t>
            </a:r>
            <a:endParaRPr lang="ru-RU" altLang="uk-UA" sz="36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  <a:p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Ознайомитись </a:t>
            </a:r>
            <a:r>
              <a:rPr lang="ru-RU" altLang="uk-UA" sz="36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із</a:t>
            </a:r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розділами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2.5-2.6 </a:t>
            </a:r>
          </a:p>
          <a:p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Що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не так?  </a:t>
            </a:r>
            <a:r>
              <a:rPr lang="ru-RU" altLang="uk-UA" sz="36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Що</a:t>
            </a:r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 б Ви </a:t>
            </a:r>
            <a:r>
              <a:rPr lang="ru-RU" altLang="uk-UA" sz="36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змінили</a:t>
            </a:r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, додали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?</a:t>
            </a:r>
          </a:p>
          <a:p>
            <a:pPr algn="l"/>
            <a:endParaRPr lang="ru-RU" altLang="uk-UA" sz="36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  <a:p>
            <a:pPr algn="l"/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1 </a:t>
            </a:r>
            <a:r>
              <a:rPr lang="ru-RU" altLang="uk-UA" sz="36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група</a:t>
            </a:r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: 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«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Внутрішні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ризики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» та «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Ймовірність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»</a:t>
            </a:r>
            <a:endParaRPr lang="ru-RU" altLang="uk-UA" sz="3600" b="1" dirty="0">
              <a:solidFill>
                <a:schemeClr val="bg1"/>
              </a:solidFill>
              <a:latin typeface="PF Square Sans Pro" panose="02000506040000020004" pitchFamily="2" charset="0"/>
            </a:endParaRPr>
          </a:p>
          <a:p>
            <a:pPr algn="l"/>
            <a:endParaRPr lang="ru-RU" altLang="uk-UA" sz="3600" b="1" dirty="0">
              <a:solidFill>
                <a:schemeClr val="bg1"/>
              </a:solidFill>
              <a:latin typeface="PF Square Sans Pro" panose="02000506040000020004" pitchFamily="2" charset="0"/>
            </a:endParaRPr>
          </a:p>
          <a:p>
            <a:pPr algn="l"/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2 </a:t>
            </a:r>
            <a:r>
              <a:rPr lang="ru-RU" altLang="uk-UA" sz="36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група</a:t>
            </a:r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: 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«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Мінімізація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внутрішніх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ризиків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»</a:t>
            </a:r>
            <a:endParaRPr lang="ru-RU" altLang="uk-UA" sz="3600" b="1" dirty="0">
              <a:solidFill>
                <a:schemeClr val="bg1"/>
              </a:solidFill>
              <a:latin typeface="PF Square Sans Pro" panose="02000506040000020004" pitchFamily="2" charset="0"/>
            </a:endParaRPr>
          </a:p>
          <a:p>
            <a:pPr algn="l"/>
            <a:endParaRPr lang="ru-RU" altLang="uk-UA" sz="3600" b="1" dirty="0">
              <a:solidFill>
                <a:schemeClr val="bg1"/>
              </a:solidFill>
              <a:latin typeface="PF Square Sans Pro" panose="02000506040000020004" pitchFamily="2" charset="0"/>
            </a:endParaRPr>
          </a:p>
          <a:p>
            <a:pPr algn="l"/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3 </a:t>
            </a:r>
            <a:r>
              <a:rPr lang="ru-RU" altLang="uk-UA" sz="36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група</a:t>
            </a:r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: 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«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Зовнішні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ризики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» та «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Ймовірність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»</a:t>
            </a:r>
            <a:endParaRPr lang="ru-RU" altLang="uk-UA" sz="3600" b="1" dirty="0">
              <a:solidFill>
                <a:schemeClr val="bg1"/>
              </a:solidFill>
              <a:latin typeface="PF Square Sans Pro" panose="02000506040000020004" pitchFamily="2" charset="0"/>
            </a:endParaRPr>
          </a:p>
          <a:p>
            <a:pPr algn="l"/>
            <a:endParaRPr lang="ru-RU" altLang="uk-UA" sz="3600" b="1" dirty="0">
              <a:solidFill>
                <a:schemeClr val="bg1"/>
              </a:solidFill>
              <a:latin typeface="PF Square Sans Pro" panose="02000506040000020004" pitchFamily="2" charset="0"/>
            </a:endParaRPr>
          </a:p>
          <a:p>
            <a:pPr algn="l"/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4 </a:t>
            </a:r>
            <a:r>
              <a:rPr lang="ru-RU" altLang="uk-UA" sz="36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група</a:t>
            </a:r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: 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«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Мінімізація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зовнішніх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ризиків</a:t>
            </a:r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»</a:t>
            </a:r>
          </a:p>
          <a:p>
            <a:pPr algn="l"/>
            <a:endParaRPr lang="ru-RU" altLang="uk-UA" sz="3600" b="1" dirty="0">
              <a:solidFill>
                <a:schemeClr val="bg1"/>
              </a:solidFill>
              <a:latin typeface="PF Square Sans Pro" panose="02000506040000020004" pitchFamily="2" charset="0"/>
            </a:endParaRPr>
          </a:p>
          <a:p>
            <a:pPr algn="l"/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5 </a:t>
            </a:r>
            <a:r>
              <a:rPr lang="ru-RU" altLang="uk-UA" sz="3600" b="1" dirty="0" err="1">
                <a:solidFill>
                  <a:schemeClr val="bg1"/>
                </a:solidFill>
                <a:latin typeface="PF Square Sans Pro" panose="02000506040000020004" pitchFamily="2" charset="0"/>
              </a:rPr>
              <a:t>група</a:t>
            </a:r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: 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«Сталість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результатів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проекту»</a:t>
            </a:r>
            <a:endParaRPr lang="ru-RU" altLang="uk-UA" sz="3600" b="1" dirty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sp>
        <p:nvSpPr>
          <p:cNvPr id="6" name="Прямокутник 1"/>
          <p:cNvSpPr>
            <a:spLocks noChangeArrowheads="1"/>
          </p:cNvSpPr>
          <p:nvPr/>
        </p:nvSpPr>
        <p:spPr bwMode="auto">
          <a:xfrm>
            <a:off x="5220072" y="6273800"/>
            <a:ext cx="2095608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Додаток 2</a:t>
            </a:r>
            <a:endParaRPr lang="uk-UA" altLang="uk-UA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8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0527BE-0388-4EA9-BF9B-B39F200615A9}" type="slidenum">
              <a:rPr lang="uk-UA" altLang="uk-UA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uk-UA" altLang="uk-UA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8" y="260350"/>
            <a:ext cx="8208962" cy="5762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alt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Square Sans Pro" panose="02000506040000020004" pitchFamily="2" charset="0"/>
              </a:rPr>
              <a:t>Структура семінарів</a:t>
            </a:r>
            <a:endParaRPr lang="ru-RU" alt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 Square Sans Pro" panose="02000506040000020004" pitchFamily="2" charset="0"/>
            </a:endParaRPr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297817"/>
              </p:ext>
            </p:extLst>
          </p:nvPr>
        </p:nvGraphicFramePr>
        <p:xfrm>
          <a:off x="261938" y="966789"/>
          <a:ext cx="8631237" cy="4174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0062">
                  <a:extLst>
                    <a:ext uri="{9D8B030D-6E8A-4147-A177-3AD203B41FA5}">
                      <a16:colId xmlns:a16="http://schemas.microsoft.com/office/drawing/2014/main" val="2702301435"/>
                    </a:ext>
                  </a:extLst>
                </a:gridCol>
                <a:gridCol w="4321175">
                  <a:extLst>
                    <a:ext uri="{9D8B030D-6E8A-4147-A177-3AD203B41FA5}">
                      <a16:colId xmlns:a16="http://schemas.microsoft.com/office/drawing/2014/main" val="2687309170"/>
                    </a:ext>
                  </a:extLst>
                </a:gridCol>
              </a:tblGrid>
              <a:tr h="1761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F Square Sans Pro" panose="02000506040000020004" pitchFamily="2" charset="0"/>
                        </a:rPr>
                        <a:t>Вступний</a:t>
                      </a:r>
                      <a:r>
                        <a:rPr lang="ru-RU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F Square Sans Pro" panose="02000506040000020004" pitchFamily="2" charset="0"/>
                        </a:rPr>
                        <a:t> </a:t>
                      </a:r>
                      <a:r>
                        <a:rPr lang="ru-RU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F Square Sans Pro" panose="02000506040000020004" pitchFamily="2" charset="0"/>
                        </a:rPr>
                        <a:t>семінар</a:t>
                      </a:r>
                      <a:endParaRPr lang="ru-RU" sz="3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F Square Sans Pro" panose="02000506040000020004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F Square Sans Pro" panose="02000506040000020004" pitchFamily="2" charset="0"/>
                        </a:rPr>
                        <a:t>«Проект – основа </a:t>
                      </a:r>
                      <a:r>
                        <a:rPr lang="ru-RU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F Square Sans Pro" panose="02000506040000020004" pitchFamily="2" charset="0"/>
                        </a:rPr>
                        <a:t>місцевого</a:t>
                      </a:r>
                      <a:r>
                        <a:rPr lang="ru-RU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F Square Sans Pro" panose="02000506040000020004" pitchFamily="2" charset="0"/>
                        </a:rPr>
                        <a:t> </a:t>
                      </a:r>
                      <a:r>
                        <a:rPr lang="ru-RU" sz="32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F Square Sans Pro" panose="02000506040000020004" pitchFamily="2" charset="0"/>
                        </a:rPr>
                        <a:t>розвитку</a:t>
                      </a:r>
                      <a:endParaRPr lang="ru-RU" sz="3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F Square Sans Pro" panose="02000506040000020004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F Square Sans Pro" panose="02000506040000020004" pitchFamily="2" charset="0"/>
                        </a:rPr>
                        <a:t>(2017)</a:t>
                      </a:r>
                    </a:p>
                  </a:txBody>
                  <a:tcPr marL="68586" marR="68586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solidFill>
                            <a:schemeClr val="bg1"/>
                          </a:solidFill>
                          <a:effectLst/>
                          <a:latin typeface="PF Square Sans Pro" panose="02000506040000020004" pitchFamily="2" charset="0"/>
                        </a:rPr>
                        <a:t>І семінар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solidFill>
                            <a:schemeClr val="bg1"/>
                          </a:solidFill>
                          <a:effectLst/>
                          <a:latin typeface="PF Square Sans Pro" panose="02000506040000020004" pitchFamily="2" charset="0"/>
                        </a:rPr>
                        <a:t>«Підготовка проектної заявки»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solidFill>
                            <a:srgbClr val="FFFF00"/>
                          </a:solidFill>
                          <a:effectLst/>
                          <a:latin typeface="PF Square Sans Pro" panose="02000506040000020004" pitchFamily="2" charset="0"/>
                        </a:rPr>
                        <a:t>(20-21.02.2018)</a:t>
                      </a:r>
                    </a:p>
                  </a:txBody>
                  <a:tcPr marL="68586" marR="68586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269409"/>
                  </a:ext>
                </a:extLst>
              </a:tr>
              <a:tr h="18532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3200" b="1" kern="1200" dirty="0" smtClean="0">
                          <a:solidFill>
                            <a:schemeClr val="bg1"/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ІІ </a:t>
                      </a:r>
                      <a:r>
                        <a:rPr lang="ru-RU" sz="3200" b="1" kern="1200" dirty="0" err="1" smtClean="0">
                          <a:solidFill>
                            <a:schemeClr val="bg1"/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семінар</a:t>
                      </a:r>
                      <a:endParaRPr lang="ru-RU" sz="3200" b="1" kern="1200" dirty="0" smtClean="0">
                        <a:solidFill>
                          <a:schemeClr val="bg1"/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3200" b="1" kern="1200" dirty="0" smtClean="0">
                          <a:solidFill>
                            <a:schemeClr val="bg1"/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3200" b="1" kern="1200" dirty="0" err="1" smtClean="0">
                          <a:solidFill>
                            <a:schemeClr val="bg1"/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Розробка</a:t>
                      </a:r>
                      <a:r>
                        <a:rPr lang="ru-RU" sz="3200" b="1" kern="1200" dirty="0" smtClean="0">
                          <a:solidFill>
                            <a:schemeClr val="bg1"/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бюджету проекту»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3200" b="1" kern="1200" dirty="0" smtClean="0">
                          <a:solidFill>
                            <a:srgbClr val="FFFF00"/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(6-7.03.2018)</a:t>
                      </a:r>
                    </a:p>
                  </a:txBody>
                  <a:tcPr marL="68586" marR="68586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3200" b="1" dirty="0" smtClean="0">
                          <a:solidFill>
                            <a:schemeClr val="bg1"/>
                          </a:solidFill>
                          <a:effectLst/>
                          <a:latin typeface="PF Square Sans Pro" panose="02000506040000020004" pitchFamily="2" charset="0"/>
                        </a:rPr>
                        <a:t>ІІІ семінар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3200" b="1" dirty="0" smtClean="0">
                          <a:solidFill>
                            <a:schemeClr val="bg1"/>
                          </a:solidFill>
                          <a:effectLst/>
                          <a:latin typeface="PF Square Sans Pro" panose="02000506040000020004" pitchFamily="2" charset="0"/>
                        </a:rPr>
                        <a:t>«Логічна матриця проекту»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3200" b="1" dirty="0" smtClean="0">
                          <a:solidFill>
                            <a:srgbClr val="FFFF00"/>
                          </a:solidFill>
                          <a:effectLst/>
                          <a:latin typeface="PF Square Sans Pro" panose="02000506040000020004" pitchFamily="2" charset="0"/>
                        </a:rPr>
                        <a:t>(20-21.03.2018)</a:t>
                      </a:r>
                    </a:p>
                  </a:txBody>
                  <a:tcPr marL="68586" marR="68586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436088"/>
                  </a:ext>
                </a:extLst>
              </a:tr>
            </a:tbl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271085" y="5140823"/>
            <a:ext cx="8622090" cy="179126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ІV </a:t>
            </a:r>
            <a:r>
              <a:rPr lang="en-US" sz="3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семінар</a:t>
            </a:r>
            <a:endParaRPr lang="uk-UA" sz="3200" b="1" dirty="0">
              <a:solidFill>
                <a:schemeClr val="bg1"/>
              </a:solidFill>
              <a:latin typeface="PF Square Sans Pro" panose="0200050604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«</a:t>
            </a:r>
            <a:r>
              <a:rPr lang="uk-UA" sz="32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Презентація та оцінка проектів</a:t>
            </a:r>
            <a:r>
              <a:rPr lang="en-US" sz="32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»</a:t>
            </a:r>
            <a:endParaRPr lang="uk-UA" sz="3200" b="1" dirty="0" smtClean="0">
              <a:solidFill>
                <a:schemeClr val="bg1"/>
              </a:solidFill>
              <a:latin typeface="PF Square Sans Pro" panose="02000506040000020004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rgbClr val="FFFF00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(30 березня 2018)</a:t>
            </a:r>
            <a:endParaRPr lang="uk-UA" sz="3200" b="1" dirty="0">
              <a:solidFill>
                <a:srgbClr val="FFFF00"/>
              </a:solidFill>
              <a:latin typeface="PF Square Sans Pro" panose="0200050604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341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uk-UA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Ваш проект!</a:t>
            </a:r>
          </a:p>
        </p:txBody>
      </p:sp>
      <p:pic>
        <p:nvPicPr>
          <p:cNvPr id="15363" name="Picture 2" descr="Результат пошуку зображень за запитом &quot;вибір ідеї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088" y="1268413"/>
            <a:ext cx="8193087" cy="4968875"/>
          </a:xfrm>
          <a:noFill/>
        </p:spPr>
      </p:pic>
      <p:sp>
        <p:nvSpPr>
          <p:cNvPr id="15364" name="Прямокутник 1"/>
          <p:cNvSpPr>
            <a:spLocks noChangeArrowheads="1"/>
          </p:cNvSpPr>
          <p:nvPr/>
        </p:nvSpPr>
        <p:spPr bwMode="auto">
          <a:xfrm>
            <a:off x="7483475" y="6273800"/>
            <a:ext cx="1660525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>
                <a:solidFill>
                  <a:schemeClr val="bg1"/>
                </a:solidFill>
                <a:latin typeface="PF Square Sans Pro" panose="02000506040000020004" pitchFamily="2" charset="0"/>
              </a:rPr>
              <a:t>Вправа</a:t>
            </a:r>
            <a:endParaRPr lang="uk-UA" altLang="uk-UA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7143" y="1835609"/>
            <a:ext cx="9144000" cy="33843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Складіть табличку «Управління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ризиками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»</a:t>
            </a:r>
          </a:p>
          <a:p>
            <a:pPr algn="l"/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для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свого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проекту </a:t>
            </a:r>
          </a:p>
          <a:p>
            <a:pPr algn="l"/>
            <a:endParaRPr lang="ru-RU" altLang="uk-UA" sz="3600" b="1" dirty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sp>
        <p:nvSpPr>
          <p:cNvPr id="6" name="Прямокутник 1"/>
          <p:cNvSpPr>
            <a:spLocks noChangeArrowheads="1"/>
          </p:cNvSpPr>
          <p:nvPr/>
        </p:nvSpPr>
        <p:spPr bwMode="auto">
          <a:xfrm>
            <a:off x="5220072" y="6273800"/>
            <a:ext cx="2095608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Додаток 2</a:t>
            </a:r>
            <a:endParaRPr lang="uk-UA" altLang="uk-UA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4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341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uk-UA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Ваш проект!</a:t>
            </a:r>
          </a:p>
        </p:txBody>
      </p:sp>
      <p:pic>
        <p:nvPicPr>
          <p:cNvPr id="15363" name="Picture 2" descr="Результат пошуку зображень за запитом &quot;вибір ідеї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088" y="1268413"/>
            <a:ext cx="8193087" cy="4968875"/>
          </a:xfrm>
          <a:noFill/>
        </p:spPr>
      </p:pic>
      <p:sp>
        <p:nvSpPr>
          <p:cNvPr id="15364" name="Прямокутник 1"/>
          <p:cNvSpPr>
            <a:spLocks noChangeArrowheads="1"/>
          </p:cNvSpPr>
          <p:nvPr/>
        </p:nvSpPr>
        <p:spPr bwMode="auto">
          <a:xfrm>
            <a:off x="7483475" y="6273800"/>
            <a:ext cx="1660525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>
                <a:solidFill>
                  <a:schemeClr val="bg1"/>
                </a:solidFill>
                <a:latin typeface="PF Square Sans Pro" panose="02000506040000020004" pitchFamily="2" charset="0"/>
              </a:rPr>
              <a:t>Вправа</a:t>
            </a:r>
            <a:endParaRPr lang="uk-UA" altLang="uk-UA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7143" y="1835609"/>
            <a:ext cx="9144000" cy="33843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Опишіть «Сталість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результатів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»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свого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проекту </a:t>
            </a:r>
            <a:endParaRPr lang="uk-UA" altLang="uk-UA" sz="36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sp>
        <p:nvSpPr>
          <p:cNvPr id="6" name="Прямокутник 1"/>
          <p:cNvSpPr>
            <a:spLocks noChangeArrowheads="1"/>
          </p:cNvSpPr>
          <p:nvPr/>
        </p:nvSpPr>
        <p:spPr bwMode="auto">
          <a:xfrm>
            <a:off x="5220072" y="6273800"/>
            <a:ext cx="2095608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Додаток 2</a:t>
            </a:r>
            <a:endParaRPr lang="uk-UA" altLang="uk-UA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25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2000" b="1" i="1" dirty="0" smtClean="0">
                <a:latin typeface="Century Gothic" pitchFamily="34" charset="0"/>
              </a:rPr>
              <a:t>пропоновану </a:t>
            </a:r>
            <a:r>
              <a:rPr lang="uk-UA" sz="2000" b="1" i="1" dirty="0">
                <a:solidFill>
                  <a:srgbClr val="FF0000"/>
                </a:solidFill>
                <a:latin typeface="Century Gothic" pitchFamily="34" charset="0"/>
              </a:rPr>
              <a:t>організаційну структуру </a:t>
            </a:r>
            <a:r>
              <a:rPr lang="uk-UA" sz="2000" b="1" i="1" dirty="0">
                <a:latin typeface="Century Gothic" pitchFamily="34" charset="0"/>
              </a:rPr>
              <a:t>проекту</a:t>
            </a:r>
            <a:r>
              <a:rPr lang="uk-UA" sz="2000" b="1" dirty="0">
                <a:latin typeface="Century Gothic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000" b="1" i="1" dirty="0" smtClean="0">
                <a:solidFill>
                  <a:srgbClr val="FF0000"/>
                </a:solidFill>
                <a:latin typeface="Century Gothic" pitchFamily="34" charset="0"/>
              </a:rPr>
              <a:t>досвід </a:t>
            </a:r>
            <a:r>
              <a:rPr lang="uk-UA" sz="2000" b="1" i="1" dirty="0">
                <a:solidFill>
                  <a:srgbClr val="FF0000"/>
                </a:solidFill>
                <a:latin typeface="Century Gothic" pitchFamily="34" charset="0"/>
              </a:rPr>
              <a:t>діяльності ініціатора </a:t>
            </a:r>
            <a:r>
              <a:rPr lang="uk-UA" sz="2000" b="1" dirty="0">
                <a:latin typeface="Century Gothic" pitchFamily="34" charset="0"/>
              </a:rPr>
              <a:t>з тематики проекту, загальний досвід реалізації проектів (надайте перелік проектів, в яких від брав участь: рік, назва проекту, бюджет проекту, роль у проекті: виконавець, партнер, </a:t>
            </a:r>
            <a:r>
              <a:rPr lang="uk-UA" sz="2000" b="1" dirty="0" err="1">
                <a:latin typeface="Century Gothic" pitchFamily="34" charset="0"/>
              </a:rPr>
              <a:t>бенефіціар</a:t>
            </a:r>
            <a:r>
              <a:rPr lang="uk-UA" sz="2000" b="1" dirty="0">
                <a:latin typeface="Century Gothic" pitchFamily="34" charset="0"/>
              </a:rPr>
              <a:t>, тощо);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000" b="1" i="1" dirty="0" smtClean="0">
                <a:solidFill>
                  <a:srgbClr val="FF0000"/>
                </a:solidFill>
                <a:latin typeface="Century Gothic" pitchFamily="34" charset="0"/>
              </a:rPr>
              <a:t>досвід </a:t>
            </a:r>
            <a:r>
              <a:rPr lang="uk-UA" sz="2000" b="1" i="1" dirty="0">
                <a:solidFill>
                  <a:srgbClr val="FF0000"/>
                </a:solidFill>
                <a:latin typeface="Century Gothic" pitchFamily="34" charset="0"/>
              </a:rPr>
              <a:t>діяльності замовника </a:t>
            </a:r>
            <a:r>
              <a:rPr lang="uk-UA" sz="2000" b="1" dirty="0">
                <a:latin typeface="Century Gothic" pitchFamily="34" charset="0"/>
              </a:rPr>
              <a:t>з тематики проекту, загальний досвід реалізації проектів (надайте перелік проектів, в яких від брав участь: рік, назва проекту, тематика проекту, бюджет проекту, роль у проекті: виконавець, партнер, </a:t>
            </a:r>
            <a:r>
              <a:rPr lang="uk-UA" sz="2000" b="1" dirty="0" err="1">
                <a:latin typeface="Century Gothic" pitchFamily="34" charset="0"/>
              </a:rPr>
              <a:t>бенефіціар</a:t>
            </a:r>
            <a:r>
              <a:rPr lang="uk-UA" sz="2000" b="1" dirty="0">
                <a:latin typeface="Century Gothic" pitchFamily="34" charset="0"/>
              </a:rPr>
              <a:t>, тощо);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000" b="1" i="1" dirty="0" smtClean="0">
                <a:solidFill>
                  <a:srgbClr val="FF0000"/>
                </a:solidFill>
                <a:latin typeface="Century Gothic" pitchFamily="34" charset="0"/>
              </a:rPr>
              <a:t>розподіл </a:t>
            </a:r>
            <a:r>
              <a:rPr lang="uk-UA" sz="2000" b="1" i="1" dirty="0">
                <a:solidFill>
                  <a:srgbClr val="FF0000"/>
                </a:solidFill>
                <a:latin typeface="Century Gothic" pitchFamily="34" charset="0"/>
              </a:rPr>
              <a:t>функцій ініціатора та замовника </a:t>
            </a:r>
            <a:r>
              <a:rPr lang="uk-UA" sz="2000" b="1" dirty="0">
                <a:latin typeface="Century Gothic" pitchFamily="34" charset="0"/>
              </a:rPr>
              <a:t>у реалізації проекту, обґрунтування ролі кожного партнера;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000" b="1" i="1" dirty="0" smtClean="0">
                <a:solidFill>
                  <a:srgbClr val="FF0000"/>
                </a:solidFill>
                <a:latin typeface="Century Gothic" pitchFamily="34" charset="0"/>
              </a:rPr>
              <a:t>команду </a:t>
            </a:r>
            <a:r>
              <a:rPr lang="uk-UA" sz="2000" b="1" i="1" dirty="0">
                <a:solidFill>
                  <a:srgbClr val="FF0000"/>
                </a:solidFill>
                <a:latin typeface="Century Gothic" pitchFamily="34" charset="0"/>
              </a:rPr>
              <a:t>(професійну груп</a:t>
            </a:r>
            <a:r>
              <a:rPr lang="uk-UA" sz="2000" b="1" i="1" dirty="0">
                <a:latin typeface="Century Gothic" pitchFamily="34" charset="0"/>
              </a:rPr>
              <a:t>у), </a:t>
            </a:r>
            <a:r>
              <a:rPr lang="uk-UA" sz="2000" b="1" dirty="0">
                <a:latin typeface="Century Gothic" pitchFamily="34" charset="0"/>
              </a:rPr>
              <a:t>що буде виконувати проект (за функціями).</a:t>
            </a:r>
          </a:p>
          <a:p>
            <a:pPr marL="0" indent="0">
              <a:buNone/>
            </a:pPr>
            <a:endParaRPr lang="uk-UA" sz="800" dirty="0">
              <a:latin typeface="Century Gothic" pitchFamily="34" charset="0"/>
            </a:endParaRPr>
          </a:p>
        </p:txBody>
      </p:sp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11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1131551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2.7. Структура </a:t>
            </a:r>
            <a:r>
              <a:rPr lang="ru-RU" sz="3600" b="1" dirty="0" err="1">
                <a:latin typeface="Century Gothic" pitchFamily="34" charset="0"/>
              </a:rPr>
              <a:t>управління</a:t>
            </a:r>
            <a:r>
              <a:rPr lang="ru-RU" sz="3600" b="1" dirty="0">
                <a:latin typeface="Century Gothic" pitchFamily="34" charset="0"/>
              </a:rPr>
              <a:t> проектом </a:t>
            </a:r>
            <a:r>
              <a:rPr lang="ru-RU" sz="3200" b="1" dirty="0">
                <a:latin typeface="Century Gothic" pitchFamily="34" charset="0"/>
              </a:rPr>
              <a:t>(не </a:t>
            </a:r>
            <a:r>
              <a:rPr lang="ru-RU" sz="3200" b="1" dirty="0" err="1">
                <a:latin typeface="Century Gothic" pitchFamily="34" charset="0"/>
              </a:rPr>
              <a:t>більше</a:t>
            </a:r>
            <a:r>
              <a:rPr lang="ru-RU" sz="3200" b="1" dirty="0">
                <a:latin typeface="Century Gothic" pitchFamily="34" charset="0"/>
              </a:rPr>
              <a:t> 2 </a:t>
            </a:r>
            <a:r>
              <a:rPr lang="ru-RU" sz="3200" b="1" dirty="0" err="1">
                <a:latin typeface="Century Gothic" pitchFamily="34" charset="0"/>
              </a:rPr>
              <a:t>стор</a:t>
            </a:r>
            <a:r>
              <a:rPr lang="ru-RU" sz="3200" b="1" dirty="0" smtClean="0">
                <a:latin typeface="Century Gothic" pitchFamily="34" charset="0"/>
              </a:rPr>
              <a:t>.)</a:t>
            </a:r>
            <a:endParaRPr lang="uk-UA" sz="3200" b="1" dirty="0"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4568984"/>
            <a:ext cx="95105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665879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2.7. Структура </a:t>
            </a:r>
            <a:r>
              <a:rPr lang="ru-RU" sz="3600" b="1" dirty="0" err="1">
                <a:latin typeface="Century Gothic" pitchFamily="34" charset="0"/>
              </a:rPr>
              <a:t>управління</a:t>
            </a:r>
            <a:r>
              <a:rPr lang="ru-RU" sz="3600" b="1" dirty="0">
                <a:latin typeface="Century Gothic" pitchFamily="34" charset="0"/>
              </a:rPr>
              <a:t> </a:t>
            </a:r>
            <a:r>
              <a:rPr lang="ru-RU" sz="3600" b="1" dirty="0" smtClean="0">
                <a:latin typeface="Century Gothic" pitchFamily="34" charset="0"/>
              </a:rPr>
              <a:t>проектом</a:t>
            </a:r>
            <a:endParaRPr lang="uk-UA" sz="3200" b="1" dirty="0">
              <a:latin typeface="Century Gothic" pitchFamily="34" charset="0"/>
            </a:endParaRPr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818904"/>
            <a:ext cx="9036496" cy="5922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5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665879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2.7. Команда </a:t>
            </a:r>
            <a:r>
              <a:rPr lang="ru-RU" sz="3600" b="1" dirty="0" smtClean="0">
                <a:latin typeface="Century Gothic" pitchFamily="34" charset="0"/>
              </a:rPr>
              <a:t>Проекту</a:t>
            </a:r>
            <a:endParaRPr lang="ru-RU" sz="3600" b="1" dirty="0">
              <a:latin typeface="Century Gothic" pitchFamily="34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578592"/>
              </p:ext>
            </p:extLst>
          </p:nvPr>
        </p:nvGraphicFramePr>
        <p:xfrm>
          <a:off x="179512" y="854030"/>
          <a:ext cx="8856983" cy="6169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4962">
                  <a:extLst>
                    <a:ext uri="{9D8B030D-6E8A-4147-A177-3AD203B41FA5}">
                      <a16:colId xmlns:a16="http://schemas.microsoft.com/office/drawing/2014/main" val="3219571413"/>
                    </a:ext>
                  </a:extLst>
                </a:gridCol>
                <a:gridCol w="6212021">
                  <a:extLst>
                    <a:ext uri="{9D8B030D-6E8A-4147-A177-3AD203B41FA5}">
                      <a16:colId xmlns:a16="http://schemas.microsoft.com/office/drawing/2014/main" val="2702491715"/>
                    </a:ext>
                  </a:extLst>
                </a:gridCol>
              </a:tblGrid>
              <a:tr h="23515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Інституція/посада</a:t>
                      </a:r>
                      <a:endParaRPr lang="uk-UA" sz="16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Функція  у Проекті</a:t>
                      </a:r>
                      <a:endParaRPr lang="uk-UA" sz="16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18900"/>
                  </a:ext>
                </a:extLst>
              </a:tr>
              <a:tr h="734747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Агенція регіонального </a:t>
                      </a:r>
                      <a:r>
                        <a:rPr lang="uk-UA" sz="1600" b="1" dirty="0" smtClean="0">
                          <a:effectLst/>
                          <a:latin typeface="PF Square Sans Pro" panose="02000506040000020004" pitchFamily="2" charset="0"/>
                        </a:rPr>
                        <a:t>розвитку</a:t>
                      </a:r>
                      <a:endParaRPr lang="uk-UA" sz="16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Загальне управління Проектом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Координація всіх заходів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Моніторинг та оцінка</a:t>
                      </a:r>
                      <a:endParaRPr lang="uk-UA" sz="16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1119200"/>
                  </a:ext>
                </a:extLst>
              </a:tr>
              <a:tr h="734747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КП ЛОР «</a:t>
                      </a:r>
                      <a:r>
                        <a:rPr lang="uk-UA" sz="1600" b="1" dirty="0" err="1">
                          <a:effectLst/>
                          <a:latin typeface="PF Square Sans Pro" panose="02000506040000020004" pitchFamily="2" charset="0"/>
                        </a:rPr>
                        <a:t>Агроінвестиції</a:t>
                      </a: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»</a:t>
                      </a:r>
                      <a:endParaRPr lang="uk-UA" sz="16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Надання в оренду  кооперативам обладнання 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Управління майном, придбаним в результаті проекту (обладнання для кооперативів, забійний цех)</a:t>
                      </a:r>
                      <a:endParaRPr lang="uk-UA" sz="16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566283"/>
                  </a:ext>
                </a:extLst>
              </a:tr>
              <a:tr h="734747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Директор Департаменту економічної політики </a:t>
                      </a:r>
                      <a:endParaRPr lang="uk-UA" sz="16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Розробка проекту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Контроль виконання заходів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Співпраця з АРР</a:t>
                      </a:r>
                      <a:endParaRPr lang="uk-UA" sz="16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1241312"/>
                  </a:ext>
                </a:extLst>
              </a:tr>
              <a:tr h="734747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Директор департаменту агропромислового розвитку</a:t>
                      </a:r>
                      <a:endParaRPr lang="uk-UA" sz="16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Координація, моніторинг та контроль заходів в рамках цілі №2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Звітування у Департамент економічної політики щодо результатів здійснення заходів в рамках цілі №2</a:t>
                      </a:r>
                      <a:endParaRPr lang="uk-UA" sz="16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9638026"/>
                  </a:ext>
                </a:extLst>
              </a:tr>
              <a:tr h="734747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Директор Департаменту соціального захисту</a:t>
                      </a:r>
                      <a:endParaRPr lang="uk-UA" sz="16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Координація, моніторинг та контроль заходів в рамках цілі 3.3., 3.4.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Звітування у Департамент економічної політики щодо результатів здійснення заходів в рамках цілі 3.3., 3.4.</a:t>
                      </a:r>
                      <a:endParaRPr lang="uk-UA" sz="16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003354"/>
                  </a:ext>
                </a:extLst>
              </a:tr>
              <a:tr h="734747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Директор Департаменту освіти і науки </a:t>
                      </a:r>
                      <a:endParaRPr lang="uk-UA" sz="16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Координація, моніторинг та контроль заходів в рамках цілі №2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Звітування у Департамент економічної політики щодо результатів здійснення заходів в рамках цілі 3.1., 3.2.</a:t>
                      </a:r>
                      <a:endParaRPr lang="uk-UA" sz="16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1560141"/>
                  </a:ext>
                </a:extLst>
              </a:tr>
              <a:tr h="734747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Директор Департаменту внутрішньої та молодіжної політики </a:t>
                      </a:r>
                      <a:endParaRPr lang="uk-UA" sz="16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PF Square Sans Pro" panose="02000506040000020004" pitchFamily="2" charset="0"/>
                        </a:rPr>
                        <a:t>Комунікація та висвітлення заходів Проекту у ЗМІ </a:t>
                      </a:r>
                      <a:endParaRPr lang="uk-UA" sz="16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5191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6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341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uk-UA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Ваш проект!</a:t>
            </a:r>
          </a:p>
        </p:txBody>
      </p:sp>
      <p:pic>
        <p:nvPicPr>
          <p:cNvPr id="15363" name="Picture 2" descr="Результат пошуку зображень за запитом &quot;вибір ідеї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088" y="1268413"/>
            <a:ext cx="8193087" cy="4968875"/>
          </a:xfrm>
          <a:noFill/>
        </p:spPr>
      </p:pic>
      <p:sp>
        <p:nvSpPr>
          <p:cNvPr id="15364" name="Прямокутник 1"/>
          <p:cNvSpPr>
            <a:spLocks noChangeArrowheads="1"/>
          </p:cNvSpPr>
          <p:nvPr/>
        </p:nvSpPr>
        <p:spPr bwMode="auto">
          <a:xfrm>
            <a:off x="7483475" y="6273800"/>
            <a:ext cx="1660525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>
                <a:solidFill>
                  <a:schemeClr val="bg1"/>
                </a:solidFill>
                <a:latin typeface="PF Square Sans Pro" panose="02000506040000020004" pitchFamily="2" charset="0"/>
              </a:rPr>
              <a:t>Вправа</a:t>
            </a:r>
            <a:endParaRPr lang="uk-UA" altLang="uk-UA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7143" y="1835609"/>
            <a:ext cx="9144000" cy="33843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uk-UA" sz="36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Складіть «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Організаційну структуру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управління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» для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свого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проекту </a:t>
            </a:r>
            <a:endParaRPr lang="uk-UA" altLang="uk-UA" sz="36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sp>
        <p:nvSpPr>
          <p:cNvPr id="6" name="Прямокутник 1"/>
          <p:cNvSpPr>
            <a:spLocks noChangeArrowheads="1"/>
          </p:cNvSpPr>
          <p:nvPr/>
        </p:nvSpPr>
        <p:spPr bwMode="auto">
          <a:xfrm>
            <a:off x="5220072" y="6273800"/>
            <a:ext cx="2095608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Додаток 2</a:t>
            </a:r>
            <a:endParaRPr lang="uk-UA" altLang="uk-UA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42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Century Gothic" pitchFamily="34" charset="0"/>
              </a:rPr>
              <a:t>В </a:t>
            </a:r>
            <a:r>
              <a:rPr lang="uk-UA" sz="2400" b="1" dirty="0">
                <a:latin typeface="Century Gothic" pitchFamily="34" charset="0"/>
              </a:rPr>
              <a:t>процесі реалізації проекту ініціатор, замовник проекту та партнери, а також </a:t>
            </a:r>
            <a:r>
              <a:rPr lang="uk-UA" sz="2400" b="1" dirty="0" smtClean="0">
                <a:latin typeface="Century Gothic" pitchFamily="34" charset="0"/>
              </a:rPr>
              <a:t>менеджмент </a:t>
            </a:r>
            <a:r>
              <a:rPr lang="uk-UA" sz="2400" b="1" dirty="0">
                <a:latin typeface="Century Gothic" pitchFamily="34" charset="0"/>
              </a:rPr>
              <a:t>проекту, відповідно до розподілу функціональних обов’язків, здійснюють </a:t>
            </a:r>
            <a:r>
              <a:rPr lang="uk-UA" sz="2400" b="1" dirty="0">
                <a:solidFill>
                  <a:srgbClr val="FF0000"/>
                </a:solidFill>
                <a:latin typeface="Century Gothic" pitchFamily="34" charset="0"/>
              </a:rPr>
              <a:t>систематичний </a:t>
            </a:r>
            <a:r>
              <a:rPr lang="uk-UA" sz="2400" b="1" dirty="0" smtClean="0">
                <a:solidFill>
                  <a:srgbClr val="FF0000"/>
                </a:solidFill>
                <a:latin typeface="Century Gothic" pitchFamily="34" charset="0"/>
              </a:rPr>
              <a:t>збір</a:t>
            </a:r>
            <a:r>
              <a:rPr lang="uk-UA" sz="2400" b="1" dirty="0">
                <a:solidFill>
                  <a:srgbClr val="FF0000"/>
                </a:solidFill>
                <a:latin typeface="Century Gothic" pitchFamily="34" charset="0"/>
              </a:rPr>
              <a:t>, аналіз та використання інформації </a:t>
            </a:r>
            <a:r>
              <a:rPr lang="uk-UA" sz="2400" b="1" dirty="0">
                <a:latin typeface="Century Gothic" pitchFamily="34" charset="0"/>
              </a:rPr>
              <a:t>з метою ефективного управління </a:t>
            </a:r>
            <a:r>
              <a:rPr lang="uk-UA" sz="2400" b="1" dirty="0" smtClean="0">
                <a:latin typeface="Century Gothic" pitchFamily="34" charset="0"/>
              </a:rPr>
              <a:t>проектом</a:t>
            </a:r>
            <a:endParaRPr lang="uk-UA" sz="2400" b="1" dirty="0">
              <a:latin typeface="Century Gothic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Century Gothic" pitchFamily="34" charset="0"/>
              </a:rPr>
              <a:t>Основою </a:t>
            </a:r>
            <a:r>
              <a:rPr lang="uk-UA" sz="2400" b="1" dirty="0">
                <a:latin typeface="Century Gothic" pitchFamily="34" charset="0"/>
              </a:rPr>
              <a:t>для системи моніторингу повинні бути </a:t>
            </a:r>
            <a:r>
              <a:rPr lang="uk-UA" sz="2400" b="1" dirty="0">
                <a:solidFill>
                  <a:srgbClr val="FF0000"/>
                </a:solidFill>
                <a:latin typeface="Century Gothic" pitchFamily="34" charset="0"/>
              </a:rPr>
              <a:t>показники, вказані в логіко-структурній </a:t>
            </a:r>
            <a:r>
              <a:rPr lang="uk-UA" sz="2400" b="1" dirty="0" smtClean="0">
                <a:solidFill>
                  <a:srgbClr val="FF0000"/>
                </a:solidFill>
                <a:latin typeface="Century Gothic" pitchFamily="34" charset="0"/>
              </a:rPr>
              <a:t>мат</a:t>
            </a:r>
            <a:r>
              <a:rPr lang="uk-UA" sz="2400" b="1" dirty="0" smtClean="0">
                <a:solidFill>
                  <a:srgbClr val="002060"/>
                </a:solidFill>
                <a:latin typeface="Century Gothic" pitchFamily="34" charset="0"/>
              </a:rPr>
              <a:t>риці</a:t>
            </a:r>
            <a:endParaRPr lang="uk-UA" sz="2400" b="1" dirty="0" smtClean="0">
              <a:latin typeface="Century Gothic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err="1">
                <a:latin typeface="Century Gothic" pitchFamily="34" charset="0"/>
              </a:rPr>
              <a:t>Позначте</a:t>
            </a:r>
            <a:r>
              <a:rPr lang="ru-RU" sz="2400" b="1" dirty="0">
                <a:latin typeface="Century Gothic" pitchFamily="34" charset="0"/>
              </a:rPr>
              <a:t>, </a:t>
            </a:r>
            <a:r>
              <a:rPr lang="ru-RU" sz="2400" b="1" dirty="0" err="1">
                <a:latin typeface="Century Gothic" pitchFamily="34" charset="0"/>
              </a:rPr>
              <a:t>чи</a:t>
            </a:r>
            <a:r>
              <a:rPr lang="ru-RU" sz="2400" b="1" dirty="0">
                <a:latin typeface="Century Gothic" pitchFamily="34" charset="0"/>
              </a:rPr>
              <a:t> </a:t>
            </a:r>
            <a:r>
              <a:rPr lang="ru-RU" sz="2400" b="1" dirty="0" err="1">
                <a:latin typeface="Century Gothic" pitchFamily="34" charset="0"/>
              </a:rPr>
              <a:t>планується</a:t>
            </a:r>
            <a:r>
              <a:rPr lang="ru-RU" sz="2400" b="1" dirty="0">
                <a:latin typeface="Century Gothic" pitchFamily="34" charset="0"/>
              </a:rPr>
              <a:t> </a:t>
            </a:r>
            <a:r>
              <a:rPr lang="ru-RU" sz="2400" b="1" dirty="0" err="1">
                <a:latin typeface="Century Gothic" pitchFamily="34" charset="0"/>
              </a:rPr>
              <a:t>застосування</a:t>
            </a:r>
            <a:r>
              <a:rPr lang="ru-RU" sz="2400" b="1" dirty="0">
                <a:latin typeface="Century Gothic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entury Gothic" pitchFamily="34" charset="0"/>
              </a:rPr>
              <a:t>механізмів</a:t>
            </a:r>
            <a:r>
              <a:rPr lang="ru-RU" sz="24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entury Gothic" pitchFamily="34" charset="0"/>
              </a:rPr>
              <a:t>громадської</a:t>
            </a:r>
            <a:r>
              <a:rPr lang="ru-RU" sz="24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entury Gothic" pitchFamily="34" charset="0"/>
              </a:rPr>
              <a:t>оцінки</a:t>
            </a:r>
            <a:r>
              <a:rPr lang="ru-RU" sz="24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400" b="1" dirty="0" err="1">
                <a:latin typeface="Century Gothic" pitchFamily="34" charset="0"/>
              </a:rPr>
              <a:t>ефективності</a:t>
            </a:r>
            <a:r>
              <a:rPr lang="ru-RU" sz="2400" b="1" dirty="0">
                <a:latin typeface="Century Gothic" pitchFamily="34" charset="0"/>
              </a:rPr>
              <a:t> </a:t>
            </a:r>
            <a:r>
              <a:rPr lang="ru-RU" sz="2400" b="1" dirty="0" err="1">
                <a:latin typeface="Century Gothic" pitchFamily="34" charset="0"/>
              </a:rPr>
              <a:t>досягнутих</a:t>
            </a:r>
            <a:r>
              <a:rPr lang="ru-RU" sz="2400" b="1" dirty="0">
                <a:latin typeface="Century Gothic" pitchFamily="34" charset="0"/>
              </a:rPr>
              <a:t> </a:t>
            </a:r>
            <a:r>
              <a:rPr lang="ru-RU" sz="2400" b="1" dirty="0" err="1">
                <a:latin typeface="Century Gothic" pitchFamily="34" charset="0"/>
              </a:rPr>
              <a:t>результатів</a:t>
            </a:r>
            <a:r>
              <a:rPr lang="ru-RU" sz="2400" b="1" dirty="0">
                <a:latin typeface="Century Gothic" pitchFamily="34" charset="0"/>
              </a:rPr>
              <a:t>. </a:t>
            </a:r>
            <a:endParaRPr lang="uk-UA" sz="2400" b="1" dirty="0">
              <a:latin typeface="Century Gothic" pitchFamily="34" charset="0"/>
            </a:endParaRPr>
          </a:p>
          <a:p>
            <a:pPr marL="0" indent="0">
              <a:buNone/>
            </a:pPr>
            <a:endParaRPr lang="uk-UA" sz="2000" dirty="0">
              <a:latin typeface="Century Gothic" pitchFamily="34" charset="0"/>
            </a:endParaRPr>
          </a:p>
        </p:txBody>
      </p:sp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11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1131551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2.8. Механізм </a:t>
            </a:r>
            <a:r>
              <a:rPr lang="ru-RU" sz="3600" b="1" dirty="0" err="1">
                <a:latin typeface="Century Gothic" pitchFamily="34" charset="0"/>
              </a:rPr>
              <a:t>моніторингу</a:t>
            </a:r>
            <a:r>
              <a:rPr lang="ru-RU" sz="3600" b="1" dirty="0">
                <a:latin typeface="Century Gothic" pitchFamily="34" charset="0"/>
              </a:rPr>
              <a:t> та </a:t>
            </a:r>
            <a:r>
              <a:rPr lang="ru-RU" sz="3600" b="1" dirty="0" err="1">
                <a:latin typeface="Century Gothic" pitchFamily="34" charset="0"/>
              </a:rPr>
              <a:t>оцінки</a:t>
            </a:r>
            <a:r>
              <a:rPr lang="ru-RU" sz="3600" b="1" dirty="0">
                <a:latin typeface="Century Gothic" pitchFamily="34" charset="0"/>
              </a:rPr>
              <a:t> проекту </a:t>
            </a:r>
            <a:r>
              <a:rPr lang="ru-RU" sz="3200" b="1" dirty="0">
                <a:latin typeface="Century Gothic" pitchFamily="34" charset="0"/>
              </a:rPr>
              <a:t>(не </a:t>
            </a:r>
            <a:r>
              <a:rPr lang="ru-RU" sz="3200" b="1" dirty="0" err="1">
                <a:latin typeface="Century Gothic" pitchFamily="34" charset="0"/>
              </a:rPr>
              <a:t>більше</a:t>
            </a:r>
            <a:r>
              <a:rPr lang="ru-RU" sz="3200" b="1" dirty="0">
                <a:latin typeface="Century Gothic" pitchFamily="34" charset="0"/>
              </a:rPr>
              <a:t> 1 ст</a:t>
            </a:r>
            <a:r>
              <a:rPr lang="ru-RU" sz="3200" b="1" dirty="0" smtClean="0">
                <a:latin typeface="Century Gothic" pitchFamily="34" charset="0"/>
              </a:rPr>
              <a:t>.)</a:t>
            </a:r>
            <a:endParaRPr lang="uk-UA" sz="3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" y="2717240"/>
            <a:ext cx="2181057" cy="4140759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PF Square Sans Pro" panose="02000506040000020004" pitchFamily="2" charset="0"/>
              </a:rPr>
              <a:t>ПОРАДИ</a:t>
            </a:r>
            <a:endParaRPr lang="uk-UA" sz="3600" b="1" dirty="0">
              <a:solidFill>
                <a:schemeClr val="accent2">
                  <a:lumMod val="50000"/>
                </a:schemeClr>
              </a:solidFill>
              <a:latin typeface="PF Square Sans Pro" panose="02000506040000020004" pitchFamily="2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2181057" cy="2708920"/>
          </a:xfrm>
        </p:spPr>
      </p:pic>
      <p:sp>
        <p:nvSpPr>
          <p:cNvPr id="5" name="Прямокутник 4"/>
          <p:cNvSpPr/>
          <p:nvPr/>
        </p:nvSpPr>
        <p:spPr>
          <a:xfrm>
            <a:off x="2183554" y="0"/>
            <a:ext cx="6960446" cy="110799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2200" b="1" u="sng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Моніторинг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-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систематичний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та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безперервний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збір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аналіз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та використання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інформації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з метою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управління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та для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прийняття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рішень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2183554" y="1397431"/>
            <a:ext cx="6960446" cy="298543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2200" b="1" u="sng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Початковий</a:t>
            </a:r>
            <a:r>
              <a:rPr lang="ru-RU" sz="2200" b="1" u="sng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план </a:t>
            </a:r>
            <a:r>
              <a:rPr lang="ru-RU" sz="2200" b="1" u="sng" dirty="0" err="1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моніторингу</a:t>
            </a:r>
            <a:r>
              <a:rPr lang="ru-RU" sz="22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:</a:t>
            </a:r>
            <a:endParaRPr lang="ru-RU" sz="2200" b="1" dirty="0">
              <a:solidFill>
                <a:schemeClr val="bg1"/>
              </a:solidFill>
              <a:latin typeface="PF Square Sans Pro" panose="02000506040000020004" pitchFamily="2" charset="0"/>
              <a:ea typeface="Calibri" panose="020F0502020204030204" pitchFamily="34" charset="0"/>
            </a:endParaRPr>
          </a:p>
          <a:p>
            <a:r>
              <a:rPr lang="ru-RU" sz="22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- </a:t>
            </a:r>
            <a:r>
              <a:rPr lang="ru-RU" sz="2200" b="1" dirty="0" err="1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Хто</a:t>
            </a:r>
            <a:r>
              <a:rPr lang="ru-RU" sz="22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відповідатиме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моніторинг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та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оцінку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проекту (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наприклад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, менеджер проекту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або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зовнішній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експерт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найнятий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для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цілей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моніторингу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та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оцінки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проекту</a:t>
            </a:r>
            <a:r>
              <a:rPr lang="ru-RU" sz="22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)?</a:t>
            </a:r>
            <a:endParaRPr lang="ru-RU" sz="2200" b="1" dirty="0">
              <a:solidFill>
                <a:schemeClr val="bg1"/>
              </a:solidFill>
              <a:latin typeface="PF Square Sans Pro" panose="02000506040000020004" pitchFamily="2" charset="0"/>
              <a:ea typeface="Calibri" panose="020F0502020204030204" pitchFamily="34" charset="0"/>
            </a:endParaRPr>
          </a:p>
          <a:p>
            <a:r>
              <a:rPr lang="ru-RU" sz="22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- Коли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це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буде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зроблено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(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використовуйте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План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дій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щоб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визначитися</a:t>
            </a:r>
            <a:r>
              <a:rPr lang="ru-RU" sz="22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)?</a:t>
            </a:r>
            <a:endParaRPr lang="ru-RU" sz="2200" b="1" dirty="0">
              <a:solidFill>
                <a:schemeClr val="bg1"/>
              </a:solidFill>
              <a:latin typeface="PF Square Sans Pro" panose="02000506040000020004" pitchFamily="2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- </a:t>
            </a:r>
            <a:r>
              <a:rPr lang="ru-RU" sz="2800" b="1" dirty="0" err="1" smtClean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Які</a:t>
            </a:r>
            <a:r>
              <a:rPr lang="ru-RU" sz="2800" b="1" dirty="0" smtClean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показники</a:t>
            </a:r>
            <a:r>
              <a:rPr lang="ru-RU" sz="2800" b="1" dirty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повинні</a:t>
            </a:r>
            <a:r>
              <a:rPr lang="ru-RU" sz="2800" b="1" dirty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контролюватися</a:t>
            </a:r>
            <a:r>
              <a:rPr lang="ru-RU" sz="2800" b="1" dirty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і коли?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2183554" y="4581128"/>
            <a:ext cx="6960446" cy="230832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2800" b="1" u="sng" dirty="0" err="1" smtClean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Скласти</a:t>
            </a:r>
            <a:r>
              <a:rPr lang="ru-RU" sz="2800" b="1" u="sng" dirty="0" smtClean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800" b="1" u="sng" dirty="0" err="1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перелік</a:t>
            </a:r>
            <a:r>
              <a:rPr lang="ru-RU" sz="2800" b="1" u="sng" dirty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800" b="1" u="sng" dirty="0" err="1" smtClean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документів</a:t>
            </a:r>
            <a:r>
              <a:rPr lang="ru-RU" sz="2800" b="1" dirty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які</a:t>
            </a:r>
            <a:r>
              <a:rPr lang="ru-RU" sz="2800" b="1" dirty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стануть</a:t>
            </a:r>
            <a:r>
              <a:rPr lang="ru-RU" sz="2800" b="1" dirty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основою для </a:t>
            </a:r>
            <a:r>
              <a:rPr lang="ru-RU" sz="2800" b="1" dirty="0" err="1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моніторингу</a:t>
            </a:r>
            <a:r>
              <a:rPr lang="ru-RU" sz="2800" b="1" dirty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та </a:t>
            </a:r>
            <a:r>
              <a:rPr lang="ru-RU" sz="2800" b="1" dirty="0" err="1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оцінки</a:t>
            </a:r>
            <a:r>
              <a:rPr lang="ru-RU" sz="2800" b="1" dirty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проекту </a:t>
            </a:r>
            <a:endParaRPr lang="ru-RU" sz="2800" b="1" dirty="0" smtClean="0">
              <a:solidFill>
                <a:srgbClr val="FFFF00"/>
              </a:solidFill>
              <a:latin typeface="PF Square Sans Pro" panose="02000506040000020004" pitchFamily="2" charset="0"/>
              <a:ea typeface="Calibri" panose="020F0502020204030204" pitchFamily="34" charset="0"/>
            </a:endParaRPr>
          </a:p>
          <a:p>
            <a:r>
              <a:rPr lang="ru-RU" sz="22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(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наприклад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після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кожного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проведеного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тренінгу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кожен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учасник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повинен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заповнити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оціночний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лист,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підсумок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оціночних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листів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повинен бути включений у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Звіт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про </a:t>
            </a:r>
            <a:r>
              <a:rPr lang="ru-RU" sz="22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навчання</a:t>
            </a:r>
            <a:r>
              <a:rPr lang="ru-RU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і т.д.).</a:t>
            </a:r>
            <a:endParaRPr lang="uk-UA" sz="2200" b="1" dirty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-29407" y="6074313"/>
            <a:ext cx="2212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i="1" dirty="0">
                <a:latin typeface="PF Square Sans Pro" panose="02000506040000020004" pitchFamily="2" charset="0"/>
              </a:rPr>
              <a:t>Джерело: https://drive.google.com/file/d/0B5O1l5QibfQZZXRZWDNzeUJ6TEk/view</a:t>
            </a:r>
            <a:endParaRPr lang="uk-UA" sz="1200" b="1" dirty="0"/>
          </a:p>
        </p:txBody>
      </p:sp>
    </p:spTree>
    <p:extLst>
      <p:ext uri="{BB962C8B-B14F-4D97-AF65-F5344CB8AC3E}">
        <p14:creationId xmlns:p14="http://schemas.microsoft.com/office/powerpoint/2010/main" val="3393714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456" y="1"/>
            <a:ext cx="2181057" cy="202572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PF Square Sans Pro" panose="02000506040000020004" pitchFamily="2" charset="0"/>
              </a:rPr>
              <a:t>ПОРАДИ</a:t>
            </a:r>
            <a:endParaRPr lang="uk-UA" sz="3600" b="1" dirty="0">
              <a:solidFill>
                <a:schemeClr val="accent2">
                  <a:lumMod val="50000"/>
                </a:schemeClr>
              </a:solidFill>
              <a:latin typeface="PF Square Sans Pro" panose="02000506040000020004" pitchFamily="2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183554" y="0"/>
            <a:ext cx="6960446" cy="5847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План </a:t>
            </a:r>
            <a:r>
              <a:rPr lang="ru-RU" sz="3200" b="1" dirty="0" err="1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моніторингу</a:t>
            </a:r>
            <a:endParaRPr lang="ru-RU" sz="3200" b="1" dirty="0">
              <a:solidFill>
                <a:schemeClr val="bg1"/>
              </a:solidFill>
              <a:latin typeface="PF Square Sans Pro" panose="02000506040000020004" pitchFamily="2" charset="0"/>
              <a:ea typeface="Calibri" panose="020F0502020204030204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183554" y="658917"/>
            <a:ext cx="6960446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Які</a:t>
            </a:r>
            <a:r>
              <a:rPr lang="ru-RU" sz="2400" b="1" dirty="0" smtClean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показники</a:t>
            </a:r>
            <a:r>
              <a:rPr lang="ru-RU" sz="2400" b="1" dirty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повинні</a:t>
            </a:r>
            <a:r>
              <a:rPr lang="ru-RU" sz="2400" b="1" dirty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контролюватися</a:t>
            </a:r>
            <a:r>
              <a:rPr lang="ru-RU" sz="2400" b="1" dirty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і коли?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2183554" y="1194724"/>
            <a:ext cx="6960446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Скласти</a:t>
            </a:r>
            <a:r>
              <a:rPr lang="ru-RU" sz="2400" b="1" dirty="0" smtClean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перелік</a:t>
            </a:r>
            <a:r>
              <a:rPr lang="ru-RU" sz="2400" b="1" dirty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документів</a:t>
            </a:r>
            <a:r>
              <a:rPr lang="ru-RU" sz="2400" b="1" dirty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, </a:t>
            </a:r>
            <a:r>
              <a:rPr lang="ru-RU" sz="2400" b="1" dirty="0" err="1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які</a:t>
            </a:r>
            <a:r>
              <a:rPr lang="ru-RU" sz="2400" b="1" dirty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стануть</a:t>
            </a:r>
            <a:r>
              <a:rPr lang="ru-RU" sz="2400" b="1" dirty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основою для </a:t>
            </a:r>
            <a:r>
              <a:rPr lang="ru-RU" sz="2400" b="1" dirty="0" err="1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моніторингу</a:t>
            </a:r>
            <a:r>
              <a:rPr lang="ru-RU" sz="2400" b="1" dirty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та </a:t>
            </a:r>
            <a:r>
              <a:rPr lang="ru-RU" sz="2400" b="1" dirty="0" err="1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оцінки</a:t>
            </a:r>
            <a:r>
              <a:rPr lang="ru-RU" sz="2400" b="1" dirty="0">
                <a:solidFill>
                  <a:srgbClr val="FFFF0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проекту </a:t>
            </a:r>
            <a:endParaRPr lang="ru-RU" sz="2400" b="1" dirty="0" smtClean="0">
              <a:solidFill>
                <a:srgbClr val="FFFF00"/>
              </a:solidFill>
              <a:latin typeface="PF Square Sans Pro" panose="02000506040000020004" pitchFamily="2" charset="0"/>
              <a:ea typeface="Calibri" panose="020F0502020204030204" pitchFamily="34" charset="0"/>
            </a:endParaRPr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869800"/>
              </p:ext>
            </p:extLst>
          </p:nvPr>
        </p:nvGraphicFramePr>
        <p:xfrm>
          <a:off x="19947" y="2107338"/>
          <a:ext cx="9124053" cy="4556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8097">
                  <a:extLst>
                    <a:ext uri="{9D8B030D-6E8A-4147-A177-3AD203B41FA5}">
                      <a16:colId xmlns:a16="http://schemas.microsoft.com/office/drawing/2014/main" val="722413909"/>
                    </a:ext>
                  </a:extLst>
                </a:gridCol>
                <a:gridCol w="2845709">
                  <a:extLst>
                    <a:ext uri="{9D8B030D-6E8A-4147-A177-3AD203B41FA5}">
                      <a16:colId xmlns:a16="http://schemas.microsoft.com/office/drawing/2014/main" val="4009738353"/>
                    </a:ext>
                  </a:extLst>
                </a:gridCol>
                <a:gridCol w="1326437">
                  <a:extLst>
                    <a:ext uri="{9D8B030D-6E8A-4147-A177-3AD203B41FA5}">
                      <a16:colId xmlns:a16="http://schemas.microsoft.com/office/drawing/2014/main" val="3528282330"/>
                    </a:ext>
                  </a:extLst>
                </a:gridCol>
                <a:gridCol w="1327373">
                  <a:extLst>
                    <a:ext uri="{9D8B030D-6E8A-4147-A177-3AD203B41FA5}">
                      <a16:colId xmlns:a16="http://schemas.microsoft.com/office/drawing/2014/main" val="3637658073"/>
                    </a:ext>
                  </a:extLst>
                </a:gridCol>
                <a:gridCol w="1326437">
                  <a:extLst>
                    <a:ext uri="{9D8B030D-6E8A-4147-A177-3AD203B41FA5}">
                      <a16:colId xmlns:a16="http://schemas.microsoft.com/office/drawing/2014/main" val="1149416787"/>
                    </a:ext>
                  </a:extLst>
                </a:gridCol>
              </a:tblGrid>
              <a:tr h="87399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uk-UA" sz="2400" b="1" dirty="0">
                          <a:effectLst/>
                          <a:latin typeface="PF Square Sans Pro" panose="02000506040000020004" pitchFamily="2" charset="0"/>
                        </a:rPr>
                        <a:t>Індикатор для оцінки </a:t>
                      </a:r>
                      <a:endParaRPr lang="uk-UA" sz="24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uk-UA" sz="2400" b="1" dirty="0">
                          <a:effectLst/>
                          <a:latin typeface="PF Square Sans Pro" panose="02000506040000020004" pitchFamily="2" charset="0"/>
                        </a:rPr>
                        <a:t>Джерело інформації</a:t>
                      </a:r>
                      <a:endParaRPr lang="uk-UA" sz="24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uk-UA" sz="2400" b="1" dirty="0">
                          <a:effectLst/>
                          <a:latin typeface="PF Square Sans Pro" panose="02000506040000020004" pitchFamily="2" charset="0"/>
                        </a:rPr>
                        <a:t>Базове </a:t>
                      </a:r>
                      <a:r>
                        <a:rPr lang="uk-UA" sz="2400" b="1" dirty="0" err="1" smtClean="0">
                          <a:effectLst/>
                          <a:latin typeface="PF Square Sans Pro" panose="02000506040000020004" pitchFamily="2" charset="0"/>
                        </a:rPr>
                        <a:t>значен</a:t>
                      </a:r>
                      <a:r>
                        <a:rPr lang="uk-UA" sz="2400" b="1" dirty="0" smtClean="0">
                          <a:effectLst/>
                          <a:latin typeface="PF Square Sans Pro" panose="02000506040000020004" pitchFamily="2" charset="0"/>
                        </a:rPr>
                        <a:t>. </a:t>
                      </a:r>
                      <a:r>
                        <a:rPr lang="uk-UA" sz="2400" b="1" dirty="0">
                          <a:effectLst/>
                          <a:latin typeface="PF Square Sans Pro" panose="02000506040000020004" pitchFamily="2" charset="0"/>
                        </a:rPr>
                        <a:t/>
                      </a:r>
                      <a:br>
                        <a:rPr lang="uk-UA" sz="2400" b="1" dirty="0">
                          <a:effectLst/>
                          <a:latin typeface="PF Square Sans Pro" panose="02000506040000020004" pitchFamily="2" charset="0"/>
                        </a:rPr>
                      </a:br>
                      <a:r>
                        <a:rPr lang="uk-UA" sz="2400" b="1" dirty="0">
                          <a:effectLst/>
                          <a:latin typeface="PF Square Sans Pro" panose="02000506040000020004" pitchFamily="2" charset="0"/>
                        </a:rPr>
                        <a:t>2017 р.</a:t>
                      </a:r>
                      <a:endParaRPr lang="uk-UA" sz="24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uk-UA" sz="2400" b="1" dirty="0">
                          <a:effectLst/>
                          <a:latin typeface="PF Square Sans Pro" panose="02000506040000020004" pitchFamily="2" charset="0"/>
                        </a:rPr>
                        <a:t>Цільове </a:t>
                      </a:r>
                      <a:r>
                        <a:rPr lang="uk-UA" sz="2400" b="1" dirty="0" err="1" smtClean="0">
                          <a:effectLst/>
                          <a:latin typeface="PF Square Sans Pro" panose="02000506040000020004" pitchFamily="2" charset="0"/>
                        </a:rPr>
                        <a:t>значен</a:t>
                      </a:r>
                      <a:r>
                        <a:rPr lang="uk-UA" sz="2400" b="1" dirty="0" smtClean="0">
                          <a:effectLst/>
                          <a:latin typeface="PF Square Sans Pro" panose="02000506040000020004" pitchFamily="2" charset="0"/>
                        </a:rPr>
                        <a:t>.</a:t>
                      </a:r>
                      <a:r>
                        <a:rPr lang="uk-UA" sz="2400" b="1" baseline="0" dirty="0" smtClean="0">
                          <a:effectLst/>
                          <a:latin typeface="PF Square Sans Pro" panose="02000506040000020004" pitchFamily="2" charset="0"/>
                        </a:rPr>
                        <a:t> </a:t>
                      </a:r>
                      <a:r>
                        <a:rPr lang="uk-UA" sz="2400" b="1" dirty="0" smtClean="0">
                          <a:effectLst/>
                          <a:latin typeface="PF Square Sans Pro" panose="02000506040000020004" pitchFamily="2" charset="0"/>
                        </a:rPr>
                        <a:t>2018  </a:t>
                      </a:r>
                      <a:r>
                        <a:rPr lang="uk-UA" sz="2400" b="1" dirty="0">
                          <a:effectLst/>
                          <a:latin typeface="PF Square Sans Pro" panose="02000506040000020004" pitchFamily="2" charset="0"/>
                        </a:rPr>
                        <a:t>до 2017 </a:t>
                      </a:r>
                      <a:endParaRPr lang="uk-UA" sz="24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uk-UA" sz="2400" b="1" dirty="0">
                          <a:effectLst/>
                          <a:latin typeface="PF Square Sans Pro" panose="02000506040000020004" pitchFamily="2" charset="0"/>
                        </a:rPr>
                        <a:t>Цільове </a:t>
                      </a:r>
                      <a:r>
                        <a:rPr lang="uk-UA" sz="2400" b="1" dirty="0" err="1" smtClean="0">
                          <a:effectLst/>
                          <a:latin typeface="PF Square Sans Pro" panose="02000506040000020004" pitchFamily="2" charset="0"/>
                        </a:rPr>
                        <a:t>значен</a:t>
                      </a:r>
                      <a:r>
                        <a:rPr lang="uk-UA" sz="2400" b="1" dirty="0" smtClean="0">
                          <a:effectLst/>
                          <a:latin typeface="PF Square Sans Pro" panose="02000506040000020004" pitchFamily="2" charset="0"/>
                        </a:rPr>
                        <a:t>.</a:t>
                      </a:r>
                      <a:r>
                        <a:rPr lang="uk-UA" sz="2400" b="1" baseline="0" dirty="0" smtClean="0">
                          <a:effectLst/>
                          <a:latin typeface="PF Square Sans Pro" panose="02000506040000020004" pitchFamily="2" charset="0"/>
                        </a:rPr>
                        <a:t> </a:t>
                      </a:r>
                      <a:r>
                        <a:rPr lang="uk-UA" sz="2400" b="1" dirty="0" smtClean="0">
                          <a:effectLst/>
                          <a:latin typeface="PF Square Sans Pro" panose="02000506040000020004" pitchFamily="2" charset="0"/>
                        </a:rPr>
                        <a:t>2019 до </a:t>
                      </a:r>
                      <a:r>
                        <a:rPr lang="uk-UA" sz="2400" b="1" dirty="0">
                          <a:effectLst/>
                          <a:latin typeface="PF Square Sans Pro" panose="02000506040000020004" pitchFamily="2" charset="0"/>
                        </a:rPr>
                        <a:t>2017 </a:t>
                      </a:r>
                      <a:endParaRPr lang="uk-UA" sz="24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752802"/>
                  </a:ext>
                </a:extLst>
              </a:tr>
              <a:tr h="109574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uk-UA" sz="2400" b="1" dirty="0">
                          <a:effectLst/>
                          <a:latin typeface="PF Square Sans Pro" panose="02000506040000020004" pitchFamily="2" charset="0"/>
                        </a:rPr>
                        <a:t>1. Динаміка надходжень до місцевих бюджетів гірських районів Львівської області</a:t>
                      </a:r>
                      <a:endParaRPr lang="uk-UA" sz="24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uk-UA" sz="2400" b="1" dirty="0">
                          <a:effectLst/>
                          <a:latin typeface="PF Square Sans Pro" panose="02000506040000020004" pitchFamily="2" charset="0"/>
                        </a:rPr>
                        <a:t>Звіт Департаменту фінансів обласної державної адміністрації</a:t>
                      </a:r>
                      <a:endParaRPr lang="uk-UA" sz="24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uk-UA" sz="2400" b="1" dirty="0">
                          <a:effectLst/>
                          <a:latin typeface="PF Square Sans Pro" panose="02000506040000020004" pitchFamily="2" charset="0"/>
                        </a:rPr>
                        <a:t>100%</a:t>
                      </a:r>
                      <a:endParaRPr lang="uk-UA" sz="24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uk-UA" sz="2400" b="1" dirty="0">
                          <a:effectLst/>
                          <a:latin typeface="PF Square Sans Pro" panose="02000506040000020004" pitchFamily="2" charset="0"/>
                        </a:rPr>
                        <a:t>105%</a:t>
                      </a:r>
                      <a:endParaRPr lang="uk-UA" sz="24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uk-UA" sz="2400" b="1" dirty="0">
                          <a:effectLst/>
                          <a:latin typeface="PF Square Sans Pro" panose="02000506040000020004" pitchFamily="2" charset="0"/>
                        </a:rPr>
                        <a:t>108%</a:t>
                      </a:r>
                      <a:endParaRPr lang="uk-UA" sz="2400" b="1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335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481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341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uk-UA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Ваш проект!</a:t>
            </a:r>
          </a:p>
        </p:txBody>
      </p:sp>
      <p:pic>
        <p:nvPicPr>
          <p:cNvPr id="15363" name="Picture 2" descr="Результат пошуку зображень за запитом &quot;вибір ідеї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088" y="1268413"/>
            <a:ext cx="8193087" cy="4968875"/>
          </a:xfrm>
          <a:noFill/>
        </p:spPr>
      </p:pic>
      <p:sp>
        <p:nvSpPr>
          <p:cNvPr id="15364" name="Прямокутник 1"/>
          <p:cNvSpPr>
            <a:spLocks noChangeArrowheads="1"/>
          </p:cNvSpPr>
          <p:nvPr/>
        </p:nvSpPr>
        <p:spPr bwMode="auto">
          <a:xfrm>
            <a:off x="7483475" y="6273800"/>
            <a:ext cx="1660525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>
                <a:solidFill>
                  <a:schemeClr val="bg1"/>
                </a:solidFill>
                <a:latin typeface="PF Square Sans Pro" panose="02000506040000020004" pitchFamily="2" charset="0"/>
              </a:rPr>
              <a:t>Вправа</a:t>
            </a:r>
            <a:endParaRPr lang="uk-UA" altLang="uk-UA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-20904" y="980728"/>
            <a:ext cx="9144000" cy="338437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Розробіть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індикатори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оцінки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для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свого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проекту</a:t>
            </a:r>
          </a:p>
          <a:p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(ІІІ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семінар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)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endParaRPr lang="uk-UA" altLang="uk-UA" sz="36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sp>
        <p:nvSpPr>
          <p:cNvPr id="6" name="Прямокутник 1"/>
          <p:cNvSpPr>
            <a:spLocks noChangeArrowheads="1"/>
          </p:cNvSpPr>
          <p:nvPr/>
        </p:nvSpPr>
        <p:spPr bwMode="auto">
          <a:xfrm>
            <a:off x="5220072" y="6273800"/>
            <a:ext cx="2095608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Додаток 2</a:t>
            </a:r>
            <a:endParaRPr lang="uk-UA" altLang="uk-UA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0" y="4576583"/>
            <a:ext cx="9123096" cy="138499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Необхідно</a:t>
            </a:r>
            <a:r>
              <a:rPr lang="ru-RU" sz="28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розробити</a:t>
            </a:r>
            <a:r>
              <a:rPr lang="ru-RU" sz="28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Логічну</a:t>
            </a:r>
            <a:r>
              <a:rPr lang="ru-RU" sz="28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Матрицю</a:t>
            </a:r>
            <a:r>
              <a:rPr lang="ru-RU" sz="28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(</a:t>
            </a:r>
            <a:r>
              <a:rPr lang="ru-RU" sz="2800" b="1" dirty="0" err="1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показники</a:t>
            </a:r>
            <a:r>
              <a:rPr lang="ru-RU" sz="28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джерела</a:t>
            </a:r>
            <a:r>
              <a:rPr lang="ru-RU" sz="28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перевірки</a:t>
            </a:r>
            <a:r>
              <a:rPr lang="ru-RU" sz="28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– а </a:t>
            </a:r>
            <a:r>
              <a:rPr lang="ru-RU" sz="2800" b="1" dirty="0" err="1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тоді</a:t>
            </a:r>
            <a:r>
              <a:rPr lang="ru-RU" sz="28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переходити</a:t>
            </a:r>
            <a:r>
              <a:rPr lang="ru-RU" sz="28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до </a:t>
            </a:r>
            <a:r>
              <a:rPr lang="ru-RU" sz="2800" b="1" dirty="0" err="1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розділу</a:t>
            </a:r>
            <a:r>
              <a:rPr lang="ru-RU" sz="28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2.8 </a:t>
            </a:r>
            <a:r>
              <a:rPr lang="ru-RU" sz="28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Механізм</a:t>
            </a:r>
            <a:r>
              <a:rPr lang="ru-RU" sz="28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моніторингу</a:t>
            </a:r>
            <a:r>
              <a:rPr lang="ru-RU" sz="28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оцінки</a:t>
            </a:r>
            <a:r>
              <a:rPr lang="ru-RU" sz="28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85557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uk-UA" sz="800" dirty="0">
              <a:latin typeface="Century Gothic" pitchFamily="34" charset="0"/>
            </a:endParaRPr>
          </a:p>
        </p:txBody>
      </p:sp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11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1131551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Century Gothic" pitchFamily="34" charset="0"/>
              </a:rPr>
              <a:t>ЗМІСТ </a:t>
            </a:r>
            <a:r>
              <a:rPr lang="uk-UA" sz="3600" b="1" dirty="0" smtClean="0">
                <a:latin typeface="Century Gothic" pitchFamily="34" charset="0"/>
              </a:rPr>
              <a:t>ПРОЕКТУ «</a:t>
            </a:r>
            <a:r>
              <a:rPr lang="uk-UA" sz="3600" b="1" dirty="0" err="1" smtClean="0">
                <a:latin typeface="Century Gothic" pitchFamily="34" charset="0"/>
              </a:rPr>
              <a:t>Сект.реформи</a:t>
            </a:r>
            <a:r>
              <a:rPr lang="uk-UA" sz="3600" b="1" dirty="0" smtClean="0">
                <a:latin typeface="Century Gothic" pitchFamily="34" charset="0"/>
              </a:rPr>
              <a:t>»</a:t>
            </a:r>
            <a:endParaRPr lang="uk-UA" sz="3600" b="1" dirty="0">
              <a:latin typeface="Century Gothic" pitchFamily="34" charset="0"/>
            </a:endParaRPr>
          </a:p>
        </p:txBody>
      </p:sp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145543"/>
              </p:ext>
            </p:extLst>
          </p:nvPr>
        </p:nvGraphicFramePr>
        <p:xfrm>
          <a:off x="179512" y="1281803"/>
          <a:ext cx="8784976" cy="5387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980">
                  <a:extLst>
                    <a:ext uri="{9D8B030D-6E8A-4147-A177-3AD203B41FA5}">
                      <a16:colId xmlns:a16="http://schemas.microsoft.com/office/drawing/2014/main" val="2709861810"/>
                    </a:ext>
                  </a:extLst>
                </a:gridCol>
                <a:gridCol w="7790996">
                  <a:extLst>
                    <a:ext uri="{9D8B030D-6E8A-4147-A177-3AD203B41FA5}">
                      <a16:colId xmlns:a16="http://schemas.microsoft.com/office/drawing/2014/main" val="1892601499"/>
                    </a:ext>
                  </a:extLst>
                </a:gridCol>
              </a:tblGrid>
              <a:tr h="448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</a:rPr>
                        <a:t>І.</a:t>
                      </a:r>
                      <a:endParaRPr lang="uk-UA" sz="22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</a:rPr>
                        <a:t>Анотація </a:t>
                      </a:r>
                      <a:r>
                        <a:rPr lang="uk-UA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проекту (готується після опису</a:t>
                      </a:r>
                      <a:r>
                        <a:rPr lang="uk-UA" sz="2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всього проекту)</a:t>
                      </a:r>
                      <a:endParaRPr lang="uk-UA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007545"/>
                  </a:ext>
                </a:extLst>
              </a:tr>
              <a:tr h="448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</a:rPr>
                        <a:t>ІІ.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</a:rPr>
                        <a:t>Опис проекту</a:t>
                      </a:r>
                      <a:endParaRPr lang="uk-UA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30064"/>
                  </a:ext>
                </a:extLst>
              </a:tr>
              <a:tr h="448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</a:rPr>
                        <a:t>2.1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</a:rPr>
                        <a:t>Актуальність проекту</a:t>
                      </a:r>
                      <a:endParaRPr lang="uk-UA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546544"/>
                  </a:ext>
                </a:extLst>
              </a:tr>
              <a:tr h="448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</a:rPr>
                        <a:t>2.2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</a:rPr>
                        <a:t>Цілі та результати проекту</a:t>
                      </a:r>
                      <a:endParaRPr lang="uk-UA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613452"/>
                  </a:ext>
                </a:extLst>
              </a:tr>
              <a:tr h="448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b="1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uk-UA" sz="2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</a:rPr>
                        <a:t>Детальний опис дій проекту</a:t>
                      </a:r>
                      <a:endParaRPr lang="uk-UA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518505"/>
                  </a:ext>
                </a:extLst>
              </a:tr>
              <a:tr h="448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b="1">
                          <a:solidFill>
                            <a:schemeClr val="bg1"/>
                          </a:solidFill>
                          <a:effectLst/>
                        </a:rPr>
                        <a:t>2.4</a:t>
                      </a:r>
                      <a:endParaRPr lang="uk-UA" sz="2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</a:rPr>
                        <a:t>Календарний план-графік впровадження дій проекту</a:t>
                      </a:r>
                      <a:endParaRPr lang="uk-UA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782920"/>
                  </a:ext>
                </a:extLst>
              </a:tr>
              <a:tr h="448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</a:rPr>
                        <a:t>2.5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</a:rPr>
                        <a:t>Можливі ризики, пов’язані із впровадженням проекту</a:t>
                      </a:r>
                      <a:endParaRPr lang="uk-UA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210106"/>
                  </a:ext>
                </a:extLst>
              </a:tr>
              <a:tr h="448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</a:rPr>
                        <a:t>2.6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</a:rPr>
                        <a:t>Сталість результатів проекту</a:t>
                      </a:r>
                      <a:endParaRPr lang="uk-UA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754921"/>
                  </a:ext>
                </a:extLst>
              </a:tr>
              <a:tr h="448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</a:rPr>
                        <a:t>2.7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</a:rPr>
                        <a:t>Структура управління проектом </a:t>
                      </a:r>
                      <a:endParaRPr lang="uk-UA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144749"/>
                  </a:ext>
                </a:extLst>
              </a:tr>
              <a:tr h="448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b="1">
                          <a:solidFill>
                            <a:schemeClr val="bg1"/>
                          </a:solidFill>
                          <a:effectLst/>
                        </a:rPr>
                        <a:t>2.8</a:t>
                      </a:r>
                      <a:endParaRPr lang="uk-UA" sz="2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</a:rPr>
                        <a:t>Механізм моніторингу і оцінки проекту</a:t>
                      </a:r>
                      <a:endParaRPr lang="uk-UA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422022"/>
                  </a:ext>
                </a:extLst>
              </a:tr>
              <a:tr h="448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</a:rPr>
                        <a:t>III.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</a:rPr>
                        <a:t>Бюджет проекту</a:t>
                      </a:r>
                      <a:endParaRPr lang="uk-UA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275059"/>
                  </a:ext>
                </a:extLst>
              </a:tr>
              <a:tr h="448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effectLst/>
                        </a:rPr>
                        <a:t>ІV. 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</a:rPr>
                        <a:t>Логіко-структурна матриця проекту</a:t>
                      </a:r>
                      <a:endParaRPr lang="uk-UA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69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7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737887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entury Gothic" pitchFamily="34" charset="0"/>
              </a:rPr>
              <a:t>ДОДАТКИ</a:t>
            </a:r>
            <a:endParaRPr lang="uk-UA" sz="3200" b="1" dirty="0">
              <a:latin typeface="Century Gothic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07504" y="920691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КАРТА РОЗМІЩЕННЯ ПОТУЖНОСТЕЙ В РАМКАХ ЦІЛІ 2 ПРОЕКТУ </a:t>
            </a:r>
            <a:endParaRPr lang="uk-UA" sz="1400" dirty="0"/>
          </a:p>
        </p:txBody>
      </p:sp>
      <p:pic>
        <p:nvPicPr>
          <p:cNvPr id="9" name="Рисунок 8" descr="C:\Documents and Settings\Admin\Мои документы\Downloads\Карта розміщення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527890"/>
            <a:ext cx="3960440" cy="293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7" b="16778"/>
          <a:stretch/>
        </p:blipFill>
        <p:spPr bwMode="auto">
          <a:xfrm>
            <a:off x="4716016" y="620688"/>
            <a:ext cx="4427984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4591508" y="328498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400" b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Спільні проблеми гірських </a:t>
            </a:r>
            <a:r>
              <a:rPr lang="uk-UA" sz="1400" b="1" dirty="0" smtClean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територій</a:t>
            </a:r>
            <a:endParaRPr lang="uk-UA" sz="1400" dirty="0"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6362" y="3596811"/>
            <a:ext cx="4547638" cy="3261189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45451" y="4543515"/>
            <a:ext cx="4572000" cy="835613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uk-UA" sz="14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</a:t>
            </a:r>
            <a:r>
              <a:rPr lang="ru-RU" sz="14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400" b="1" dirty="0">
              <a:solidFill>
                <a:schemeClr val="bg1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СТАТУТ КОМУНАЛЬНОГО П</a:t>
            </a:r>
            <a:r>
              <a:rPr lang="uk-UA" sz="14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ІДПРИЄМСТВА ЛЬВІВСЬКОЇ ОБЛАСНОЇ РАДИ «АГРОІНВЕСТИЦІЇ</a:t>
            </a:r>
            <a:r>
              <a:rPr lang="uk-UA" sz="14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uk-UA" sz="1400" b="1" dirty="0">
              <a:solidFill>
                <a:schemeClr val="bg1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" y="5463107"/>
            <a:ext cx="4572000" cy="13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1886" y="6309320"/>
            <a:ext cx="8352928" cy="43088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https://drive.google.com/file/d/0B5O1l5QibfQZZXRZWDNzeUJ6TEk/view</a:t>
            </a:r>
            <a:endParaRPr lang="uk-UA" sz="2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7"/>
            <a:ext cx="4716016" cy="593752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02"/>
            <a:ext cx="4427983" cy="605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160" r="-220" b="160"/>
          <a:stretch/>
        </p:blipFill>
        <p:spPr bwMode="auto">
          <a:xfrm>
            <a:off x="0" y="1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013176"/>
            <a:ext cx="9144000" cy="10801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408" y="4767287"/>
            <a:ext cx="864096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БЮДЖЕТ ПРОЕКТУ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665879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entury Gothic" pitchFamily="34" charset="0"/>
              </a:rPr>
              <a:t>ПРАВИЛА ФОРМУВАННЯ БЮДЖЕТУ</a:t>
            </a:r>
            <a:endParaRPr lang="uk-UA" sz="3200" b="1" dirty="0">
              <a:latin typeface="Century Gothic" pitchFamily="34" charset="0"/>
            </a:endParaRPr>
          </a:p>
        </p:txBody>
      </p:sp>
      <p:sp>
        <p:nvSpPr>
          <p:cNvPr id="11" name="Прямоугольник 1"/>
          <p:cNvSpPr/>
          <p:nvPr/>
        </p:nvSpPr>
        <p:spPr>
          <a:xfrm>
            <a:off x="251520" y="908720"/>
            <a:ext cx="8784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uk-UA" sz="2200" b="1" dirty="0" smtClean="0">
                <a:solidFill>
                  <a:srgbClr val="000066"/>
                </a:solidFill>
                <a:latin typeface="Verdana"/>
                <a:ea typeface="MS PGothic"/>
              </a:rPr>
              <a:t>Власне </a:t>
            </a:r>
            <a:r>
              <a:rPr lang="uk-UA" sz="2200" b="1" dirty="0">
                <a:solidFill>
                  <a:srgbClr val="000066"/>
                </a:solidFill>
                <a:latin typeface="Verdana"/>
                <a:ea typeface="MS PGothic"/>
              </a:rPr>
              <a:t>бюджет </a:t>
            </a:r>
            <a:r>
              <a:rPr lang="uk-UA" sz="2200" b="1" dirty="0" smtClean="0">
                <a:solidFill>
                  <a:srgbClr val="000066"/>
                </a:solidFill>
                <a:latin typeface="Verdana"/>
                <a:ea typeface="MS PGothic"/>
              </a:rPr>
              <a:t>(</a:t>
            </a:r>
            <a:r>
              <a:rPr lang="uk-UA" sz="2200" b="1" dirty="0">
                <a:solidFill>
                  <a:srgbClr val="000066"/>
                </a:solidFill>
                <a:latin typeface="Verdana"/>
                <a:ea typeface="MS PGothic"/>
              </a:rPr>
              <a:t>витрати за статтями</a:t>
            </a:r>
            <a:r>
              <a:rPr lang="uk-UA" sz="2200" b="1" dirty="0" smtClean="0">
                <a:solidFill>
                  <a:srgbClr val="000066"/>
                </a:solidFill>
                <a:latin typeface="Verdana"/>
                <a:ea typeface="MS PGothic"/>
              </a:rPr>
              <a:t>)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uk-UA" sz="2200" b="1" dirty="0" smtClean="0">
                <a:solidFill>
                  <a:srgbClr val="FF0000"/>
                </a:solidFill>
                <a:latin typeface="Verdana"/>
                <a:ea typeface="MS PGothic"/>
              </a:rPr>
              <a:t>Обґрунтування витрат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uk-UA" sz="2200" b="1" dirty="0" smtClean="0">
                <a:solidFill>
                  <a:srgbClr val="000066"/>
                </a:solidFill>
                <a:latin typeface="Verdana"/>
                <a:ea typeface="MS PGothic"/>
              </a:rPr>
              <a:t>Джерела фінансування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95536" y="2109049"/>
            <a:ext cx="2331087" cy="430887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uk-UA" sz="2200" b="1" dirty="0" smtClean="0">
                <a:solidFill>
                  <a:schemeClr val="bg1"/>
                </a:solidFill>
                <a:latin typeface="Verdana" pitchFamily="34" charset="0"/>
                <a:ea typeface="MS PGothic"/>
              </a:rPr>
              <a:t>Групи </a:t>
            </a:r>
            <a:r>
              <a:rPr lang="uk-UA" sz="2200" b="1" dirty="0">
                <a:solidFill>
                  <a:schemeClr val="bg1"/>
                </a:solidFill>
                <a:latin typeface="Verdana" pitchFamily="34" charset="0"/>
                <a:ea typeface="MS PGothic"/>
              </a:rPr>
              <a:t>витрат</a:t>
            </a:r>
            <a:endParaRPr lang="uk-UA" sz="2200" dirty="0">
              <a:solidFill>
                <a:schemeClr val="bg1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95536" y="2632269"/>
            <a:ext cx="5328592" cy="362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“Людські Ресурси”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“Відрядження”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“Обладнання та поставки”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4. “Витрати на офіс”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5. “Інші витрати, послуги”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6. “Роботи”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7. «Інше»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8. «Резерв на непередбачені видатки»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9. «Непрямі адміністративні витрати»</a:t>
            </a:r>
            <a:endParaRPr lang="uk-UA" sz="2400" b="1" dirty="0">
              <a:solidFill>
                <a:srgbClr val="002060"/>
              </a:solidFill>
              <a:effectLst/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Місце для вмісту 2"/>
          <p:cNvSpPr>
            <a:spLocks noGrp="1"/>
          </p:cNvSpPr>
          <p:nvPr>
            <p:ph idx="1"/>
          </p:nvPr>
        </p:nvSpPr>
        <p:spPr>
          <a:xfrm>
            <a:off x="4860032" y="2099296"/>
            <a:ext cx="4042792" cy="3273920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Постанова КМУ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0" indent="0" algn="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16.11.2016р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. № 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827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ПОРЯДОК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використання </a:t>
            </a:r>
            <a:r>
              <a:rPr lang="ru-RU" sz="2000" b="1" dirty="0" err="1">
                <a:solidFill>
                  <a:schemeClr val="bg1"/>
                </a:solidFill>
                <a:latin typeface="Century Gothic" pitchFamily="34" charset="0"/>
              </a:rPr>
              <a:t>коштів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Century Gothic" pitchFamily="34" charset="0"/>
              </a:rPr>
              <a:t>передбачених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 у державному </a:t>
            </a:r>
            <a:r>
              <a:rPr lang="ru-RU" sz="2000" b="1" dirty="0" err="1">
                <a:solidFill>
                  <a:schemeClr val="bg1"/>
                </a:solidFill>
                <a:latin typeface="Century Gothic" pitchFamily="34" charset="0"/>
              </a:rPr>
              <a:t>бюджеті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 для </a:t>
            </a:r>
            <a:r>
              <a:rPr lang="ru-RU" sz="2000" b="1" dirty="0" err="1">
                <a:solidFill>
                  <a:schemeClr val="bg1"/>
                </a:solidFill>
                <a:latin typeface="Century Gothic" pitchFamily="34" charset="0"/>
              </a:rPr>
              <a:t>підтримки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entury Gothic" pitchFamily="34" charset="0"/>
              </a:rPr>
              <a:t>регіональної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entury Gothic" pitchFamily="34" charset="0"/>
              </a:rPr>
              <a:t>політики</a:t>
            </a:r>
            <a:endParaRPr lang="uk-UA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674890"/>
            <a:ext cx="8229600" cy="59944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36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387425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itchFamily="34" charset="0"/>
              </a:rPr>
              <a:t>III. </a:t>
            </a:r>
            <a:r>
              <a:rPr lang="ru-RU" sz="3200" b="1" dirty="0">
                <a:latin typeface="Century Gothic" pitchFamily="34" charset="0"/>
              </a:rPr>
              <a:t>БЮДЖЕТ ПРОЕКТУ </a:t>
            </a:r>
            <a:endParaRPr lang="uk-UA" sz="3200" b="1" dirty="0">
              <a:latin typeface="Century Gothic" pitchFamily="34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39100"/>
              </p:ext>
            </p:extLst>
          </p:nvPr>
        </p:nvGraphicFramePr>
        <p:xfrm>
          <a:off x="143508" y="528074"/>
          <a:ext cx="8856984" cy="6329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1860648986"/>
                    </a:ext>
                  </a:extLst>
                </a:gridCol>
              </a:tblGrid>
              <a:tr h="315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Витрати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53089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</a:rPr>
                        <a:t>1. Людські ресурси</a:t>
                      </a:r>
                      <a:endParaRPr lang="uk-UA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900694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</a:rPr>
                        <a:t>1.1 Зарплатня співробітників 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  <a:effectLst/>
                        </a:rPr>
                        <a:t>(в </a:t>
                      </a:r>
                      <a:r>
                        <a:rPr lang="uk-UA" sz="2000" dirty="0" err="1">
                          <a:solidFill>
                            <a:srgbClr val="002060"/>
                          </a:solidFill>
                          <a:effectLst/>
                        </a:rPr>
                        <a:t>т.ч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</a:rPr>
                        <a:t>. податки та інші пов'язані збори)</a:t>
                      </a:r>
                      <a:endParaRPr lang="uk-UA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79677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</a:rPr>
                        <a:t>1.2 Винагорода за УЦПХ (в </a:t>
                      </a:r>
                      <a:r>
                        <a:rPr lang="uk-UA" sz="2000" dirty="0" err="1">
                          <a:solidFill>
                            <a:srgbClr val="002060"/>
                          </a:solidFill>
                          <a:effectLst/>
                        </a:rPr>
                        <a:t>т.ч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</a:rPr>
                        <a:t>. податки та інші пов'язані збори)</a:t>
                      </a:r>
                      <a:endParaRPr lang="uk-UA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008125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</a:rPr>
                        <a:t>1.3 Добові для </a:t>
                      </a:r>
                      <a:r>
                        <a:rPr lang="uk-UA" sz="2000" dirty="0" err="1">
                          <a:solidFill>
                            <a:srgbClr val="002060"/>
                          </a:solidFill>
                          <a:effectLst/>
                        </a:rPr>
                        <a:t>відряджень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uk-UA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892455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</a:rPr>
                        <a:t>2. Транспортні витрати (поїздки)</a:t>
                      </a:r>
                      <a:endParaRPr lang="uk-UA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537863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</a:rPr>
                        <a:t>2.1. Міжнародні</a:t>
                      </a:r>
                      <a:endParaRPr lang="uk-UA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894926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</a:rPr>
                        <a:t>2.2 Місцеві</a:t>
                      </a:r>
                      <a:endParaRPr lang="uk-UA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39505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3. Обладнання та витратні матеріали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424408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3.1 Автотранспорт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062568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3.2 Меблі, комп'ютерна техніка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252586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3.3 Обладнання, інструменти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98971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3.4 Витратні матеріали, запчастини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907833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3.5 Інше (уточніть)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98265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</a:rPr>
                        <a:t>4. Утримання офісу проекту</a:t>
                      </a:r>
                      <a:endParaRPr lang="uk-UA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95833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</a:rPr>
                        <a:t>4.1 Витрати на автомобіль</a:t>
                      </a:r>
                      <a:endParaRPr lang="uk-UA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198899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</a:rPr>
                        <a:t>4.2 Оренда офісу</a:t>
                      </a:r>
                      <a:endParaRPr lang="uk-UA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832682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</a:rPr>
                        <a:t>4.3 Витратні офісні матеріали</a:t>
                      </a:r>
                      <a:endParaRPr lang="uk-UA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302484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</a:rPr>
                        <a:t>4.4 Інше (</a:t>
                      </a:r>
                      <a:r>
                        <a:rPr lang="uk-UA" sz="2000" dirty="0" err="1">
                          <a:solidFill>
                            <a:srgbClr val="002060"/>
                          </a:solidFill>
                          <a:effectLst/>
                        </a:rPr>
                        <a:t>тел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</a:rPr>
                        <a:t>./факс, комунальні послуги, тощо)</a:t>
                      </a:r>
                      <a:endParaRPr lang="uk-UA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05515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434" y="1556792"/>
            <a:ext cx="951058" cy="64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434" y="5700225"/>
            <a:ext cx="95105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674890"/>
            <a:ext cx="8229600" cy="59944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521863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entury Gothic" pitchFamily="34" charset="0"/>
              </a:rPr>
              <a:t>III. </a:t>
            </a:r>
            <a:r>
              <a:rPr lang="ru-RU" sz="3600" b="1" dirty="0">
                <a:latin typeface="Century Gothic" pitchFamily="34" charset="0"/>
              </a:rPr>
              <a:t>БЮДЖЕТ ПРОЕКТУ </a:t>
            </a:r>
            <a:endParaRPr lang="uk-UA" sz="3200" b="1" dirty="0">
              <a:latin typeface="Century Gothic" pitchFamily="34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39561"/>
              </p:ext>
            </p:extLst>
          </p:nvPr>
        </p:nvGraphicFramePr>
        <p:xfrm>
          <a:off x="107504" y="674889"/>
          <a:ext cx="8856984" cy="5994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1860648986"/>
                    </a:ext>
                  </a:extLst>
                </a:gridCol>
              </a:tblGrid>
              <a:tr h="399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Витрати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53089"/>
                  </a:ext>
                </a:extLst>
              </a:tr>
              <a:tr h="399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</a:rPr>
                        <a:t>5. Послуги та інші витрати</a:t>
                      </a:r>
                      <a:endParaRPr lang="uk-UA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765326"/>
                  </a:ext>
                </a:extLst>
              </a:tr>
              <a:tr h="399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</a:rPr>
                        <a:t>5.1 Публікації</a:t>
                      </a:r>
                      <a:endParaRPr lang="uk-UA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68785"/>
                  </a:ext>
                </a:extLst>
              </a:tr>
              <a:tr h="399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</a:rPr>
                        <a:t>5.2 Аналітика, дослідження</a:t>
                      </a:r>
                      <a:endParaRPr lang="uk-UA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65910"/>
                  </a:ext>
                </a:extLst>
              </a:tr>
              <a:tr h="399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FF0000"/>
                          </a:solidFill>
                          <a:effectLst/>
                        </a:rPr>
                        <a:t>5.3 Витрати на аудит проекту</a:t>
                      </a:r>
                      <a:endParaRPr lang="uk-UA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79450"/>
                  </a:ext>
                </a:extLst>
              </a:tr>
              <a:tr h="399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</a:rPr>
                        <a:t>5.4 Витрати на оцінку проекту</a:t>
                      </a:r>
                      <a:endParaRPr lang="uk-UA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90507"/>
                  </a:ext>
                </a:extLst>
              </a:tr>
              <a:tr h="399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</a:rPr>
                        <a:t>5.5 Фінансові послуги (банківські послуги, тощо)</a:t>
                      </a:r>
                      <a:endParaRPr lang="uk-UA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809896"/>
                  </a:ext>
                </a:extLst>
              </a:tr>
              <a:tr h="399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</a:rPr>
                        <a:t>5.6 Витрати на конференції/семінари/тренінги</a:t>
                      </a:r>
                      <a:endParaRPr lang="uk-UA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433988"/>
                  </a:ext>
                </a:extLst>
              </a:tr>
              <a:tr h="399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</a:rPr>
                        <a:t>5.7 Витрати на інформування та наочність</a:t>
                      </a:r>
                      <a:endParaRPr lang="uk-UA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19619"/>
                  </a:ext>
                </a:extLst>
              </a:tr>
              <a:tr h="399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6. Будівельні роботи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023291"/>
                  </a:ext>
                </a:extLst>
              </a:tr>
              <a:tr h="399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6.1 (Об'єкт 1)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604322"/>
                  </a:ext>
                </a:extLst>
              </a:tr>
              <a:tr h="399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   </a:t>
                      </a: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</a:rPr>
                        <a:t>6.1.1 Розробка ПКД</a:t>
                      </a:r>
                      <a:endParaRPr lang="uk-UA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097540"/>
                  </a:ext>
                </a:extLst>
              </a:tr>
              <a:tr h="399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   6.1.2 Технічний нагляд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33864"/>
                  </a:ext>
                </a:extLst>
              </a:tr>
              <a:tr h="399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   6.1.3 Вартість робіт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420313"/>
                  </a:ext>
                </a:extLst>
              </a:tr>
              <a:tr h="399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   6.1.4 Вартість будівельних матеріалів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17977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036" y="1916832"/>
            <a:ext cx="951058" cy="64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036" y="4941168"/>
            <a:ext cx="95105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689528"/>
              </p:ext>
            </p:extLst>
          </p:nvPr>
        </p:nvGraphicFramePr>
        <p:xfrm>
          <a:off x="323528" y="1128720"/>
          <a:ext cx="8640960" cy="4244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622636325"/>
                    </a:ext>
                  </a:extLst>
                </a:gridCol>
              </a:tblGrid>
              <a:tr h="84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  <a:latin typeface="PF Square Sans Pro" panose="02000506040000020004" pitchFamily="2" charset="0"/>
                        </a:rPr>
                        <a:t>7. Разом прямі витрати за проектом (1-6)</a:t>
                      </a:r>
                      <a:endParaRPr lang="uk-UA" sz="2400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992508"/>
                  </a:ext>
                </a:extLst>
              </a:tr>
              <a:tr h="84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  <a:latin typeface="PF Square Sans Pro" panose="02000506040000020004" pitchFamily="2" charset="0"/>
                        </a:rPr>
                        <a:t>8. Непрямі (адміністративні) витрати</a:t>
                      </a:r>
                      <a:endParaRPr lang="uk-UA" sz="2400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3828"/>
                  </a:ext>
                </a:extLst>
              </a:tr>
              <a:tr h="84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2060"/>
                          </a:solidFill>
                          <a:effectLst/>
                          <a:latin typeface="PF Square Sans Pro" panose="02000506040000020004" pitchFamily="2" charset="0"/>
                        </a:rPr>
                        <a:t>9. Разом витрати за проектом (7+ 8)</a:t>
                      </a:r>
                      <a:endParaRPr lang="uk-UA" sz="240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107852"/>
                  </a:ext>
                </a:extLst>
              </a:tr>
              <a:tr h="84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FF0000"/>
                          </a:solidFill>
                          <a:effectLst/>
                          <a:latin typeface="PF Square Sans Pro" panose="02000506040000020004" pitchFamily="2" charset="0"/>
                        </a:rPr>
                        <a:t>10. Внески в натуральній формі</a:t>
                      </a:r>
                      <a:endParaRPr lang="uk-UA" sz="2400" dirty="0">
                        <a:solidFill>
                          <a:srgbClr val="FF000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829214"/>
                  </a:ext>
                </a:extLst>
              </a:tr>
              <a:tr h="84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  <a:latin typeface="PF Square Sans Pro" panose="02000506040000020004" pitchFamily="2" charset="0"/>
                        </a:rPr>
                        <a:t>11. Разом загальні витрати за проектом (9+10)</a:t>
                      </a:r>
                      <a:endParaRPr lang="uk-UA" sz="2400" dirty="0">
                        <a:solidFill>
                          <a:srgbClr val="00206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704400"/>
                  </a:ext>
                </a:extLst>
              </a:tr>
            </a:tbl>
          </a:graphicData>
        </a:graphic>
      </p:graphicFrame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521863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entury Gothic" pitchFamily="34" charset="0"/>
              </a:rPr>
              <a:t>III. </a:t>
            </a:r>
            <a:r>
              <a:rPr lang="ru-RU" sz="3600" b="1" dirty="0">
                <a:latin typeface="Century Gothic" pitchFamily="34" charset="0"/>
              </a:rPr>
              <a:t>БЮДЖЕТ ПРОЕКТУ </a:t>
            </a:r>
            <a:endParaRPr lang="uk-UA" sz="3200" b="1" dirty="0">
              <a:latin typeface="Century Gothic" pitchFamily="34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78123"/>
              </p:ext>
            </p:extLst>
          </p:nvPr>
        </p:nvGraphicFramePr>
        <p:xfrm>
          <a:off x="323528" y="674889"/>
          <a:ext cx="8640960" cy="399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1860648986"/>
                    </a:ext>
                  </a:extLst>
                </a:gridCol>
              </a:tblGrid>
              <a:tr h="399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Витрати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8" marR="7018" marT="7018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53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1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665879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Людські </a:t>
            </a:r>
            <a:r>
              <a:rPr lang="ru-RU" sz="3600" b="1" dirty="0" err="1">
                <a:latin typeface="Century Gothic" pitchFamily="34" charset="0"/>
              </a:rPr>
              <a:t>Ресурси</a:t>
            </a:r>
            <a:endParaRPr lang="uk-UA" sz="3200" b="1" dirty="0">
              <a:latin typeface="Century Gothic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48680" y="818905"/>
            <a:ext cx="8856984" cy="516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1.1 Заробітна платня (загальна заробітна платня, включаючи нарахування та </a:t>
            </a:r>
            <a:r>
              <a:rPr lang="uk-UA" sz="2200" b="1" dirty="0" smtClean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інші пов’язані </a:t>
            </a:r>
            <a:r>
              <a:rPr lang="uk-UA" sz="2200" b="1" dirty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витрати, місцевий персонал)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у тому числі працівники, найняті конкретно для реалізації проекту, працюють на 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основі трудових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угод.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200" b="1" dirty="0" smtClean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персонал, задіяний у проекті, можуть вважатися власним </a:t>
            </a:r>
            <a:r>
              <a:rPr lang="uk-UA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співфінансуванням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вони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покриваються </a:t>
            </a:r>
            <a:r>
              <a:rPr lang="uk-UA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ініціаторо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/замовником проекту чи його (їх) партнерами.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200" b="1" dirty="0" smtClean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державних службовців у проекті, виражена у грошовій формі, також може оформлятися 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як власний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внесок ініціатора/замовника проекту та/або його партнерів (</a:t>
            </a:r>
            <a:r>
              <a:rPr lang="uk-UA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співфінансування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проекту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Вони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призначаються для роботи над проектом шляхом оформлення наказів керівника організації.</a:t>
            </a:r>
            <a:endParaRPr lang="uk-UA" sz="2200" b="1" dirty="0">
              <a:solidFill>
                <a:srgbClr val="002060"/>
              </a:solidFill>
              <a:effectLst/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665879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Людські </a:t>
            </a:r>
            <a:r>
              <a:rPr lang="ru-RU" sz="3600" b="1" dirty="0" err="1">
                <a:latin typeface="Century Gothic" pitchFamily="34" charset="0"/>
              </a:rPr>
              <a:t>Ресурси</a:t>
            </a:r>
            <a:endParaRPr lang="uk-UA" sz="3200" b="1" dirty="0">
              <a:latin typeface="Century Gothic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48680" y="818905"/>
            <a:ext cx="8856984" cy="552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1.2 Заробітна платня (загальна заробітна платня, включаючи нарахування та </a:t>
            </a:r>
            <a:r>
              <a:rPr lang="uk-UA" sz="2200" b="1" dirty="0" smtClean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інші пов’язані </a:t>
            </a:r>
            <a:r>
              <a:rPr lang="uk-UA" sz="2200" b="1" dirty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витрати, зовнішній персонал)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200" b="1" dirty="0" smtClean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Якщо стосується - витрати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зовнішніх експертів (фізичних осіб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uk-UA" sz="2200" b="1" dirty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тобто реальну загальну заробітну плату, включно з соціальними нарахуваннями та 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іншими пов’язаними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витратами.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 на зовнішніх експертів є прийнятними, 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якщо: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його вибір здійснюється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згідно з 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правилами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щодо 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державних </a:t>
            </a:r>
            <a:r>
              <a:rPr lang="uk-UA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закупівель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2200" b="1" dirty="0" smtClean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артнерська </a:t>
            </a:r>
            <a:r>
              <a:rPr lang="uk-UA" sz="2200" b="1" dirty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організація не має </a:t>
            </a:r>
            <a:r>
              <a:rPr lang="uk-UA" sz="2200" b="1" dirty="0" smtClean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спеціалістів;</a:t>
            </a:r>
            <a:endParaRPr lang="uk-UA" sz="2200" b="1" dirty="0">
              <a:solidFill>
                <a:srgbClr val="FF000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итрати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належним чином підтверджені контрактами/договорами та рахунками.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200" b="1" dirty="0" smtClean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b="1" dirty="0" smtClean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Партнери </a:t>
            </a:r>
            <a:r>
              <a:rPr lang="uk-UA" sz="2200" b="1" dirty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проекту не можуть найматися на роботу як зовнішні експерти та субпідрядники</a:t>
            </a:r>
          </a:p>
        </p:txBody>
      </p:sp>
    </p:spTree>
    <p:extLst>
      <p:ext uri="{BB962C8B-B14F-4D97-AF65-F5344CB8AC3E}">
        <p14:creationId xmlns:p14="http://schemas.microsoft.com/office/powerpoint/2010/main" val="129832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665879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Century Gothic" pitchFamily="34" charset="0"/>
              </a:rPr>
              <a:t>Партнери</a:t>
            </a:r>
            <a:endParaRPr lang="uk-UA" sz="3200" b="1" dirty="0">
              <a:latin typeface="Century Gothic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48680" y="818905"/>
            <a:ext cx="885698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Критерії</a:t>
            </a:r>
            <a:r>
              <a:rPr lang="ru-RU" sz="2000" b="1" dirty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прийнятності</a:t>
            </a:r>
            <a:r>
              <a:rPr lang="ru-RU" sz="2000" b="1" dirty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партнерів</a:t>
            </a:r>
            <a:r>
              <a:rPr lang="ru-RU" sz="2000" b="1" dirty="0" smtClean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FF000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b="1" dirty="0" err="1" smtClean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2000" b="1" dirty="0" smtClean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бути </a:t>
            </a:r>
            <a:r>
              <a:rPr lang="ru-RU" sz="2000" b="1" dirty="0" err="1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зареєстровані</a:t>
            </a:r>
            <a:r>
              <a:rPr lang="ru-RU" sz="2000" b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sz="2000" b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b="1" dirty="0" err="1" smtClean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повинні</a:t>
            </a:r>
            <a:r>
              <a:rPr lang="ru-RU" sz="2000" b="1" dirty="0" smtClean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бути </a:t>
            </a:r>
            <a:r>
              <a:rPr lang="ru-RU" sz="2000" b="1" dirty="0" err="1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юридичними</a:t>
            </a:r>
            <a:r>
              <a:rPr lang="ru-RU" sz="2000" b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особами </a:t>
            </a:r>
            <a:r>
              <a:rPr lang="ru-RU" sz="2000" b="1" dirty="0" err="1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публічного</a:t>
            </a:r>
            <a:r>
              <a:rPr lang="ru-RU" sz="2000" b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000" b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приватного права;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b="1" dirty="0" err="1" smtClean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включаються</a:t>
            </a:r>
            <a:r>
              <a:rPr lang="ru-RU" sz="2000" b="1" dirty="0" smtClean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 заявки за </a:t>
            </a:r>
            <a:r>
              <a:rPr lang="ru-RU" sz="2000" b="1" dirty="0" err="1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згодою</a:t>
            </a:r>
            <a:r>
              <a:rPr lang="ru-RU" sz="2000" b="1" dirty="0" smtClean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48680" y="2228522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Можуть</a:t>
            </a:r>
            <a:r>
              <a:rPr lang="ru-RU" sz="2000" b="1" dirty="0" smtClean="0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бути: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територіальні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органи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центральних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органів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виконавчої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влади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бюджетні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установи,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що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належить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до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сфери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управління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центральних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органів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виконавчої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влади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, НАН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галузеві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академії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наук,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вищі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навчальні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заклади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, торгово-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промислові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палати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неурядові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(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громадські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благодійні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організації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),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аналітичні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центри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галузеві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професійні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асоціації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державні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комунальні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організації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, установи,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підприємства</a:t>
            </a:r>
            <a:r>
              <a:rPr lang="ru-RU" sz="2000" b="1" dirty="0"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PF Square Sans Pro" panose="02000506040000020004" pitchFamily="2" charset="0"/>
                <a:ea typeface="Times New Roman" panose="02020603050405020304" pitchFamily="18" charset="0"/>
              </a:rPr>
              <a:t>тощо</a:t>
            </a:r>
            <a:endParaRPr lang="uk-UA" sz="2000" b="1" dirty="0">
              <a:latin typeface="PF Square Sans Pro" panose="02000506040000020004" pitchFamily="2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71116" y="4167514"/>
            <a:ext cx="8834547" cy="9510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 hangingPunct="0">
              <a:lnSpc>
                <a:spcPct val="93000"/>
              </a:lnSpc>
              <a:spcAft>
                <a:spcPts val="0"/>
              </a:spcAft>
            </a:pPr>
            <a:r>
              <a:rPr lang="ru-RU" sz="20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Партнери</a:t>
            </a:r>
            <a:r>
              <a:rPr lang="ru-RU" sz="20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беруть</a:t>
            </a:r>
            <a:r>
              <a:rPr lang="ru-RU" sz="20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участь у </a:t>
            </a:r>
            <a:r>
              <a:rPr lang="ru-RU" sz="20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проекті</a:t>
            </a:r>
            <a:r>
              <a:rPr lang="ru-RU" sz="20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відповідно</a:t>
            </a:r>
            <a:r>
              <a:rPr lang="ru-RU" sz="20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до плану </a:t>
            </a:r>
            <a:r>
              <a:rPr lang="ru-RU" sz="20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діяльності</a:t>
            </a:r>
            <a:r>
              <a:rPr lang="ru-RU" sz="20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ru-RU" sz="20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заходів</a:t>
            </a:r>
            <a:r>
              <a:rPr lang="ru-RU" sz="20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) з </a:t>
            </a:r>
            <a:r>
              <a:rPr lang="ru-RU" sz="20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його</a:t>
            </a:r>
            <a:r>
              <a:rPr lang="ru-RU" sz="20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реалізації</a:t>
            </a:r>
            <a:r>
              <a:rPr lang="ru-RU" sz="20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* </a:t>
            </a:r>
            <a:r>
              <a:rPr lang="ru-RU" sz="20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та </a:t>
            </a:r>
            <a:r>
              <a:rPr lang="ru-RU" sz="20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несуть</a:t>
            </a:r>
            <a:r>
              <a:rPr lang="ru-RU" sz="20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(в межах </a:t>
            </a:r>
            <a:r>
              <a:rPr lang="ru-RU" sz="20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визначених</a:t>
            </a:r>
            <a:r>
              <a:rPr lang="ru-RU" sz="20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обов’язків</a:t>
            </a:r>
            <a:r>
              <a:rPr lang="ru-RU" sz="20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ru-RU" sz="20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спільну</a:t>
            </a:r>
            <a:r>
              <a:rPr lang="ru-RU" sz="20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відповідальність</a:t>
            </a:r>
            <a:r>
              <a:rPr lang="ru-RU" sz="20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за </a:t>
            </a:r>
            <a:r>
              <a:rPr lang="ru-RU" sz="20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реалізацію</a:t>
            </a:r>
            <a:r>
              <a:rPr lang="ru-RU" sz="20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проекту та </a:t>
            </a:r>
            <a:r>
              <a:rPr lang="ru-RU" sz="20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досягнення</a:t>
            </a:r>
            <a:r>
              <a:rPr lang="ru-RU" sz="20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його</a:t>
            </a:r>
            <a:r>
              <a:rPr lang="ru-RU" sz="20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результатів</a:t>
            </a:r>
            <a:r>
              <a:rPr lang="ru-RU" sz="20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uk-UA" sz="2000" b="1" dirty="0">
              <a:solidFill>
                <a:schemeClr val="bg1"/>
              </a:solidFill>
              <a:latin typeface="PF Square Sans Pro" panose="0200050604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1649" y="5083664"/>
            <a:ext cx="88340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*За </a:t>
            </a:r>
            <a:r>
              <a:rPr lang="ru-RU" sz="20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наявності</a:t>
            </a:r>
            <a:r>
              <a:rPr lang="ru-RU" sz="20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відповідних</a:t>
            </a:r>
            <a:r>
              <a:rPr lang="ru-RU" sz="20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бюджетних</a:t>
            </a:r>
            <a:r>
              <a:rPr lang="ru-RU" sz="20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асигнувань</a:t>
            </a:r>
            <a:r>
              <a:rPr lang="ru-RU" sz="20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розпорядник</a:t>
            </a:r>
            <a:r>
              <a:rPr lang="ru-RU" sz="20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бюджетних</a:t>
            </a:r>
            <a:r>
              <a:rPr lang="ru-RU" sz="20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коштів</a:t>
            </a:r>
            <a:r>
              <a:rPr lang="ru-RU" sz="20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уповноважує</a:t>
            </a:r>
            <a:r>
              <a:rPr lang="ru-RU" sz="2000" b="1" dirty="0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одержувача</a:t>
            </a:r>
            <a:r>
              <a:rPr lang="ru-RU" sz="2000" b="1" dirty="0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бюджетних</a:t>
            </a:r>
            <a:r>
              <a:rPr lang="ru-RU" sz="2000" b="1" dirty="0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коштів</a:t>
            </a:r>
            <a:r>
              <a:rPr lang="ru-RU" sz="2000" b="1" dirty="0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виконання</a:t>
            </a:r>
            <a:r>
              <a:rPr lang="ru-RU" sz="2000" b="1" dirty="0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заходів</a:t>
            </a:r>
            <a:r>
              <a:rPr lang="ru-RU" sz="2000" b="1" dirty="0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передбачених</a:t>
            </a:r>
            <a:r>
              <a:rPr lang="ru-RU" sz="2000" b="1" dirty="0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бюджетною </a:t>
            </a:r>
            <a:r>
              <a:rPr lang="ru-RU" sz="20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програмою</a:t>
            </a:r>
            <a:r>
              <a:rPr lang="ru-RU" sz="2000" b="1" dirty="0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, та </a:t>
            </a:r>
            <a:r>
              <a:rPr lang="ru-RU" sz="20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надає</a:t>
            </a:r>
            <a:r>
              <a:rPr lang="ru-RU" sz="2000" b="1" dirty="0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йому</a:t>
            </a:r>
            <a:r>
              <a:rPr lang="ru-RU" sz="2000" b="1" dirty="0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кошти</a:t>
            </a:r>
            <a:r>
              <a:rPr lang="ru-RU" sz="2000" b="1" dirty="0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бюджету (на </a:t>
            </a:r>
            <a:r>
              <a:rPr lang="ru-RU" sz="20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безповоротній</a:t>
            </a:r>
            <a:r>
              <a:rPr lang="ru-RU" sz="2000" b="1" dirty="0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чи</a:t>
            </a:r>
            <a:r>
              <a:rPr lang="ru-RU" sz="2000" b="1" dirty="0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поворотній</a:t>
            </a:r>
            <a:r>
              <a:rPr lang="ru-RU" sz="2000" b="1" dirty="0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основі</a:t>
            </a:r>
            <a:r>
              <a:rPr lang="ru-RU" sz="2000" b="1" dirty="0">
                <a:solidFill>
                  <a:srgbClr val="FF000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). </a:t>
            </a:r>
            <a:r>
              <a:rPr lang="ru-RU" sz="20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Одержувач</a:t>
            </a:r>
            <a:r>
              <a:rPr lang="ru-RU" sz="20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бюджетних</a:t>
            </a:r>
            <a:r>
              <a:rPr lang="ru-RU" sz="20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коштів</a:t>
            </a:r>
            <a:r>
              <a:rPr lang="ru-RU" sz="20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використовує</a:t>
            </a:r>
            <a:r>
              <a:rPr lang="ru-RU" sz="20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такі</a:t>
            </a:r>
            <a:r>
              <a:rPr lang="ru-RU" sz="20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кошти</a:t>
            </a:r>
            <a:r>
              <a:rPr lang="ru-RU" sz="20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підставі</a:t>
            </a:r>
            <a:r>
              <a:rPr lang="ru-RU" sz="20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плану </a:t>
            </a:r>
            <a:r>
              <a:rPr lang="ru-RU" sz="20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використання</a:t>
            </a:r>
            <a:r>
              <a:rPr lang="ru-RU" sz="20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бюджетних</a:t>
            </a:r>
            <a:r>
              <a:rPr lang="ru-RU" sz="2000" b="1" dirty="0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коштів</a:t>
            </a:r>
            <a:endParaRPr lang="uk-UA" sz="2000" b="1" dirty="0">
              <a:solidFill>
                <a:srgbClr val="002060"/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2000" b="1" dirty="0" smtClean="0">
                <a:latin typeface="Century Gothic" pitchFamily="34" charset="0"/>
              </a:rPr>
              <a:t>Детальний </a:t>
            </a:r>
            <a:r>
              <a:rPr lang="uk-UA" sz="2000" b="1" dirty="0">
                <a:latin typeface="Century Gothic" pitchFamily="34" charset="0"/>
              </a:rPr>
              <a:t>аналіз конкретної ситуації</a:t>
            </a:r>
            <a:r>
              <a:rPr lang="uk-UA" sz="2000" dirty="0">
                <a:latin typeface="Century Gothic" pitchFamily="34" charset="0"/>
              </a:rPr>
              <a:t>, що склалася у цільовому регіоні та/або секторі (якщо доцільно, </a:t>
            </a:r>
            <a:r>
              <a:rPr lang="en-US" sz="2000" dirty="0">
                <a:latin typeface="Century Gothic" pitchFamily="34" charset="0"/>
              </a:rPr>
              <a:t>SWOT-</a:t>
            </a:r>
            <a:r>
              <a:rPr lang="uk-UA" sz="2000" dirty="0">
                <a:latin typeface="Century Gothic" pitchFamily="34" charset="0"/>
              </a:rPr>
              <a:t>аналіз, аналіз ринку); </a:t>
            </a:r>
            <a:r>
              <a:rPr lang="uk-UA" sz="2000" b="1" dirty="0">
                <a:latin typeface="Century Gothic" pitchFamily="34" charset="0"/>
              </a:rPr>
              <a:t>аналіз проблеми</a:t>
            </a:r>
            <a:r>
              <a:rPr lang="uk-UA" sz="2000" dirty="0">
                <a:latin typeface="Century Gothic" pitchFamily="34" charset="0"/>
              </a:rPr>
              <a:t>, на визначення якої спрямовано проект</a:t>
            </a:r>
            <a:r>
              <a:rPr lang="uk-UA" sz="2000" dirty="0" smtClean="0">
                <a:latin typeface="Century Gothic" pitchFamily="34" charset="0"/>
              </a:rPr>
              <a:t>.</a:t>
            </a:r>
          </a:p>
          <a:p>
            <a:pPr marL="0" indent="0">
              <a:buNone/>
            </a:pPr>
            <a:endParaRPr lang="uk-UA" sz="2000" dirty="0">
              <a:latin typeface="Century Gothic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FF0000"/>
                </a:solidFill>
                <a:latin typeface="Century Gothic" pitchFamily="34" charset="0"/>
              </a:rPr>
              <a:t>Короткий </a:t>
            </a:r>
            <a:r>
              <a:rPr lang="uk-UA" sz="2000" b="1" dirty="0">
                <a:solidFill>
                  <a:srgbClr val="FF0000"/>
                </a:solidFill>
                <a:latin typeface="Century Gothic" pitchFamily="34" charset="0"/>
              </a:rPr>
              <a:t>аналіз можливих варіантів розв’язання проблеми, в тому числі відмови від будь-яких дій, та обґрунтування обраного рішення (проекту</a:t>
            </a:r>
            <a:r>
              <a:rPr lang="uk-UA" sz="2000" b="1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uk-UA" sz="2000" b="1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000" b="1" dirty="0" smtClean="0">
                <a:latin typeface="Century Gothic" pitchFamily="34" charset="0"/>
              </a:rPr>
              <a:t>Підтвердження </a:t>
            </a:r>
            <a:r>
              <a:rPr lang="uk-UA" sz="2000" b="1" dirty="0">
                <a:latin typeface="Century Gothic" pitchFamily="34" charset="0"/>
              </a:rPr>
              <a:t>відповідності проекту </a:t>
            </a:r>
            <a:r>
              <a:rPr lang="uk-UA" sz="2000" dirty="0">
                <a:latin typeface="Century Gothic" pitchFamily="34" charset="0"/>
              </a:rPr>
              <a:t>завданням </a:t>
            </a:r>
            <a:r>
              <a:rPr lang="uk-UA" sz="2000" dirty="0" smtClean="0">
                <a:latin typeface="Century Gothic" pitchFamily="34" charset="0"/>
              </a:rPr>
              <a:t>ДСРР-2020, Плану </a:t>
            </a:r>
            <a:r>
              <a:rPr lang="uk-UA" sz="2000" dirty="0">
                <a:latin typeface="Century Gothic" pitchFamily="34" charset="0"/>
              </a:rPr>
              <a:t>заходів на 2015-2017 роки з реалізації </a:t>
            </a:r>
            <a:r>
              <a:rPr lang="uk-UA" sz="2000" dirty="0" smtClean="0">
                <a:latin typeface="Century Gothic" pitchFamily="34" charset="0"/>
              </a:rPr>
              <a:t>ДСРР-2020, Стратегії розвитку Львівщини до 2020 року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Попередня </a:t>
            </a:r>
            <a:r>
              <a:rPr lang="ru-RU" sz="2000" b="1" dirty="0" err="1">
                <a:solidFill>
                  <a:srgbClr val="FF0000"/>
                </a:solidFill>
                <a:latin typeface="Century Gothic" pitchFamily="34" charset="0"/>
              </a:rPr>
              <a:t>або</a:t>
            </a:r>
            <a:r>
              <a:rPr lang="ru-RU" sz="20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entury Gothic" pitchFamily="34" charset="0"/>
              </a:rPr>
              <a:t>поточна</a:t>
            </a:r>
            <a:r>
              <a:rPr lang="ru-RU" sz="2000" b="1" dirty="0">
                <a:solidFill>
                  <a:srgbClr val="FF0000"/>
                </a:solidFill>
                <a:latin typeface="Century Gothic" pitchFamily="34" charset="0"/>
              </a:rPr>
              <a:t> робота, </a:t>
            </a:r>
            <a:r>
              <a:rPr lang="ru-RU" sz="2000" b="1" dirty="0" err="1">
                <a:solidFill>
                  <a:srgbClr val="FF0000"/>
                </a:solidFill>
                <a:latin typeface="Century Gothic" pitchFamily="34" charset="0"/>
              </a:rPr>
              <a:t>пов’язана</a:t>
            </a:r>
            <a:r>
              <a:rPr lang="ru-RU" sz="2000" b="1" dirty="0">
                <a:solidFill>
                  <a:srgbClr val="FF0000"/>
                </a:solidFill>
                <a:latin typeface="Century Gothic" pitchFamily="34" charset="0"/>
              </a:rPr>
              <a:t> з проблемою, на </a:t>
            </a:r>
            <a:r>
              <a:rPr lang="ru-RU" sz="2000" b="1" dirty="0" err="1">
                <a:solidFill>
                  <a:srgbClr val="FF0000"/>
                </a:solidFill>
                <a:latin typeface="Century Gothic" pitchFamily="34" charset="0"/>
              </a:rPr>
              <a:t>визначення</a:t>
            </a:r>
            <a:r>
              <a:rPr lang="ru-RU" sz="20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entury Gothic" pitchFamily="34" charset="0"/>
              </a:rPr>
              <a:t>якої</a:t>
            </a:r>
            <a:r>
              <a:rPr lang="ru-RU" sz="20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entury Gothic" pitchFamily="34" charset="0"/>
              </a:rPr>
              <a:t>спрямовано</a:t>
            </a:r>
            <a:r>
              <a:rPr lang="ru-RU" sz="2000" b="1" dirty="0">
                <a:solidFill>
                  <a:srgbClr val="FF0000"/>
                </a:solidFill>
                <a:latin typeface="Century Gothic" pitchFamily="34" charset="0"/>
              </a:rPr>
              <a:t> проект, та </a:t>
            </a:r>
            <a:r>
              <a:rPr lang="ru-RU" sz="2000" b="1" dirty="0" err="1">
                <a:solidFill>
                  <a:srgbClr val="FF0000"/>
                </a:solidFill>
                <a:latin typeface="Century Gothic" pitchFamily="34" charset="0"/>
              </a:rPr>
              <a:t>зв’язок</a:t>
            </a:r>
            <a:r>
              <a:rPr lang="ru-RU" sz="20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entury Gothic" pitchFamily="34" charset="0"/>
              </a:rPr>
              <a:t>між</a:t>
            </a:r>
            <a:r>
              <a:rPr lang="ru-RU" sz="2000" b="1" dirty="0">
                <a:solidFill>
                  <a:srgbClr val="FF0000"/>
                </a:solidFill>
                <a:latin typeface="Century Gothic" pitchFamily="34" charset="0"/>
              </a:rPr>
              <a:t> такою </a:t>
            </a:r>
            <a:r>
              <a:rPr lang="ru-RU" sz="2000" b="1" dirty="0" err="1">
                <a:solidFill>
                  <a:srgbClr val="FF0000"/>
                </a:solidFill>
                <a:latin typeface="Century Gothic" pitchFamily="34" charset="0"/>
              </a:rPr>
              <a:t>роботою</a:t>
            </a:r>
            <a:r>
              <a:rPr lang="ru-RU" sz="2000" b="1" dirty="0">
                <a:solidFill>
                  <a:srgbClr val="FF0000"/>
                </a:solidFill>
                <a:latin typeface="Century Gothic" pitchFamily="34" charset="0"/>
              </a:rPr>
              <a:t> та </a:t>
            </a:r>
            <a:r>
              <a:rPr lang="ru-RU" sz="2000" b="1" dirty="0" err="1">
                <a:solidFill>
                  <a:srgbClr val="FF0000"/>
                </a:solidFill>
                <a:latin typeface="Century Gothic" pitchFamily="34" charset="0"/>
              </a:rPr>
              <a:t>пропонованим</a:t>
            </a:r>
            <a:r>
              <a:rPr lang="ru-RU" sz="2000" b="1" dirty="0">
                <a:solidFill>
                  <a:srgbClr val="FF0000"/>
                </a:solidFill>
                <a:latin typeface="Century Gothic" pitchFamily="34" charset="0"/>
              </a:rPr>
              <a:t> проектом</a:t>
            </a:r>
            <a:r>
              <a:rPr lang="ru-RU" sz="2000" b="1" dirty="0">
                <a:latin typeface="Century Gothic" pitchFamily="34" charset="0"/>
              </a:rPr>
              <a:t>.</a:t>
            </a:r>
            <a:endParaRPr lang="uk-UA" sz="2000" b="1" dirty="0">
              <a:latin typeface="Century Gothic" pitchFamily="34" charset="0"/>
            </a:endParaRPr>
          </a:p>
        </p:txBody>
      </p:sp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11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1131551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2.1. </a:t>
            </a:r>
            <a:r>
              <a:rPr lang="ru-RU" sz="3600" b="1" dirty="0" err="1">
                <a:latin typeface="Century Gothic" pitchFamily="34" charset="0"/>
              </a:rPr>
              <a:t>Актуальність</a:t>
            </a:r>
            <a:r>
              <a:rPr lang="ru-RU" sz="3600" b="1" dirty="0">
                <a:latin typeface="Century Gothic" pitchFamily="34" charset="0"/>
              </a:rPr>
              <a:t> проекту </a:t>
            </a:r>
            <a:endParaRPr lang="ru-RU" sz="3600" b="1" dirty="0" smtClean="0">
              <a:latin typeface="Century Gothic" pitchFamily="34" charset="0"/>
            </a:endParaRPr>
          </a:p>
          <a:p>
            <a:pPr algn="ctr"/>
            <a:r>
              <a:rPr lang="ru-RU" sz="3200" b="1" dirty="0" smtClean="0">
                <a:latin typeface="Century Gothic" pitchFamily="34" charset="0"/>
              </a:rPr>
              <a:t>(</a:t>
            </a:r>
            <a:r>
              <a:rPr lang="ru-RU" sz="3200" b="1" dirty="0">
                <a:latin typeface="Century Gothic" pitchFamily="34" charset="0"/>
              </a:rPr>
              <a:t>не </a:t>
            </a:r>
            <a:r>
              <a:rPr lang="ru-RU" sz="3200" b="1" dirty="0" err="1">
                <a:latin typeface="Century Gothic" pitchFamily="34" charset="0"/>
              </a:rPr>
              <a:t>більше</a:t>
            </a:r>
            <a:r>
              <a:rPr lang="ru-RU" sz="3200" b="1" dirty="0">
                <a:latin typeface="Century Gothic" pitchFamily="34" charset="0"/>
              </a:rPr>
              <a:t> 3 </a:t>
            </a:r>
            <a:r>
              <a:rPr lang="ru-RU" sz="3200" b="1" dirty="0" err="1">
                <a:latin typeface="Century Gothic" pitchFamily="34" charset="0"/>
              </a:rPr>
              <a:t>сторінок</a:t>
            </a:r>
            <a:r>
              <a:rPr lang="ru-RU" sz="3200" b="1" dirty="0">
                <a:latin typeface="Century Gothic" pitchFamily="34" charset="0"/>
              </a:rPr>
              <a:t>)</a:t>
            </a:r>
            <a:endParaRPr lang="uk-UA" sz="3200" b="1" dirty="0">
              <a:latin typeface="Century Gothic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636912"/>
            <a:ext cx="95038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altLang="uk-UA" sz="24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АНАЛІЗ ПРОЕКТУ</a:t>
            </a:r>
            <a:endParaRPr lang="uk-UA" altLang="uk-UA" sz="24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sp>
        <p:nvSpPr>
          <p:cNvPr id="15364" name="Прямокутник 1"/>
          <p:cNvSpPr>
            <a:spLocks noChangeArrowheads="1"/>
          </p:cNvSpPr>
          <p:nvPr/>
        </p:nvSpPr>
        <p:spPr bwMode="auto">
          <a:xfrm>
            <a:off x="7469579" y="6273800"/>
            <a:ext cx="1660525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Вправа</a:t>
            </a:r>
            <a:endParaRPr lang="uk-UA" altLang="uk-UA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23461"/>
              </p:ext>
            </p:extLst>
          </p:nvPr>
        </p:nvGraphicFramePr>
        <p:xfrm>
          <a:off x="179512" y="764704"/>
          <a:ext cx="8784975" cy="5129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1253">
                  <a:extLst>
                    <a:ext uri="{9D8B030D-6E8A-4147-A177-3AD203B41FA5}">
                      <a16:colId xmlns:a16="http://schemas.microsoft.com/office/drawing/2014/main" val="1388655849"/>
                    </a:ext>
                  </a:extLst>
                </a:gridCol>
                <a:gridCol w="2168702">
                  <a:extLst>
                    <a:ext uri="{9D8B030D-6E8A-4147-A177-3AD203B41FA5}">
                      <a16:colId xmlns:a16="http://schemas.microsoft.com/office/drawing/2014/main" val="95834088"/>
                    </a:ext>
                  </a:extLst>
                </a:gridCol>
                <a:gridCol w="2065020">
                  <a:extLst>
                    <a:ext uri="{9D8B030D-6E8A-4147-A177-3AD203B41FA5}">
                      <a16:colId xmlns:a16="http://schemas.microsoft.com/office/drawing/2014/main" val="264770422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Витрати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одиниця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кількість одиниць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411557"/>
                  </a:ext>
                </a:extLst>
              </a:tr>
              <a:tr h="57121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1.2 Винагорода за угодами цивільно-правового характеру  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49770"/>
                  </a:ext>
                </a:extLst>
              </a:tr>
              <a:tr h="276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керівник АРР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місяць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12,0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7648817"/>
                  </a:ext>
                </a:extLst>
              </a:tr>
              <a:tr h="276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бухгалтер АРР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місяць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12,0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5257102"/>
                  </a:ext>
                </a:extLst>
              </a:tr>
              <a:tr h="4424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проектний менеджер АРР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місяць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36,0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5048409"/>
                  </a:ext>
                </a:extLst>
              </a:tr>
              <a:tr h="276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аналітик АРР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місяць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12,0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0158006"/>
                  </a:ext>
                </a:extLst>
              </a:tr>
              <a:tr h="276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керівник КП 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місяць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6,0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0229378"/>
                  </a:ext>
                </a:extLst>
              </a:tr>
              <a:tr h="276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бухгалтер КП 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місяць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6,0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1808476"/>
                  </a:ext>
                </a:extLst>
              </a:tr>
              <a:tr h="276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юрист КП 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місяць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6,0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7889264"/>
                  </a:ext>
                </a:extLst>
              </a:tr>
              <a:tr h="571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керівник кооперативу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місяць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96,0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6156393"/>
                  </a:ext>
                </a:extLst>
              </a:tr>
              <a:tr h="8654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юридичний супровід створення кооперативів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місяць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12,0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1929698"/>
                  </a:ext>
                </a:extLst>
              </a:tr>
            </a:tbl>
          </a:graphicData>
        </a:graphic>
      </p:graphicFrame>
      <p:sp>
        <p:nvSpPr>
          <p:cNvPr id="5" name="Прямокутник 1"/>
          <p:cNvSpPr>
            <a:spLocks noChangeArrowheads="1"/>
          </p:cNvSpPr>
          <p:nvPr/>
        </p:nvSpPr>
        <p:spPr bwMode="auto">
          <a:xfrm>
            <a:off x="5220072" y="6273800"/>
            <a:ext cx="2095608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Додаток 3</a:t>
            </a:r>
            <a:endParaRPr lang="uk-UA" altLang="uk-UA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91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665879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Відрядження</a:t>
            </a:r>
            <a:endParaRPr lang="uk-UA" sz="3200" b="1" dirty="0">
              <a:latin typeface="Century Gothic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48680" y="818905"/>
            <a:ext cx="8856984" cy="588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итрати 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поїздки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пов’язані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реалізацією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проекту,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включають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транспортні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такі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як потяг, автобус, (у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виняткових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випадках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літак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), а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оренду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пальне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автомобіля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інші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пов’язані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поїздками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200" b="1" dirty="0" smtClean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200" b="1" dirty="0" smtClean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Прийнятними є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поїздки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працівників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проекту та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учасників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200" b="1" dirty="0" smtClean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200" b="1" dirty="0" smtClean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 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поїздку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включати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громадський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транспорт: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залізничні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квитки,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автобусні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квитки, квитки на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літак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збір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аеропорту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страхування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на час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подорожі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оформлення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візи</a:t>
            </a:r>
            <a:endParaRPr lang="ru-RU" sz="2200" b="1" dirty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200" b="1" i="1" dirty="0" smtClean="0"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i="1" dirty="0" err="1" smtClean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Примітка</a:t>
            </a:r>
            <a:r>
              <a:rPr lang="ru-RU" sz="2200" b="1" i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200" b="1" i="1" dirty="0" err="1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</a:t>
            </a:r>
            <a:r>
              <a:rPr lang="ru-RU" sz="2200" b="1" i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b="1" i="1" dirty="0" err="1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поїздку</a:t>
            </a:r>
            <a:r>
              <a:rPr lang="ru-RU" sz="2200" b="1" i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покривають</a:t>
            </a:r>
            <a:r>
              <a:rPr lang="ru-RU" sz="2200" b="1" i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2200" b="1" i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подорож</a:t>
            </a:r>
            <a:r>
              <a:rPr lang="ru-RU" sz="2200" b="1" i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200" b="1" i="1" dirty="0" err="1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місця</a:t>
            </a:r>
            <a:r>
              <a:rPr lang="ru-RU" sz="2200" b="1" i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призначення</a:t>
            </a:r>
            <a:r>
              <a:rPr lang="ru-RU" sz="2200" b="1" i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Транспорт </a:t>
            </a:r>
            <a:r>
              <a:rPr lang="ru-RU" sz="2200" b="1" i="1" dirty="0" smtClean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межах </a:t>
            </a:r>
            <a:r>
              <a:rPr lang="ru-RU" sz="2200" b="1" i="1" dirty="0" err="1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місця</a:t>
            </a:r>
            <a:r>
              <a:rPr lang="ru-RU" sz="2200" b="1" i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призначення</a:t>
            </a:r>
            <a:r>
              <a:rPr lang="ru-RU" sz="2200" b="1" i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покривається</a:t>
            </a:r>
            <a:r>
              <a:rPr lang="ru-RU" sz="2200" b="1" i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200" b="1" i="1" dirty="0" err="1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рахунок</a:t>
            </a:r>
            <a:r>
              <a:rPr lang="ru-RU" sz="2200" b="1" i="1" dirty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добових</a:t>
            </a:r>
            <a:r>
              <a:rPr lang="ru-RU" sz="2200" b="1" i="1" dirty="0" smtClean="0"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b="1" i="1" dirty="0"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9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665879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Відрядження</a:t>
            </a:r>
            <a:endParaRPr lang="uk-UA" sz="3200" b="1" dirty="0">
              <a:latin typeface="Century Gothic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48680" y="818905"/>
            <a:ext cx="8856984" cy="480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 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учасників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не є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працівниками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ініціатора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замовника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проекту та </a:t>
            </a: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партнерів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покриваються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в тому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випадку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буде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обґрунтовано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їхня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участь є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необхідною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цілей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проекту і вони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беруть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активну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участь у заходах проекту,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виступають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доповідачами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членами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робочих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груп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є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представниками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певними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цільової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повинно 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бути </a:t>
            </a: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чітко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визначено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і оформлено документально.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 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поїздки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зовнішніх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підрядників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повинні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бути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включені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їхні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контракти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u="sng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sz="2400" b="1" u="sng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включені</a:t>
            </a:r>
            <a:r>
              <a:rPr lang="ru-RU" sz="2400" b="1" u="sng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b="1" u="sng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бюджетний</a:t>
            </a:r>
            <a:r>
              <a:rPr lang="ru-RU" sz="2400" b="1" u="sng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розділ</a:t>
            </a:r>
            <a:r>
              <a:rPr lang="ru-RU" sz="2400" b="1" u="sng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5)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95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altLang="uk-UA" sz="24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АНАЛІЗ ПРОЕКТУ</a:t>
            </a:r>
            <a:endParaRPr lang="uk-UA" altLang="uk-UA" sz="24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sp>
        <p:nvSpPr>
          <p:cNvPr id="15364" name="Прямокутник 1"/>
          <p:cNvSpPr>
            <a:spLocks noChangeArrowheads="1"/>
          </p:cNvSpPr>
          <p:nvPr/>
        </p:nvSpPr>
        <p:spPr bwMode="auto">
          <a:xfrm>
            <a:off x="7483475" y="6305550"/>
            <a:ext cx="1660525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>
                <a:solidFill>
                  <a:schemeClr val="bg1"/>
                </a:solidFill>
                <a:latin typeface="PF Square Sans Pro" panose="02000506040000020004" pitchFamily="2" charset="0"/>
              </a:rPr>
              <a:t>Вправа</a:t>
            </a:r>
            <a:endParaRPr lang="uk-UA" altLang="uk-UA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405947"/>
              </p:ext>
            </p:extLst>
          </p:nvPr>
        </p:nvGraphicFramePr>
        <p:xfrm>
          <a:off x="251521" y="836712"/>
          <a:ext cx="8712966" cy="3594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3946">
                  <a:extLst>
                    <a:ext uri="{9D8B030D-6E8A-4147-A177-3AD203B41FA5}">
                      <a16:colId xmlns:a16="http://schemas.microsoft.com/office/drawing/2014/main" val="2312111445"/>
                    </a:ext>
                  </a:extLst>
                </a:gridCol>
                <a:gridCol w="2150926">
                  <a:extLst>
                    <a:ext uri="{9D8B030D-6E8A-4147-A177-3AD203B41FA5}">
                      <a16:colId xmlns:a16="http://schemas.microsoft.com/office/drawing/2014/main" val="3561599900"/>
                    </a:ext>
                  </a:extLst>
                </a:gridCol>
                <a:gridCol w="2048094">
                  <a:extLst>
                    <a:ext uri="{9D8B030D-6E8A-4147-A177-3AD203B41FA5}">
                      <a16:colId xmlns:a16="http://schemas.microsoft.com/office/drawing/2014/main" val="1778880597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Витрати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одиниця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кількість одиниць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13911"/>
                  </a:ext>
                </a:extLst>
              </a:tr>
              <a:tr h="86124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2. Транспортні витрати (поїздки): 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45475"/>
                  </a:ext>
                </a:extLst>
              </a:tr>
              <a:tr h="861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місцеві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поїздка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24,0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2836053"/>
                  </a:ext>
                </a:extLst>
              </a:tr>
            </a:tbl>
          </a:graphicData>
        </a:graphic>
      </p:graphicFrame>
      <p:sp>
        <p:nvSpPr>
          <p:cNvPr id="5" name="Прямокутник 1"/>
          <p:cNvSpPr>
            <a:spLocks noChangeArrowheads="1"/>
          </p:cNvSpPr>
          <p:nvPr/>
        </p:nvSpPr>
        <p:spPr bwMode="auto">
          <a:xfrm>
            <a:off x="5220072" y="6273800"/>
            <a:ext cx="2095608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Додаток 3</a:t>
            </a:r>
            <a:endParaRPr lang="uk-UA" altLang="uk-UA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61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665879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Обладнання та поставки</a:t>
            </a:r>
            <a:endParaRPr lang="uk-UA" sz="3200" b="1" dirty="0">
              <a:latin typeface="Century Gothic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48680" y="818905"/>
            <a:ext cx="8856984" cy="480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Прийнятними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вважаються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купівлю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оренду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обладнання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необхідним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проекту. </a:t>
            </a:r>
            <a:endParaRPr lang="ru-RU" sz="2400" b="1" dirty="0" smtClean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наявного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обладнання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устаткування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ініціатора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замовника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проекту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яке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задіяне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реалізації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проекту,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частково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покриватись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здійсненні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закупівель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застосовуються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правила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державних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закупівель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чинного </a:t>
            </a: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Перевага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повинна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надаватися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економному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варіанту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характеристики/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повинні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відповідати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сфері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8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altLang="uk-UA" sz="24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АНАЛІЗ ПРОЕКТУ</a:t>
            </a:r>
            <a:endParaRPr lang="uk-UA" altLang="uk-UA" sz="24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sp>
        <p:nvSpPr>
          <p:cNvPr id="15364" name="Прямокутник 1"/>
          <p:cNvSpPr>
            <a:spLocks noChangeArrowheads="1"/>
          </p:cNvSpPr>
          <p:nvPr/>
        </p:nvSpPr>
        <p:spPr bwMode="auto">
          <a:xfrm>
            <a:off x="7483475" y="6305550"/>
            <a:ext cx="1660525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>
                <a:solidFill>
                  <a:schemeClr val="bg1"/>
                </a:solidFill>
                <a:latin typeface="PF Square Sans Pro" panose="02000506040000020004" pitchFamily="2" charset="0"/>
              </a:rPr>
              <a:t>Вправа</a:t>
            </a:r>
            <a:endParaRPr lang="uk-UA" altLang="uk-UA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155532"/>
              </p:ext>
            </p:extLst>
          </p:nvPr>
        </p:nvGraphicFramePr>
        <p:xfrm>
          <a:off x="107505" y="764705"/>
          <a:ext cx="8928991" cy="5576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5">
                  <a:extLst>
                    <a:ext uri="{9D8B030D-6E8A-4147-A177-3AD203B41FA5}">
                      <a16:colId xmlns:a16="http://schemas.microsoft.com/office/drawing/2014/main" val="375936839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71707579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40090553"/>
                    </a:ext>
                  </a:extLst>
                </a:gridCol>
              </a:tblGrid>
              <a:tr h="487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Витрати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одиниця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кількість одиниць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436769"/>
                  </a:ext>
                </a:extLst>
              </a:tr>
              <a:tr h="21805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3. Обладнання та витратні матеріали: 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271021"/>
                  </a:ext>
                </a:extLst>
              </a:tr>
              <a:tr h="454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автотранспорт (спеціалізовані транспортні засоби для дітей з обмеженими можливостями)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за од.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2,0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extLst>
                  <a:ext uri="{0D108BD9-81ED-4DB2-BD59-A6C34878D82A}">
                    <a16:rowId xmlns:a16="http://schemas.microsoft.com/office/drawing/2014/main" val="439948346"/>
                  </a:ext>
                </a:extLst>
              </a:tr>
              <a:tr h="250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меблі, комп'ютерна техніка (АРР)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за од.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PF Square Sans Pro" panose="02000506040000020004" pitchFamily="2" charset="0"/>
                        </a:rPr>
                        <a:t>6,0</a:t>
                      </a:r>
                      <a:endParaRPr lang="uk-UA" sz="16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extLst>
                  <a:ext uri="{0D108BD9-81ED-4DB2-BD59-A6C34878D82A}">
                    <a16:rowId xmlns:a16="http://schemas.microsoft.com/office/drawing/2014/main" val="4096943533"/>
                  </a:ext>
                </a:extLst>
              </a:tr>
              <a:tr h="250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витратні матеріали, запчастини (АРР офіс)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комплект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PF Square Sans Pro" panose="02000506040000020004" pitchFamily="2" charset="0"/>
                        </a:rPr>
                        <a:t>2,0</a:t>
                      </a:r>
                      <a:endParaRPr lang="uk-UA" sz="16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extLst>
                  <a:ext uri="{0D108BD9-81ED-4DB2-BD59-A6C34878D82A}">
                    <a16:rowId xmlns:a16="http://schemas.microsoft.com/office/drawing/2014/main" val="550763109"/>
                  </a:ext>
                </a:extLst>
              </a:tr>
              <a:tr h="218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інше (оргтехніка АРР)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за од.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PF Square Sans Pro" panose="02000506040000020004" pitchFamily="2" charset="0"/>
                        </a:rPr>
                        <a:t>6,0</a:t>
                      </a:r>
                      <a:endParaRPr lang="uk-UA" sz="16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extLst>
                  <a:ext uri="{0D108BD9-81ED-4DB2-BD59-A6C34878D82A}">
                    <a16:rowId xmlns:a16="http://schemas.microsoft.com/office/drawing/2014/main" val="2444264427"/>
                  </a:ext>
                </a:extLst>
              </a:tr>
              <a:tr h="228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ваучер на закупівлю обладнання для ферм (10+)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за од.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PF Square Sans Pro" panose="02000506040000020004" pitchFamily="2" charset="0"/>
                        </a:rPr>
                        <a:t>5,0</a:t>
                      </a:r>
                      <a:endParaRPr lang="uk-UA" sz="16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extLst>
                  <a:ext uri="{0D108BD9-81ED-4DB2-BD59-A6C34878D82A}">
                    <a16:rowId xmlns:a16="http://schemas.microsoft.com/office/drawing/2014/main" val="2043980965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ваучер на закупівлю обладнання для ферм (20+)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за од.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PF Square Sans Pro" panose="02000506040000020004" pitchFamily="2" charset="0"/>
                        </a:rPr>
                        <a:t>5,0</a:t>
                      </a:r>
                      <a:endParaRPr lang="uk-UA" sz="16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extLst>
                  <a:ext uri="{0D108BD9-81ED-4DB2-BD59-A6C34878D82A}">
                    <a16:rowId xmlns:a16="http://schemas.microsoft.com/office/drawing/2014/main" val="2269499444"/>
                  </a:ext>
                </a:extLst>
              </a:tr>
              <a:tr h="376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обладнання, інструменти для </a:t>
                      </a:r>
                      <a:r>
                        <a:rPr lang="uk-UA" sz="1600" dirty="0" err="1">
                          <a:effectLst/>
                          <a:latin typeface="PF Square Sans Pro" panose="02000506040000020004" pitchFamily="2" charset="0"/>
                        </a:rPr>
                        <a:t>молокозаг</a:t>
                      </a: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. пункту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PF Square Sans Pro" panose="02000506040000020004" pitchFamily="2" charset="0"/>
                        </a:rPr>
                        <a:t>компл</a:t>
                      </a: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.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PF Square Sans Pro" panose="02000506040000020004" pitchFamily="2" charset="0"/>
                        </a:rPr>
                        <a:t>10,0</a:t>
                      </a:r>
                      <a:endParaRPr lang="uk-UA" sz="16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extLst>
                  <a:ext uri="{0D108BD9-81ED-4DB2-BD59-A6C34878D82A}">
                    <a16:rowId xmlns:a16="http://schemas.microsoft.com/office/drawing/2014/main" val="2339983987"/>
                  </a:ext>
                </a:extLst>
              </a:tr>
              <a:tr h="250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камера для </a:t>
                      </a:r>
                      <a:r>
                        <a:rPr lang="uk-UA" sz="1600" dirty="0" err="1">
                          <a:effectLst/>
                          <a:latin typeface="PF Square Sans Pro" panose="02000506040000020004" pitchFamily="2" charset="0"/>
                        </a:rPr>
                        <a:t>охолодж</a:t>
                      </a: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. ягід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за од.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PF Square Sans Pro" panose="02000506040000020004" pitchFamily="2" charset="0"/>
                        </a:rPr>
                        <a:t>8,0</a:t>
                      </a:r>
                      <a:endParaRPr lang="uk-UA" sz="16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extLst>
                  <a:ext uri="{0D108BD9-81ED-4DB2-BD59-A6C34878D82A}">
                    <a16:rowId xmlns:a16="http://schemas.microsoft.com/office/drawing/2014/main" val="2805108429"/>
                  </a:ext>
                </a:extLst>
              </a:tr>
              <a:tr h="250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камера для </a:t>
                      </a:r>
                      <a:r>
                        <a:rPr lang="uk-UA" sz="1600" dirty="0" err="1">
                          <a:effectLst/>
                          <a:latin typeface="PF Square Sans Pro" panose="02000506040000020004" pitchFamily="2" charset="0"/>
                        </a:rPr>
                        <a:t>заморож.ягід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за од.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PF Square Sans Pro" panose="02000506040000020004" pitchFamily="2" charset="0"/>
                        </a:rPr>
                        <a:t>2,0</a:t>
                      </a:r>
                      <a:endParaRPr lang="uk-UA" sz="16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extLst>
                  <a:ext uri="{0D108BD9-81ED-4DB2-BD59-A6C34878D82A}">
                    <a16:rowId xmlns:a16="http://schemas.microsoft.com/office/drawing/2014/main" val="606567257"/>
                  </a:ext>
                </a:extLst>
              </a:tr>
              <a:tr h="250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тара (ящики) для ягідних пунктів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за од.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PF Square Sans Pro" panose="02000506040000020004" pitchFamily="2" charset="0"/>
                        </a:rPr>
                        <a:t>6 000,0</a:t>
                      </a:r>
                      <a:endParaRPr lang="uk-UA" sz="16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extLst>
                  <a:ext uri="{0D108BD9-81ED-4DB2-BD59-A6C34878D82A}">
                    <a16:rowId xmlns:a16="http://schemas.microsoft.com/office/drawing/2014/main" val="3986880977"/>
                  </a:ext>
                </a:extLst>
              </a:tr>
              <a:tr h="125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ваги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за од.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PF Square Sans Pro" panose="02000506040000020004" pitchFamily="2" charset="0"/>
                        </a:rPr>
                        <a:t>10,0</a:t>
                      </a:r>
                      <a:endParaRPr lang="uk-UA" sz="16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extLst>
                  <a:ext uri="{0D108BD9-81ED-4DB2-BD59-A6C34878D82A}">
                    <a16:rowId xmlns:a16="http://schemas.microsoft.com/office/drawing/2014/main" val="3602151148"/>
                  </a:ext>
                </a:extLst>
              </a:tr>
              <a:tr h="230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спеціалізовані автомобілі для доставки ягід 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за од.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PF Square Sans Pro" panose="02000506040000020004" pitchFamily="2" charset="0"/>
                        </a:rPr>
                        <a:t>8,0</a:t>
                      </a:r>
                      <a:endParaRPr lang="uk-UA" sz="16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extLst>
                  <a:ext uri="{0D108BD9-81ED-4DB2-BD59-A6C34878D82A}">
                    <a16:rowId xmlns:a16="http://schemas.microsoft.com/office/drawing/2014/main" val="65142502"/>
                  </a:ext>
                </a:extLst>
              </a:tr>
              <a:tr h="286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обладнання, інструменти для забійного цеху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за од.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PF Square Sans Pro" panose="02000506040000020004" pitchFamily="2" charset="0"/>
                        </a:rPr>
                        <a:t>1,0</a:t>
                      </a:r>
                      <a:endParaRPr lang="uk-UA" sz="16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extLst>
                  <a:ext uri="{0D108BD9-81ED-4DB2-BD59-A6C34878D82A}">
                    <a16:rowId xmlns:a16="http://schemas.microsoft.com/office/drawing/2014/main" val="2153166388"/>
                  </a:ext>
                </a:extLst>
              </a:tr>
              <a:tr h="376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велосипеди для центрів соціального обслуговування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за од.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PF Square Sans Pro" panose="02000506040000020004" pitchFamily="2" charset="0"/>
                        </a:rPr>
                        <a:t>215,0</a:t>
                      </a:r>
                      <a:endParaRPr lang="uk-UA" sz="16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extLst>
                  <a:ext uri="{0D108BD9-81ED-4DB2-BD59-A6C34878D82A}">
                    <a16:rowId xmlns:a16="http://schemas.microsoft.com/office/drawing/2014/main" val="460749504"/>
                  </a:ext>
                </a:extLst>
              </a:tr>
              <a:tr h="250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обладнання </a:t>
                      </a:r>
                      <a:r>
                        <a:rPr lang="uk-UA" sz="1600" dirty="0" err="1">
                          <a:effectLst/>
                          <a:latin typeface="PF Square Sans Pro" panose="02000506040000020004" pitchFamily="2" charset="0"/>
                        </a:rPr>
                        <a:t>навч</a:t>
                      </a: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. кабінетів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за од.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PF Square Sans Pro" panose="02000506040000020004" pitchFamily="2" charset="0"/>
                        </a:rPr>
                        <a:t>6,0</a:t>
                      </a:r>
                      <a:endParaRPr lang="uk-UA" sz="16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93" marR="41693" marT="0" marB="0" anchor="ctr"/>
                </a:tc>
                <a:extLst>
                  <a:ext uri="{0D108BD9-81ED-4DB2-BD59-A6C34878D82A}">
                    <a16:rowId xmlns:a16="http://schemas.microsoft.com/office/drawing/2014/main" val="3402379067"/>
                  </a:ext>
                </a:extLst>
              </a:tr>
            </a:tbl>
          </a:graphicData>
        </a:graphic>
      </p:graphicFrame>
      <p:sp>
        <p:nvSpPr>
          <p:cNvPr id="5" name="Прямокутник 1"/>
          <p:cNvSpPr>
            <a:spLocks noChangeArrowheads="1"/>
          </p:cNvSpPr>
          <p:nvPr/>
        </p:nvSpPr>
        <p:spPr bwMode="auto">
          <a:xfrm>
            <a:off x="5220072" y="6340950"/>
            <a:ext cx="2088232" cy="584775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Додаток 3</a:t>
            </a:r>
            <a:endParaRPr lang="uk-UA" altLang="uk-UA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628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665879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Витрати на </a:t>
            </a:r>
            <a:r>
              <a:rPr lang="ru-RU" sz="3600" b="1" dirty="0" err="1">
                <a:latin typeface="Century Gothic" pitchFamily="34" charset="0"/>
              </a:rPr>
              <a:t>офіс</a:t>
            </a:r>
            <a:endParaRPr lang="uk-UA" sz="3200" b="1" dirty="0">
              <a:latin typeface="Century Gothic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48680" y="818905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ініціатором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замовником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проекту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партнером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офісного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приміщення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виражена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грошовій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формі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оформлятися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власний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внесок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співфінансування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проекту). </a:t>
            </a:r>
            <a:endParaRPr lang="ru-RU" sz="2200" b="1" dirty="0" smtClean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Приміщення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надається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над проектом шляхом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оформлення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відповідних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розпоряджень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керівника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Оренда</a:t>
            </a:r>
            <a:r>
              <a:rPr lang="ru-RU" sz="2200" b="1" dirty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окремого</a:t>
            </a:r>
            <a:r>
              <a:rPr lang="ru-RU" sz="2200" b="1" dirty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офісу</a:t>
            </a:r>
            <a:r>
              <a:rPr lang="ru-RU" sz="2200" b="1" dirty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можлива</a:t>
            </a:r>
            <a:r>
              <a:rPr lang="ru-RU" sz="2200" b="1" dirty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2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виключних</a:t>
            </a:r>
            <a:r>
              <a:rPr lang="ru-RU" sz="2200" b="1" dirty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випадках</a:t>
            </a:r>
            <a:r>
              <a:rPr lang="ru-RU" sz="2200" b="1" dirty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і повинна бути </a:t>
            </a:r>
            <a:r>
              <a:rPr lang="ru-RU" sz="22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чітко</a:t>
            </a:r>
            <a:r>
              <a:rPr lang="ru-RU" sz="2200" b="1" dirty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обґрунтована</a:t>
            </a:r>
            <a:r>
              <a:rPr lang="ru-RU" sz="2200" b="1" dirty="0">
                <a:solidFill>
                  <a:srgbClr val="FF000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випадку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оренди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включаються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офіс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винаймається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спеціально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цілей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проекту,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прямі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утримання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офісу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покриваються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кошти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проекту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витратні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матеріали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канцтовари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утримання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офісного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приміщення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комунальні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послуги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телефон, факс та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Інтернет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окремий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офіс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винаймається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частка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оренди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офісу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бути </a:t>
            </a:r>
            <a:r>
              <a:rPr lang="ru-RU" sz="2200" b="1" u="sng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включена в </a:t>
            </a:r>
            <a:r>
              <a:rPr lang="ru-RU" sz="2200" b="1" u="sng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бюджетну</a:t>
            </a:r>
            <a:r>
              <a:rPr lang="ru-RU" sz="2200" b="1" u="sng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лінію</a:t>
            </a:r>
            <a:r>
              <a:rPr lang="ru-RU" sz="2200" b="1" u="sng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«Непрямі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ініціатор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замовник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проекту та/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партнери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вже</a:t>
            </a:r>
            <a:r>
              <a:rPr lang="ru-RU" sz="22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винаймають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офісне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приміщення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своєї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поточної</a:t>
            </a:r>
            <a:r>
              <a:rPr lang="ru-RU" sz="22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endParaRPr lang="ru-RU" sz="2200" b="1" dirty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altLang="uk-UA" sz="24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АНАЛІЗ ПРОЕКТУ</a:t>
            </a:r>
            <a:endParaRPr lang="uk-UA" altLang="uk-UA" sz="24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sp>
        <p:nvSpPr>
          <p:cNvPr id="15364" name="Прямокутник 1"/>
          <p:cNvSpPr>
            <a:spLocks noChangeArrowheads="1"/>
          </p:cNvSpPr>
          <p:nvPr/>
        </p:nvSpPr>
        <p:spPr bwMode="auto">
          <a:xfrm>
            <a:off x="7483475" y="6305550"/>
            <a:ext cx="1660525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>
                <a:solidFill>
                  <a:schemeClr val="bg1"/>
                </a:solidFill>
                <a:latin typeface="PF Square Sans Pro" panose="02000506040000020004" pitchFamily="2" charset="0"/>
              </a:rPr>
              <a:t>Вправа</a:t>
            </a:r>
            <a:endParaRPr lang="uk-UA" altLang="uk-UA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22108"/>
              </p:ext>
            </p:extLst>
          </p:nvPr>
        </p:nvGraphicFramePr>
        <p:xfrm>
          <a:off x="179512" y="908720"/>
          <a:ext cx="8712967" cy="5192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3947">
                  <a:extLst>
                    <a:ext uri="{9D8B030D-6E8A-4147-A177-3AD203B41FA5}">
                      <a16:colId xmlns:a16="http://schemas.microsoft.com/office/drawing/2014/main" val="2567425773"/>
                    </a:ext>
                  </a:extLst>
                </a:gridCol>
                <a:gridCol w="2150926">
                  <a:extLst>
                    <a:ext uri="{9D8B030D-6E8A-4147-A177-3AD203B41FA5}">
                      <a16:colId xmlns:a16="http://schemas.microsoft.com/office/drawing/2014/main" val="3665667028"/>
                    </a:ext>
                  </a:extLst>
                </a:gridCol>
                <a:gridCol w="2048094">
                  <a:extLst>
                    <a:ext uri="{9D8B030D-6E8A-4147-A177-3AD203B41FA5}">
                      <a16:colId xmlns:a16="http://schemas.microsoft.com/office/drawing/2014/main" val="1932004508"/>
                    </a:ext>
                  </a:extLst>
                </a:gridCol>
              </a:tblGrid>
              <a:tr h="1745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Витрати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одиниця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кількість одиниць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08300"/>
                  </a:ext>
                </a:extLst>
              </a:tr>
              <a:tr h="4168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4. Утримання офісу проекту: 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382622"/>
                  </a:ext>
                </a:extLst>
              </a:tr>
              <a:tr h="416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оренда офісу (АРР)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PF Square Sans Pro" panose="02000506040000020004" pitchFamily="2" charset="0"/>
                        </a:rPr>
                        <a:t>на міс.</a:t>
                      </a:r>
                      <a:endParaRPr lang="uk-UA" sz="2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PF Square Sans Pro" panose="02000506040000020004" pitchFamily="2" charset="0"/>
                        </a:rPr>
                        <a:t>12,0</a:t>
                      </a:r>
                      <a:endParaRPr lang="uk-UA" sz="2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3108452"/>
                  </a:ext>
                </a:extLst>
              </a:tr>
              <a:tr h="859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витратні офісні матеріали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PF Square Sans Pro" panose="02000506040000020004" pitchFamily="2" charset="0"/>
                        </a:rPr>
                        <a:t>на міс.</a:t>
                      </a:r>
                      <a:endParaRPr lang="uk-UA" sz="2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PF Square Sans Pro" panose="02000506040000020004" pitchFamily="2" charset="0"/>
                        </a:rPr>
                        <a:t>12,0</a:t>
                      </a:r>
                      <a:endParaRPr lang="uk-UA" sz="2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5817407"/>
                  </a:ext>
                </a:extLst>
              </a:tr>
              <a:tr h="1745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інше (телекомунікаційні, комунальні послуги тощо)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на міс.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12,0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0099007"/>
                  </a:ext>
                </a:extLst>
              </a:tr>
            </a:tbl>
          </a:graphicData>
        </a:graphic>
      </p:graphicFrame>
      <p:sp>
        <p:nvSpPr>
          <p:cNvPr id="5" name="Прямокутник 1"/>
          <p:cNvSpPr>
            <a:spLocks noChangeArrowheads="1"/>
          </p:cNvSpPr>
          <p:nvPr/>
        </p:nvSpPr>
        <p:spPr bwMode="auto">
          <a:xfrm>
            <a:off x="5220072" y="6273800"/>
            <a:ext cx="2095608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Додаток 3</a:t>
            </a:r>
            <a:endParaRPr lang="uk-UA" altLang="uk-UA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259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665879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Інші </a:t>
            </a:r>
            <a:r>
              <a:rPr lang="ru-RU" sz="3600" b="1" dirty="0" err="1">
                <a:latin typeface="Century Gothic" pitchFamily="34" charset="0"/>
              </a:rPr>
              <a:t>витрати</a:t>
            </a:r>
            <a:r>
              <a:rPr lang="ru-RU" sz="3600" b="1" dirty="0">
                <a:latin typeface="Century Gothic" pitchFamily="34" charset="0"/>
              </a:rPr>
              <a:t>, </a:t>
            </a:r>
            <a:r>
              <a:rPr lang="ru-RU" sz="3600" b="1" dirty="0" err="1">
                <a:latin typeface="Century Gothic" pitchFamily="34" charset="0"/>
              </a:rPr>
              <a:t>послуги</a:t>
            </a:r>
            <a:endParaRPr lang="uk-UA" sz="3200" b="1" dirty="0">
              <a:latin typeface="Century Gothic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48680" y="818905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цієї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входять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ті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повністю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частково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виконуються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підрядниками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тобто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замовляються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замовником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проекту у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третіх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сторін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зовнішніх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провайдерів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згідно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відповідними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процедурами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закупівель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2400" b="1" dirty="0" smtClean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b="1" dirty="0" smtClean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u="sng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Прикладами </a:t>
            </a:r>
            <a:r>
              <a:rPr lang="ru-RU" sz="2400" b="1" u="sng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таких </a:t>
            </a:r>
            <a:r>
              <a:rPr lang="ru-RU" sz="2400" b="1" u="sng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</a:t>
            </a:r>
            <a:r>
              <a:rPr lang="ru-RU" sz="2400" b="1" u="sng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2400" b="1" u="sng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бути: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розробка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техніко-економічних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обґрунтувань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консультації,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публікації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b="1" dirty="0" smtClean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Організаційні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пов’язані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проведенням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оренда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приміщень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харчування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переклад </a:t>
            </a: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друк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матеріалів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конференцій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семінарів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тренінгів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b="1" dirty="0" smtClean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банківські</a:t>
            </a:r>
            <a:r>
              <a:rPr lang="ru-RU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фінансові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послуги</a:t>
            </a:r>
            <a:endParaRPr lang="ru-RU" sz="2400" b="1" dirty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RU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07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altLang="uk-UA" sz="24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АНАЛІЗ ПРОЕКТУ</a:t>
            </a:r>
            <a:endParaRPr lang="uk-UA" altLang="uk-UA" sz="24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sp>
        <p:nvSpPr>
          <p:cNvPr id="15364" name="Прямокутник 1"/>
          <p:cNvSpPr>
            <a:spLocks noChangeArrowheads="1"/>
          </p:cNvSpPr>
          <p:nvPr/>
        </p:nvSpPr>
        <p:spPr bwMode="auto">
          <a:xfrm>
            <a:off x="7483475" y="6305550"/>
            <a:ext cx="1660525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>
                <a:solidFill>
                  <a:schemeClr val="bg1"/>
                </a:solidFill>
                <a:latin typeface="PF Square Sans Pro" panose="02000506040000020004" pitchFamily="2" charset="0"/>
              </a:rPr>
              <a:t>Вправа</a:t>
            </a:r>
            <a:endParaRPr lang="uk-UA" altLang="uk-UA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493198"/>
              </p:ext>
            </p:extLst>
          </p:nvPr>
        </p:nvGraphicFramePr>
        <p:xfrm>
          <a:off x="107501" y="836712"/>
          <a:ext cx="8928994" cy="5185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68755">
                  <a:extLst>
                    <a:ext uri="{9D8B030D-6E8A-4147-A177-3AD203B41FA5}">
                      <a16:colId xmlns:a16="http://schemas.microsoft.com/office/drawing/2014/main" val="312102098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897757916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1331296262"/>
                    </a:ext>
                  </a:extLst>
                </a:gridCol>
              </a:tblGrid>
              <a:tr h="684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PF Square Sans Pro" panose="02000506040000020004" pitchFamily="2" charset="0"/>
                        </a:rPr>
                        <a:t>Витрати</a:t>
                      </a:r>
                      <a:endParaRPr lang="uk-UA" sz="18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PF Square Sans Pro" panose="02000506040000020004" pitchFamily="2" charset="0"/>
                        </a:rPr>
                        <a:t>одиниця</a:t>
                      </a:r>
                      <a:endParaRPr lang="uk-UA" sz="18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PF Square Sans Pro" panose="02000506040000020004" pitchFamily="2" charset="0"/>
                        </a:rPr>
                        <a:t>кількість одиниць</a:t>
                      </a:r>
                      <a:endParaRPr lang="uk-UA" sz="18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015902"/>
                  </a:ext>
                </a:extLst>
              </a:tr>
              <a:tr h="337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PF Square Sans Pro" panose="02000506040000020004" pitchFamily="2" charset="0"/>
                        </a:rPr>
                        <a:t>5. Послуги та інші витрати:</a:t>
                      </a:r>
                      <a:endParaRPr lang="uk-UA" sz="18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PF Square Sans Pro" panose="02000506040000020004" pitchFamily="2" charset="0"/>
                        </a:rPr>
                        <a:t> </a:t>
                      </a:r>
                      <a:endParaRPr lang="uk-UA" sz="18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PF Square Sans Pro" panose="02000506040000020004" pitchFamily="2" charset="0"/>
                        </a:rPr>
                        <a:t> </a:t>
                      </a:r>
                      <a:endParaRPr lang="uk-UA" sz="18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val="425065997"/>
                  </a:ext>
                </a:extLst>
              </a:tr>
              <a:tr h="166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PF Square Sans Pro" panose="02000506040000020004" pitchFamily="2" charset="0"/>
                        </a:rPr>
                        <a:t>публікації</a:t>
                      </a:r>
                      <a:endParaRPr lang="uk-UA" sz="18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PF Square Sans Pro" panose="02000506040000020004" pitchFamily="2" charset="0"/>
                        </a:rPr>
                        <a:t>послуга</a:t>
                      </a:r>
                      <a:endParaRPr lang="uk-UA" sz="18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PF Square Sans Pro" panose="02000506040000020004" pitchFamily="2" charset="0"/>
                        </a:rPr>
                        <a:t>1 000,0</a:t>
                      </a:r>
                      <a:endParaRPr lang="uk-UA" sz="18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val="2658342372"/>
                  </a:ext>
                </a:extLst>
              </a:tr>
              <a:tr h="337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PF Square Sans Pro" panose="02000506040000020004" pitchFamily="2" charset="0"/>
                        </a:rPr>
                        <a:t>аналітика, дослідження</a:t>
                      </a:r>
                      <a:endParaRPr lang="uk-UA" sz="18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PF Square Sans Pro" panose="02000506040000020004" pitchFamily="2" charset="0"/>
                        </a:rPr>
                        <a:t>послуга</a:t>
                      </a:r>
                      <a:endParaRPr lang="uk-UA" sz="18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PF Square Sans Pro" panose="02000506040000020004" pitchFamily="2" charset="0"/>
                        </a:rPr>
                        <a:t>1,0</a:t>
                      </a:r>
                      <a:endParaRPr lang="uk-UA" sz="18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val="4081148482"/>
                  </a:ext>
                </a:extLst>
              </a:tr>
              <a:tr h="295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PF Square Sans Pro" panose="02000506040000020004" pitchFamily="2" charset="0"/>
                        </a:rPr>
                        <a:t>фінансові послуги (банківські послуги тощо)</a:t>
                      </a:r>
                      <a:endParaRPr lang="uk-UA" sz="18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PF Square Sans Pro" panose="02000506040000020004" pitchFamily="2" charset="0"/>
                        </a:rPr>
                        <a:t>на міс.</a:t>
                      </a:r>
                      <a:endParaRPr lang="uk-UA" sz="18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PF Square Sans Pro" panose="02000506040000020004" pitchFamily="2" charset="0"/>
                        </a:rPr>
                        <a:t>12,0</a:t>
                      </a:r>
                      <a:endParaRPr lang="uk-UA" sz="18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val="891329556"/>
                  </a:ext>
                </a:extLst>
              </a:tr>
              <a:tr h="166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PF Square Sans Pro" panose="02000506040000020004" pitchFamily="2" charset="0"/>
                        </a:rPr>
                        <a:t>розробка сайту</a:t>
                      </a:r>
                      <a:endParaRPr lang="uk-UA" sz="18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PF Square Sans Pro" panose="02000506040000020004" pitchFamily="2" charset="0"/>
                        </a:rPr>
                        <a:t>послуга</a:t>
                      </a:r>
                      <a:endParaRPr lang="uk-UA" sz="18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PF Square Sans Pro" panose="02000506040000020004" pitchFamily="2" charset="0"/>
                        </a:rPr>
                        <a:t>1,0</a:t>
                      </a:r>
                      <a:endParaRPr lang="uk-UA" sz="18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val="541832000"/>
                  </a:ext>
                </a:extLst>
              </a:tr>
              <a:tr h="574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PF Square Sans Pro" panose="02000506040000020004" pitchFamily="2" charset="0"/>
                        </a:rPr>
                        <a:t>витрати на розробку логотипу та </a:t>
                      </a:r>
                      <a:r>
                        <a:rPr lang="uk-UA" sz="1800" dirty="0" err="1">
                          <a:effectLst/>
                          <a:latin typeface="PF Square Sans Pro" panose="02000506040000020004" pitchFamily="2" charset="0"/>
                        </a:rPr>
                        <a:t>брендування</a:t>
                      </a:r>
                      <a:r>
                        <a:rPr lang="uk-UA" sz="1800" dirty="0">
                          <a:effectLst/>
                          <a:latin typeface="PF Square Sans Pro" panose="02000506040000020004" pitchFamily="2" charset="0"/>
                        </a:rPr>
                        <a:t> АРР та всієї </a:t>
                      </a:r>
                      <a:r>
                        <a:rPr lang="uk-UA" sz="1800" dirty="0" err="1">
                          <a:effectLst/>
                          <a:latin typeface="PF Square Sans Pro" panose="02000506040000020004" pitchFamily="2" charset="0"/>
                        </a:rPr>
                        <a:t>промоційної</a:t>
                      </a:r>
                      <a:r>
                        <a:rPr lang="uk-UA" sz="1800" dirty="0">
                          <a:effectLst/>
                          <a:latin typeface="PF Square Sans Pro" panose="02000506040000020004" pitchFamily="2" charset="0"/>
                        </a:rPr>
                        <a:t> продукції</a:t>
                      </a:r>
                      <a:endParaRPr lang="uk-UA" sz="18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PF Square Sans Pro" panose="02000506040000020004" pitchFamily="2" charset="0"/>
                        </a:rPr>
                        <a:t>послуга</a:t>
                      </a:r>
                      <a:endParaRPr lang="uk-UA" sz="18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PF Square Sans Pro" panose="02000506040000020004" pitchFamily="2" charset="0"/>
                        </a:rPr>
                        <a:t>1,0</a:t>
                      </a:r>
                      <a:endParaRPr lang="uk-UA" sz="18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val="985744157"/>
                  </a:ext>
                </a:extLst>
              </a:tr>
              <a:tr h="618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FFFF00"/>
                          </a:solidFill>
                          <a:effectLst/>
                          <a:latin typeface="PF Square Sans Pro" panose="02000506040000020004" pitchFamily="2" charset="0"/>
                        </a:rPr>
                        <a:t>*витрати </a:t>
                      </a:r>
                      <a:r>
                        <a:rPr lang="uk-UA" sz="1800" dirty="0">
                          <a:solidFill>
                            <a:srgbClr val="FFFF00"/>
                          </a:solidFill>
                          <a:effectLst/>
                          <a:latin typeface="PF Square Sans Pro" panose="02000506040000020004" pitchFamily="2" charset="0"/>
                        </a:rPr>
                        <a:t>на оренду приміщень для проведення заходів в рамках проектної діяльності</a:t>
                      </a:r>
                      <a:endParaRPr lang="uk-UA" sz="1800" dirty="0">
                        <a:solidFill>
                          <a:srgbClr val="FFFF0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PF Square Sans Pro" panose="02000506040000020004" pitchFamily="2" charset="0"/>
                        </a:rPr>
                        <a:t>день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PF Square Sans Pro" panose="02000506040000020004" pitchFamily="2" charset="0"/>
                        </a:rPr>
                        <a:t>10,0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val="3018441409"/>
                  </a:ext>
                </a:extLst>
              </a:tr>
              <a:tr h="166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solidFill>
                            <a:srgbClr val="FFFF00"/>
                          </a:solidFill>
                          <a:effectLst/>
                          <a:latin typeface="PF Square Sans Pro" panose="02000506040000020004" pitchFamily="2" charset="0"/>
                        </a:rPr>
                        <a:t>кейтеринг</a:t>
                      </a:r>
                      <a:endParaRPr lang="uk-UA" sz="1800" dirty="0">
                        <a:solidFill>
                          <a:srgbClr val="FFFF00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PF Square Sans Pro" panose="02000506040000020004" pitchFamily="2" charset="0"/>
                        </a:rPr>
                        <a:t>день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PF Square Sans Pro" panose="02000506040000020004" pitchFamily="2" charset="0"/>
                        </a:rPr>
                        <a:t>10,0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val="3900390498"/>
                  </a:ext>
                </a:extLst>
              </a:tr>
              <a:tr h="337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PF Square Sans Pro" panose="02000506040000020004" pitchFamily="2" charset="0"/>
                        </a:rPr>
                        <a:t>дизайн </a:t>
                      </a:r>
                      <a:r>
                        <a:rPr lang="uk-UA" sz="1800" dirty="0" err="1">
                          <a:effectLst/>
                          <a:latin typeface="PF Square Sans Pro" panose="02000506040000020004" pitchFamily="2" charset="0"/>
                        </a:rPr>
                        <a:t>інфографіки</a:t>
                      </a:r>
                      <a:r>
                        <a:rPr lang="uk-UA" sz="1800" dirty="0">
                          <a:effectLst/>
                          <a:latin typeface="PF Square Sans Pro" panose="02000506040000020004" pitchFamily="2" charset="0"/>
                        </a:rPr>
                        <a:t> і проектів</a:t>
                      </a:r>
                      <a:endParaRPr lang="uk-UA" sz="18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PF Square Sans Pro" panose="02000506040000020004" pitchFamily="2" charset="0"/>
                        </a:rPr>
                        <a:t>одиниця</a:t>
                      </a:r>
                      <a:endParaRPr lang="uk-UA" sz="18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PF Square Sans Pro" panose="02000506040000020004" pitchFamily="2" charset="0"/>
                        </a:rPr>
                        <a:t>5,0</a:t>
                      </a:r>
                      <a:endParaRPr lang="uk-UA" sz="18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val="575167713"/>
                  </a:ext>
                </a:extLst>
              </a:tr>
              <a:tr h="453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PF Square Sans Pro" panose="02000506040000020004" pitchFamily="2" charset="0"/>
                        </a:rPr>
                        <a:t>ПОСЛУГИ З БРЕНДУВАННЯ продукції фермерів</a:t>
                      </a:r>
                      <a:endParaRPr lang="uk-UA" sz="18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PF Square Sans Pro" panose="02000506040000020004" pitchFamily="2" charset="0"/>
                        </a:rPr>
                        <a:t>послуга</a:t>
                      </a:r>
                      <a:endParaRPr lang="uk-UA" sz="18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PF Square Sans Pro" panose="02000506040000020004" pitchFamily="2" charset="0"/>
                        </a:rPr>
                        <a:t>5,0</a:t>
                      </a:r>
                      <a:endParaRPr lang="uk-UA" sz="18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val="1982698287"/>
                  </a:ext>
                </a:extLst>
              </a:tr>
              <a:tr h="51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PF Square Sans Pro" panose="02000506040000020004" pitchFamily="2" charset="0"/>
                        </a:rPr>
                        <a:t>послуги з перекваліфікації вчителів</a:t>
                      </a:r>
                      <a:endParaRPr lang="uk-UA" sz="18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PF Square Sans Pro" panose="02000506040000020004" pitchFamily="2" charset="0"/>
                        </a:rPr>
                        <a:t>послуга</a:t>
                      </a:r>
                      <a:endParaRPr lang="uk-UA" sz="18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PF Square Sans Pro" panose="02000506040000020004" pitchFamily="2" charset="0"/>
                        </a:rPr>
                        <a:t>20,0</a:t>
                      </a:r>
                      <a:endParaRPr lang="uk-UA" sz="18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val="1580651691"/>
                  </a:ext>
                </a:extLst>
              </a:tr>
            </a:tbl>
          </a:graphicData>
        </a:graphic>
      </p:graphicFrame>
      <p:sp>
        <p:nvSpPr>
          <p:cNvPr id="4" name="Прямокутник 3"/>
          <p:cNvSpPr/>
          <p:nvPr/>
        </p:nvSpPr>
        <p:spPr>
          <a:xfrm>
            <a:off x="107500" y="5940835"/>
            <a:ext cx="7128795" cy="77944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*Варто в </a:t>
            </a:r>
            <a:r>
              <a:rPr lang="uk-UA" sz="2000" b="1" dirty="0" err="1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чорновику</a:t>
            </a:r>
            <a:r>
              <a:rPr lang="uk-UA" sz="2000" b="1" dirty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проекту розбити статті бюджету за діями, а потім </a:t>
            </a:r>
            <a:r>
              <a:rPr lang="uk-UA" sz="20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згрупувати по статтях форми </a:t>
            </a:r>
            <a:endParaRPr lang="uk-UA" sz="2000" b="1" dirty="0">
              <a:solidFill>
                <a:schemeClr val="bg1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5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FF0000"/>
                </a:solidFill>
                <a:latin typeface="Century Gothic" pitchFamily="34" charset="0"/>
              </a:rPr>
              <a:t>Цільові </a:t>
            </a:r>
            <a:r>
              <a:rPr lang="uk-UA" sz="2000" b="1" dirty="0">
                <a:solidFill>
                  <a:srgbClr val="FF0000"/>
                </a:solidFill>
                <a:latin typeface="Century Gothic" pitchFamily="34" charset="0"/>
              </a:rPr>
              <a:t>групи та </a:t>
            </a:r>
            <a:r>
              <a:rPr lang="uk-UA" sz="2000" b="1" dirty="0" err="1">
                <a:solidFill>
                  <a:srgbClr val="FF0000"/>
                </a:solidFill>
                <a:latin typeface="Century Gothic" pitchFamily="34" charset="0"/>
              </a:rPr>
              <a:t>бенефіціари</a:t>
            </a:r>
            <a:r>
              <a:rPr lang="uk-UA" sz="2000" b="1" dirty="0">
                <a:solidFill>
                  <a:srgbClr val="FF0000"/>
                </a:solidFill>
                <a:latin typeface="Century Gothic" pitchFamily="34" charset="0"/>
              </a:rPr>
              <a:t> проекту: критерії відбору та опис кожної з таких цільових груп та кінцевих </a:t>
            </a:r>
            <a:r>
              <a:rPr lang="uk-UA" sz="2000" b="1" dirty="0" err="1">
                <a:solidFill>
                  <a:srgbClr val="FF0000"/>
                </a:solidFill>
                <a:latin typeface="Century Gothic" pitchFamily="34" charset="0"/>
              </a:rPr>
              <a:t>бенефіціарів</a:t>
            </a:r>
            <a:r>
              <a:rPr lang="uk-UA" sz="2000" b="1" dirty="0">
                <a:solidFill>
                  <a:srgbClr val="FF0000"/>
                </a:solidFill>
                <a:latin typeface="Century Gothic" pitchFamily="34" charset="0"/>
              </a:rPr>
              <a:t> (бажано з кількісними даними), їх </a:t>
            </a:r>
            <a:r>
              <a:rPr lang="uk-UA" sz="2000" b="1" dirty="0" smtClean="0">
                <a:solidFill>
                  <a:srgbClr val="FF0000"/>
                </a:solidFill>
                <a:latin typeface="Century Gothic" pitchFamily="34" charset="0"/>
              </a:rPr>
              <a:t>потреби, </a:t>
            </a:r>
            <a:r>
              <a:rPr lang="uk-UA" sz="2000" b="1" dirty="0">
                <a:solidFill>
                  <a:srgbClr val="FF0000"/>
                </a:solidFill>
                <a:latin typeface="Century Gothic" pitchFamily="34" charset="0"/>
              </a:rPr>
              <a:t>відповідність проекту цим </a:t>
            </a:r>
            <a:r>
              <a:rPr lang="uk-UA" sz="2000" b="1" dirty="0" smtClean="0">
                <a:solidFill>
                  <a:srgbClr val="FF0000"/>
                </a:solidFill>
                <a:latin typeface="Century Gothic" pitchFamily="34" charset="0"/>
              </a:rPr>
              <a:t>потребам, </a:t>
            </a:r>
            <a:r>
              <a:rPr lang="uk-UA" sz="2000" b="1" dirty="0">
                <a:solidFill>
                  <a:srgbClr val="FF0000"/>
                </a:solidFill>
                <a:latin typeface="Century Gothic" pitchFamily="34" charset="0"/>
              </a:rPr>
              <a:t>механізм забезпечення </a:t>
            </a:r>
            <a:r>
              <a:rPr lang="uk-UA" sz="2000" b="1" dirty="0" smtClean="0">
                <a:solidFill>
                  <a:srgbClr val="FF0000"/>
                </a:solidFill>
                <a:latin typeface="Century Gothic" pitchFamily="34" charset="0"/>
              </a:rPr>
              <a:t>їх участі в проекті</a:t>
            </a:r>
          </a:p>
          <a:p>
            <a:pPr>
              <a:buFont typeface="Wingdings" panose="05000000000000000000" pitchFamily="2" charset="2"/>
              <a:buChar char="§"/>
            </a:pPr>
            <a:endParaRPr lang="uk-UA" sz="2000" dirty="0" smtClean="0">
              <a:latin typeface="Century Gothic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uk-UA" sz="2000" dirty="0" smtClean="0">
              <a:latin typeface="Century Gothic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2060"/>
                </a:solidFill>
                <a:latin typeface="Century Gothic" pitchFamily="34" charset="0"/>
              </a:rPr>
              <a:t>Економічна </a:t>
            </a:r>
            <a:r>
              <a:rPr lang="uk-UA" sz="2000" b="1" dirty="0">
                <a:solidFill>
                  <a:srgbClr val="002060"/>
                </a:solidFill>
                <a:latin typeface="Century Gothic" pitchFamily="34" charset="0"/>
              </a:rPr>
              <a:t>та/або бюджетна ефективність реалізації проекту, економічні вигоди, соціальний вплив, екологічний вплив </a:t>
            </a:r>
            <a:r>
              <a:rPr lang="uk-UA" sz="2000" dirty="0">
                <a:solidFill>
                  <a:srgbClr val="002060"/>
                </a:solidFill>
                <a:latin typeface="Century Gothic" pitchFamily="34" charset="0"/>
              </a:rPr>
              <a:t>(наскільки дотичне).</a:t>
            </a:r>
          </a:p>
          <a:p>
            <a:pPr marL="0" indent="0">
              <a:buNone/>
            </a:pPr>
            <a:r>
              <a:rPr lang="uk-UA" sz="2000" b="1" dirty="0" smtClean="0">
                <a:latin typeface="Century Gothic" pitchFamily="34" charset="0"/>
              </a:rPr>
              <a:t>економічна </a:t>
            </a:r>
            <a:r>
              <a:rPr lang="uk-UA" sz="2000" b="1" dirty="0">
                <a:latin typeface="Century Gothic" pitchFamily="34" charset="0"/>
              </a:rPr>
              <a:t>ефективність (на основі аналізу вигід і витрат для </a:t>
            </a:r>
            <a:r>
              <a:rPr lang="uk-UA" sz="2000" b="1" dirty="0" err="1">
                <a:latin typeface="Century Gothic" pitchFamily="34" charset="0"/>
              </a:rPr>
              <a:t>окупних</a:t>
            </a:r>
            <a:r>
              <a:rPr lang="uk-UA" sz="2000" b="1" dirty="0">
                <a:latin typeface="Century Gothic" pitchFamily="34" charset="0"/>
              </a:rPr>
              <a:t> проектів наводяться розрахунки чистої приведеної вартості, внутрішня норма дохідності; дисконтований період окупності; індекс прибутковості);</a:t>
            </a:r>
          </a:p>
          <a:p>
            <a:pPr>
              <a:buFont typeface="Wingdings" panose="05000000000000000000" pitchFamily="2" charset="2"/>
              <a:buChar char="§"/>
            </a:pPr>
            <a:endParaRPr lang="uk-UA" sz="2000" dirty="0">
              <a:latin typeface="Century Gothic" pitchFamily="34" charset="0"/>
            </a:endParaRPr>
          </a:p>
          <a:p>
            <a:pPr marL="0" indent="0">
              <a:buNone/>
            </a:pPr>
            <a:endParaRPr lang="uk-UA" sz="800" dirty="0">
              <a:latin typeface="Century Gothic" pitchFamily="34" charset="0"/>
            </a:endParaRPr>
          </a:p>
        </p:txBody>
      </p:sp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11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1131551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2.1. </a:t>
            </a:r>
            <a:r>
              <a:rPr lang="ru-RU" sz="3600" b="1" dirty="0" err="1">
                <a:latin typeface="Century Gothic" pitchFamily="34" charset="0"/>
              </a:rPr>
              <a:t>Актуальність</a:t>
            </a:r>
            <a:r>
              <a:rPr lang="ru-RU" sz="3600" b="1" dirty="0">
                <a:latin typeface="Century Gothic" pitchFamily="34" charset="0"/>
              </a:rPr>
              <a:t> проекту </a:t>
            </a:r>
            <a:endParaRPr lang="ru-RU" sz="3600" b="1" dirty="0" smtClean="0">
              <a:latin typeface="Century Gothic" pitchFamily="34" charset="0"/>
            </a:endParaRPr>
          </a:p>
          <a:p>
            <a:pPr algn="ctr"/>
            <a:r>
              <a:rPr lang="ru-RU" sz="3200" b="1" dirty="0" smtClean="0">
                <a:latin typeface="Century Gothic" pitchFamily="34" charset="0"/>
              </a:rPr>
              <a:t>(</a:t>
            </a:r>
            <a:r>
              <a:rPr lang="ru-RU" sz="3200" b="1" dirty="0">
                <a:latin typeface="Century Gothic" pitchFamily="34" charset="0"/>
              </a:rPr>
              <a:t>не </a:t>
            </a:r>
            <a:r>
              <a:rPr lang="ru-RU" sz="3200" b="1" dirty="0" err="1">
                <a:latin typeface="Century Gothic" pitchFamily="34" charset="0"/>
              </a:rPr>
              <a:t>більше</a:t>
            </a:r>
            <a:r>
              <a:rPr lang="ru-RU" sz="3200" b="1" dirty="0">
                <a:latin typeface="Century Gothic" pitchFamily="34" charset="0"/>
              </a:rPr>
              <a:t> 3 </a:t>
            </a:r>
            <a:r>
              <a:rPr lang="ru-RU" sz="3200" b="1" dirty="0" err="1">
                <a:latin typeface="Century Gothic" pitchFamily="34" charset="0"/>
              </a:rPr>
              <a:t>сторінок</a:t>
            </a:r>
            <a:r>
              <a:rPr lang="ru-RU" sz="3200" b="1" dirty="0">
                <a:latin typeface="Century Gothic" pitchFamily="34" charset="0"/>
              </a:rPr>
              <a:t>)</a:t>
            </a:r>
            <a:endParaRPr lang="uk-UA" sz="3200" b="1" dirty="0"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3068960"/>
            <a:ext cx="95038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665879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Роботи</a:t>
            </a:r>
            <a:endParaRPr lang="uk-UA" sz="3200" b="1" dirty="0">
              <a:latin typeface="Century Gothic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5382" y="818905"/>
            <a:ext cx="89289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У цю бюджетну лінію включаються витрати на роботи, пов’язані з будівництвом, 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ремонтом, встановленням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інфраструктури та наглядом за будівництвом. </a:t>
            </a:r>
            <a:endParaRPr lang="uk-UA" sz="2200" b="1" dirty="0" smtClean="0">
              <a:solidFill>
                <a:srgbClr val="002060"/>
              </a:solidFill>
              <a:latin typeface="PF Square Sans Pro" panose="0200050604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Ініціатор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проекту 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зобов’язаний провести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детальний розрахунок робіт і витрат та надати їх детальний опис у бюджеті.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Для всіх подібних контрактів необхідне 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дотримання конкурсних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процедур.</a:t>
            </a:r>
          </a:p>
          <a:p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Приклади інвестиційних витрат: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Будівництво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або модернізація об’єктів, необхідних для реалізації та досягнення цілей проекту;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Реконструкція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технічної інфраструктури, необхідної для реалізації проекту, яка пов’язана 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або яка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перешкоджає даній інвестиції, в тому числі системи </a:t>
            </a:r>
            <a:r>
              <a:rPr lang="uk-UA" sz="2200" b="1" dirty="0" err="1">
                <a:solidFill>
                  <a:srgbClr val="002060"/>
                </a:solidFill>
                <a:latin typeface="PF Square Sans Pro" panose="02000506040000020004" pitchFamily="2" charset="0"/>
              </a:rPr>
              <a:t>електро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-, водо-, 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газопостачання, опалення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та водовідведення, дренажні установки тощо;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Будівництво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або модернізація інших об’єктів інженерної та/або транспортної 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інфраструктури </a:t>
            </a:r>
            <a:r>
              <a:rPr lang="uk-UA" sz="2200" b="1" dirty="0" err="1" smtClean="0">
                <a:solidFill>
                  <a:srgbClr val="002060"/>
                </a:solidFill>
                <a:latin typeface="PF Square Sans Pro" panose="02000506040000020004" pitchFamily="2" charset="0"/>
              </a:rPr>
              <a:t>інфраструктури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(доріг, очисних споруд, інших споруд загального користування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)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40643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665879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Роботи</a:t>
            </a:r>
            <a:endParaRPr lang="uk-UA" sz="3200" b="1" dirty="0">
              <a:latin typeface="Century Gothic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5382" y="818905"/>
            <a:ext cx="89289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Підготовка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ділянок до будівництва, в тому числі геодезичні та проектно-пошукові роботи;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Будівельно-монтажні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роботи;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Оздоблювальні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роботи, в тому числі інсталяційні роботи;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Знесення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споруд;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Інші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витрати, пов’язані з будівництвом та ремонтом (наприклад проживання будівельників);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FF0000"/>
                </a:solidFill>
                <a:latin typeface="PF Square Sans Pro" panose="02000506040000020004" pitchFamily="2" charset="0"/>
              </a:rPr>
              <a:t>Купівля </a:t>
            </a:r>
            <a:r>
              <a:rPr lang="uk-UA" sz="2200" b="1" dirty="0">
                <a:solidFill>
                  <a:srgbClr val="FF0000"/>
                </a:solidFill>
                <a:latin typeface="PF Square Sans Pro" panose="02000506040000020004" pitchFamily="2" charset="0"/>
              </a:rPr>
              <a:t>обладнання та устаткування, безпосередньо пов’язаного з функціонуванням інвестиції</a:t>
            </a:r>
            <a:r>
              <a:rPr lang="uk-UA" sz="2200" b="1" dirty="0" smtClean="0">
                <a:solidFill>
                  <a:srgbClr val="FF0000"/>
                </a:solidFill>
                <a:latin typeface="PF Square Sans Pro" panose="02000506040000020004" pitchFamily="2" charset="0"/>
              </a:rPr>
              <a:t>;</a:t>
            </a:r>
          </a:p>
          <a:p>
            <a:endParaRPr lang="uk-UA" sz="2200" b="1" dirty="0">
              <a:solidFill>
                <a:srgbClr val="002060"/>
              </a:solidFill>
              <a:latin typeface="PF Square Sans Pro" panose="0200050604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Адміністративні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збори і платежі, безпосередньо пов’язані із заходами та роботами, 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що здійснюються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в рамках проекту (необхідність сплатити адміністративний збір під 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час виконання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проекту, наприклад, за зруб дерев чи кущів в рамках підготовчих робіт – за </a:t>
            </a:r>
            <a:r>
              <a:rPr lang="uk-UA" sz="22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умови, ще </a:t>
            </a:r>
            <a:r>
              <a:rPr lang="uk-UA" sz="22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це збір, а не штраф, або платежі за отримання передбачених законодавством платежів).</a:t>
            </a:r>
          </a:p>
        </p:txBody>
      </p:sp>
    </p:spTree>
    <p:extLst>
      <p:ext uri="{BB962C8B-B14F-4D97-AF65-F5344CB8AC3E}">
        <p14:creationId xmlns:p14="http://schemas.microsoft.com/office/powerpoint/2010/main" val="42131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altLang="uk-UA" sz="24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АНАЛІЗ ПРОЕКТУ</a:t>
            </a:r>
            <a:endParaRPr lang="uk-UA" altLang="uk-UA" sz="24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sp>
        <p:nvSpPr>
          <p:cNvPr id="15364" name="Прямокутник 1"/>
          <p:cNvSpPr>
            <a:spLocks noChangeArrowheads="1"/>
          </p:cNvSpPr>
          <p:nvPr/>
        </p:nvSpPr>
        <p:spPr bwMode="auto">
          <a:xfrm>
            <a:off x="7483475" y="6305550"/>
            <a:ext cx="1660525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>
                <a:solidFill>
                  <a:schemeClr val="bg1"/>
                </a:solidFill>
                <a:latin typeface="PF Square Sans Pro" panose="02000506040000020004" pitchFamily="2" charset="0"/>
              </a:rPr>
              <a:t>Вправа</a:t>
            </a:r>
            <a:endParaRPr lang="uk-UA" altLang="uk-UA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803558"/>
              </p:ext>
            </p:extLst>
          </p:nvPr>
        </p:nvGraphicFramePr>
        <p:xfrm>
          <a:off x="251521" y="836712"/>
          <a:ext cx="8712966" cy="4674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3946">
                  <a:extLst>
                    <a:ext uri="{9D8B030D-6E8A-4147-A177-3AD203B41FA5}">
                      <a16:colId xmlns:a16="http://schemas.microsoft.com/office/drawing/2014/main" val="415431621"/>
                    </a:ext>
                  </a:extLst>
                </a:gridCol>
                <a:gridCol w="2150926">
                  <a:extLst>
                    <a:ext uri="{9D8B030D-6E8A-4147-A177-3AD203B41FA5}">
                      <a16:colId xmlns:a16="http://schemas.microsoft.com/office/drawing/2014/main" val="4026473238"/>
                    </a:ext>
                  </a:extLst>
                </a:gridCol>
                <a:gridCol w="2048094">
                  <a:extLst>
                    <a:ext uri="{9D8B030D-6E8A-4147-A177-3AD203B41FA5}">
                      <a16:colId xmlns:a16="http://schemas.microsoft.com/office/drawing/2014/main" val="3309853360"/>
                    </a:ext>
                  </a:extLst>
                </a:gridCol>
              </a:tblGrid>
              <a:tr h="1336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Витрати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одиниця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кількість одиниць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389936"/>
                  </a:ext>
                </a:extLst>
              </a:tr>
              <a:tr h="31919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6. Будівельні роботи: 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296130"/>
                  </a:ext>
                </a:extLst>
              </a:tr>
              <a:tr h="319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Забійний цех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PF Square Sans Pro" panose="02000506040000020004" pitchFamily="2" charset="0"/>
                        </a:rPr>
                        <a:t> </a:t>
                      </a:r>
                      <a:endParaRPr lang="uk-UA" sz="2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PF Square Sans Pro" panose="02000506040000020004" pitchFamily="2" charset="0"/>
                        </a:rPr>
                        <a:t> </a:t>
                      </a:r>
                      <a:endParaRPr lang="uk-UA" sz="2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5742768"/>
                  </a:ext>
                </a:extLst>
              </a:tr>
              <a:tr h="997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розробка проектно-кошторисної документації 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за об'єкт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1888110"/>
                  </a:ext>
                </a:extLst>
              </a:tr>
              <a:tr h="319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технічний нагляд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за об'єкт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6783663"/>
                  </a:ext>
                </a:extLst>
              </a:tr>
              <a:tr h="319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вартість робіт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за об'єкт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5345273"/>
                  </a:ext>
                </a:extLst>
              </a:tr>
              <a:tr h="658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вартість будівельних матеріалів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PF Square Sans Pro" panose="02000506040000020004" pitchFamily="2" charset="0"/>
                        </a:rPr>
                        <a:t>за об'єкт</a:t>
                      </a:r>
                      <a:endParaRPr lang="uk-UA" sz="2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r>
                        <a:rPr lang="uk-UA" sz="2400" dirty="0">
                          <a:effectLst/>
                          <a:latin typeface="PF Square Sans Pro" panose="02000506040000020004" pitchFamily="2" charset="0"/>
                        </a:rPr>
                        <a:t> </a:t>
                      </a:r>
                      <a:endParaRPr lang="uk-UA" sz="2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3753664"/>
                  </a:ext>
                </a:extLst>
              </a:tr>
            </a:tbl>
          </a:graphicData>
        </a:graphic>
      </p:graphicFrame>
      <p:sp>
        <p:nvSpPr>
          <p:cNvPr id="5" name="Прямокутник 1"/>
          <p:cNvSpPr>
            <a:spLocks noChangeArrowheads="1"/>
          </p:cNvSpPr>
          <p:nvPr/>
        </p:nvSpPr>
        <p:spPr bwMode="auto">
          <a:xfrm>
            <a:off x="5220072" y="6273800"/>
            <a:ext cx="2095608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Додаток 3</a:t>
            </a:r>
            <a:endParaRPr lang="uk-UA" altLang="uk-UA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27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593871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atin typeface="Century Gothic" pitchFamily="34" charset="0"/>
              </a:rPr>
              <a:t>Інше</a:t>
            </a:r>
            <a:endParaRPr lang="uk-UA" sz="3200" b="1" dirty="0">
              <a:latin typeface="Century Gothic" pitchFamily="34" charset="0"/>
            </a:endParaRPr>
          </a:p>
        </p:txBody>
      </p:sp>
      <p:pic>
        <p:nvPicPr>
          <p:cNvPr id="6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30625" y="2025514"/>
            <a:ext cx="918051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7"/>
          <p:cNvSpPr/>
          <p:nvPr/>
        </p:nvSpPr>
        <p:spPr>
          <a:xfrm>
            <a:off x="38465" y="2088618"/>
            <a:ext cx="9172672" cy="656976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Резерв на </a:t>
            </a:r>
            <a:r>
              <a:rPr lang="ru-RU" sz="3600" b="1" dirty="0" err="1">
                <a:latin typeface="Century Gothic" pitchFamily="34" charset="0"/>
              </a:rPr>
              <a:t>непередбачені</a:t>
            </a:r>
            <a:r>
              <a:rPr lang="ru-RU" sz="3600" b="1" dirty="0">
                <a:latin typeface="Century Gothic" pitchFamily="34" charset="0"/>
              </a:rPr>
              <a:t> </a:t>
            </a:r>
            <a:r>
              <a:rPr lang="ru-RU" sz="3600" b="1" dirty="0" err="1">
                <a:latin typeface="Century Gothic" pitchFamily="34" charset="0"/>
              </a:rPr>
              <a:t>видатки</a:t>
            </a:r>
            <a:endParaRPr lang="uk-UA" sz="3200" b="1" dirty="0">
              <a:latin typeface="Century Gothic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7938" y="931776"/>
            <a:ext cx="8978468" cy="85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Всі інші витрати, від яких залежить досягнення цілей проекту і які не були включені в </a:t>
            </a: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зазначені </a:t>
            </a: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вище </a:t>
            </a: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</a:rPr>
              <a:t>бюджетні лінії</a:t>
            </a:r>
            <a:endParaRPr lang="uk-UA" sz="2400" b="1" dirty="0">
              <a:solidFill>
                <a:srgbClr val="002060"/>
              </a:solidFill>
              <a:latin typeface="PF Square Sans Pro" panose="02000506040000020004" pitchFamily="2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08236" y="2947368"/>
            <a:ext cx="8958170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 бюджет проекту може бути включений резерв на непередбачувані витрати розміром до </a:t>
            </a: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5% прямих </a:t>
            </a: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прийнятних </a:t>
            </a: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</a:t>
            </a:r>
            <a:endParaRPr lang="uk-UA" sz="2400" b="1" dirty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400" b="1" dirty="0" smtClean="0">
              <a:solidFill>
                <a:srgbClr val="002060"/>
              </a:solidFill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</a:t>
            </a: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 резерву можливе лише за умови </a:t>
            </a: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попередньої письмової </a:t>
            </a: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згоди </a:t>
            </a:r>
            <a:r>
              <a:rPr lang="uk-UA" sz="2400" b="1" dirty="0" err="1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Мінрегіону</a:t>
            </a: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України.</a:t>
            </a:r>
            <a:endParaRPr lang="uk-UA" sz="2400" b="1" dirty="0">
              <a:solidFill>
                <a:srgbClr val="002060"/>
              </a:solidFill>
              <a:effectLst/>
              <a:latin typeface="PF Square Sans Pro" panose="02000506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665879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Непрямі </a:t>
            </a:r>
            <a:r>
              <a:rPr lang="ru-RU" sz="3600" b="1" dirty="0" err="1">
                <a:latin typeface="Century Gothic" pitchFamily="34" charset="0"/>
              </a:rPr>
              <a:t>адміністративні</a:t>
            </a:r>
            <a:r>
              <a:rPr lang="ru-RU" sz="3600" b="1" dirty="0">
                <a:latin typeface="Century Gothic" pitchFamily="34" charset="0"/>
              </a:rPr>
              <a:t> </a:t>
            </a:r>
            <a:r>
              <a:rPr lang="ru-RU" sz="3600" b="1" dirty="0" err="1">
                <a:latin typeface="Century Gothic" pitchFamily="34" charset="0"/>
              </a:rPr>
              <a:t>витрати</a:t>
            </a:r>
            <a:endParaRPr lang="uk-UA" sz="3200" b="1" dirty="0">
              <a:latin typeface="Century Gothic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5382" y="818905"/>
            <a:ext cx="9118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Витрати </a:t>
            </a: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пов’язані з утриманням офісу та </a:t>
            </a: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організаційно-управлінськими </a:t>
            </a: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заходами для потреб </a:t>
            </a: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проекту</a:t>
            </a:r>
            <a:endParaRPr lang="uk-UA" sz="2400" b="1" dirty="0">
              <a:solidFill>
                <a:srgbClr val="002060"/>
              </a:solidFill>
              <a:latin typeface="PF Square Sans Pro" panose="02000506040000020004" pitchFamily="2" charset="0"/>
            </a:endParaRPr>
          </a:p>
          <a:p>
            <a:endParaRPr lang="uk-UA" sz="2400" b="1" dirty="0" smtClean="0">
              <a:solidFill>
                <a:srgbClr val="002060"/>
              </a:solidFill>
              <a:latin typeface="PF Square Sans Pro" panose="0200050604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Вони </a:t>
            </a: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безпосередньо не пов’язані із </a:t>
            </a: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заходами проекту</a:t>
            </a: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, але є необхідними для його належного адміністрування і утворюються під </a:t>
            </a: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впливом певних </a:t>
            </a: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умов з організації, управління та обслуговування </a:t>
            </a: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проекту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400" b="1" dirty="0">
              <a:solidFill>
                <a:srgbClr val="002060"/>
              </a:solidFill>
              <a:latin typeface="PF Square Sans Pro" panose="0200050604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Загальна сума накладних витрат розраховується як відсоток від загальної суми прийнятних </a:t>
            </a: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витрат за </a:t>
            </a: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проектом і не повинна перевищувати 7</a:t>
            </a: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400" b="1" dirty="0" smtClean="0">
              <a:solidFill>
                <a:srgbClr val="002060"/>
              </a:solidFill>
              <a:latin typeface="PF Square Sans Pro" panose="0200050604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Це </a:t>
            </a: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означає, що якщо загальна затверджена </a:t>
            </a: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сума проекту </a:t>
            </a: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є нижчою, ніж вказана у бюджеті, сума, затверджена для цього розділу буде </a:t>
            </a:r>
            <a:r>
              <a:rPr lang="uk-UA" sz="2400" b="1" dirty="0" err="1" smtClean="0">
                <a:solidFill>
                  <a:srgbClr val="002060"/>
                </a:solidFill>
                <a:latin typeface="PF Square Sans Pro" panose="02000506040000020004" pitchFamily="2" charset="0"/>
              </a:rPr>
              <a:t>пропорційно</a:t>
            </a: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 зменшена.</a:t>
            </a:r>
            <a:endParaRPr lang="uk-UA" sz="2400" b="1" dirty="0">
              <a:solidFill>
                <a:srgbClr val="002060"/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665879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Непрямі </a:t>
            </a:r>
            <a:r>
              <a:rPr lang="ru-RU" sz="3600" b="1" dirty="0" err="1">
                <a:latin typeface="Century Gothic" pitchFamily="34" charset="0"/>
              </a:rPr>
              <a:t>адміністративні</a:t>
            </a:r>
            <a:r>
              <a:rPr lang="ru-RU" sz="3600" b="1" dirty="0">
                <a:latin typeface="Century Gothic" pitchFamily="34" charset="0"/>
              </a:rPr>
              <a:t> </a:t>
            </a:r>
            <a:r>
              <a:rPr lang="ru-RU" sz="3600" b="1" dirty="0" err="1">
                <a:latin typeface="Century Gothic" pitchFamily="34" charset="0"/>
              </a:rPr>
              <a:t>витрати</a:t>
            </a:r>
            <a:endParaRPr lang="uk-UA" sz="3200" b="1" dirty="0">
              <a:latin typeface="Century Gothic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5382" y="818905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Непрямі </a:t>
            </a: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адміністративні витрати є прийнятними, якщо вони не включають витрат, що </a:t>
            </a: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відносяться до </a:t>
            </a: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інших бюджетних ліній</a:t>
            </a: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.</a:t>
            </a:r>
          </a:p>
          <a:p>
            <a:endParaRPr lang="uk-UA" sz="2400" b="1" dirty="0">
              <a:solidFill>
                <a:srgbClr val="002060"/>
              </a:solidFill>
              <a:latin typeface="PF Square Sans Pro" panose="0200050604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rgbClr val="FF0000"/>
                </a:solidFill>
                <a:latin typeface="PF Square Sans Pro" panose="02000506040000020004" pitchFamily="2" charset="0"/>
              </a:rPr>
              <a:t>Прикладом непрямих витрат є допоміжні матеріали, заробітна плата обслуговуючого </a:t>
            </a:r>
            <a:r>
              <a:rPr lang="uk-UA" sz="2400" b="1" dirty="0" smtClean="0">
                <a:solidFill>
                  <a:srgbClr val="FF0000"/>
                </a:solidFill>
                <a:latin typeface="PF Square Sans Pro" panose="02000506040000020004" pitchFamily="2" charset="0"/>
              </a:rPr>
              <a:t>персоналу (непряма</a:t>
            </a:r>
            <a:r>
              <a:rPr lang="uk-UA" sz="2400" b="1" dirty="0">
                <a:solidFill>
                  <a:srgbClr val="FF0000"/>
                </a:solidFill>
                <a:latin typeface="PF Square Sans Pro" panose="02000506040000020004" pitchFamily="2" charset="0"/>
              </a:rPr>
              <a:t>), витрати на утримання і ремонт будівель, приміщень, устаткування, амортизація </a:t>
            </a:r>
            <a:r>
              <a:rPr lang="uk-UA" sz="2400" b="1" dirty="0" smtClean="0">
                <a:solidFill>
                  <a:srgbClr val="FF0000"/>
                </a:solidFill>
                <a:latin typeface="PF Square Sans Pro" panose="02000506040000020004" pitchFamily="2" charset="0"/>
              </a:rPr>
              <a:t>і страхування </a:t>
            </a:r>
            <a:r>
              <a:rPr lang="uk-UA" sz="2400" b="1" dirty="0">
                <a:solidFill>
                  <a:srgbClr val="FF0000"/>
                </a:solidFill>
                <a:latin typeface="PF Square Sans Pro" panose="02000506040000020004" pitchFamily="2" charset="0"/>
              </a:rPr>
              <a:t>основних засобів, орендна плата, оплата комунальних послуг (якщо вони не </a:t>
            </a:r>
            <a:r>
              <a:rPr lang="uk-UA" sz="2400" b="1" dirty="0" smtClean="0">
                <a:solidFill>
                  <a:srgbClr val="FF0000"/>
                </a:solidFill>
                <a:latin typeface="PF Square Sans Pro" panose="02000506040000020004" pitchFamily="2" charset="0"/>
              </a:rPr>
              <a:t>включені в </a:t>
            </a:r>
            <a:r>
              <a:rPr lang="uk-UA" sz="2400" b="1" dirty="0">
                <a:solidFill>
                  <a:srgbClr val="FF0000"/>
                </a:solidFill>
                <a:latin typeface="PF Square Sans Pro" panose="02000506040000020004" pitchFamily="2" charset="0"/>
              </a:rPr>
              <a:t>іншу бюджетну лінію) тощо</a:t>
            </a:r>
            <a:r>
              <a:rPr lang="uk-UA" sz="2400" b="1" dirty="0" smtClean="0">
                <a:solidFill>
                  <a:srgbClr val="FF0000"/>
                </a:solidFill>
                <a:latin typeface="PF Square Sans Pro" panose="02000506040000020004" pitchFamily="2" charset="0"/>
              </a:rPr>
              <a:t>.</a:t>
            </a:r>
          </a:p>
          <a:p>
            <a:endParaRPr lang="uk-UA" sz="2400" b="1" dirty="0">
              <a:solidFill>
                <a:srgbClr val="002060"/>
              </a:solidFill>
              <a:latin typeface="PF Square Sans Pro" panose="0200050604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Бюджетний розрахунок адміністративних витрат повинен бути здійснений на підставі </a:t>
            </a: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реальних витрат</a:t>
            </a: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, які піддаються перевірці, </a:t>
            </a: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наприклад: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список </a:t>
            </a: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витрат,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роздруківки з бухгалтерських рахунків. </a:t>
            </a:r>
            <a:endParaRPr lang="uk-UA" sz="2400" b="1" dirty="0" smtClean="0">
              <a:solidFill>
                <a:srgbClr val="002060"/>
              </a:solidFill>
              <a:latin typeface="PF Square Sans Pro" panose="0200050604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Розмір </a:t>
            </a: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накладних витрат узгоджується з </a:t>
            </a:r>
            <a:r>
              <a:rPr lang="uk-UA" sz="2400" b="1" dirty="0" err="1">
                <a:solidFill>
                  <a:srgbClr val="002060"/>
                </a:solidFill>
                <a:latin typeface="PF Square Sans Pro" panose="02000506040000020004" pitchFamily="2" charset="0"/>
              </a:rPr>
              <a:t>Мінрегіоном</a:t>
            </a:r>
            <a:r>
              <a:rPr lang="uk-UA" sz="240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24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330597"/>
              </p:ext>
            </p:extLst>
          </p:nvPr>
        </p:nvGraphicFramePr>
        <p:xfrm>
          <a:off x="0" y="44626"/>
          <a:ext cx="9144000" cy="7019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4288">
                  <a:extLst>
                    <a:ext uri="{9D8B030D-6E8A-4147-A177-3AD203B41FA5}">
                      <a16:colId xmlns:a16="http://schemas.microsoft.com/office/drawing/2014/main" val="372691830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96760133"/>
                    </a:ext>
                  </a:extLst>
                </a:gridCol>
                <a:gridCol w="611560">
                  <a:extLst>
                    <a:ext uri="{9D8B030D-6E8A-4147-A177-3AD203B41FA5}">
                      <a16:colId xmlns:a16="http://schemas.microsoft.com/office/drawing/2014/main" val="4069403168"/>
                    </a:ext>
                  </a:extLst>
                </a:gridCol>
              </a:tblGrid>
              <a:tr h="207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1. Людські ресурси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 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 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936472"/>
                  </a:ext>
                </a:extLst>
              </a:tr>
              <a:tr h="215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1.2 Винагорода за УЦПХ (в </a:t>
                      </a:r>
                      <a:r>
                        <a:rPr lang="uk-UA" sz="1400" dirty="0" err="1">
                          <a:effectLst/>
                          <a:latin typeface="PF Square Sans Pro" panose="02000506040000020004" pitchFamily="2" charset="0"/>
                        </a:rPr>
                        <a:t>т.ч</a:t>
                      </a: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. податки та інші пов'язані збори)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 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 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2494708691"/>
                  </a:ext>
                </a:extLst>
              </a:tr>
              <a:tr h="207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1.2.1 Керівник проекту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На місяць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24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3694856060"/>
                  </a:ext>
                </a:extLst>
              </a:tr>
              <a:tr h="215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1.2.2 Менеджер з питань інформаційно-комунікаційних технологій (ІКТ)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На місяць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18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2933849480"/>
                  </a:ext>
                </a:extLst>
              </a:tr>
              <a:tr h="207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2. Транспортні витрати (поїздки)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 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400" dirty="0">
                        <a:effectLst/>
                        <a:latin typeface="PF Square Sans Pro" panose="0200050604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41832"/>
                  </a:ext>
                </a:extLst>
              </a:tr>
              <a:tr h="215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2.2.1 Поїздки експертів (2 особи*2 поїздки, Дніпро-Львів-Дніпро)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За поїздку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4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2956685938"/>
                  </a:ext>
                </a:extLst>
              </a:tr>
              <a:tr h="215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2.2.2 Поїздки експертів (3 особи*1 поїздки, Львів-Дніпро-Львів)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За поїздку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3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1350757105"/>
                  </a:ext>
                </a:extLst>
              </a:tr>
              <a:tr h="207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3. Обладнання та витратні матеріали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 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400" dirty="0">
                        <a:effectLst/>
                        <a:latin typeface="PF Square Sans Pro" panose="0200050604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964039"/>
                  </a:ext>
                </a:extLst>
              </a:tr>
              <a:tr h="267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3.2.1  Комп'ютерна техніка для потреб проекту (</a:t>
                      </a:r>
                      <a:r>
                        <a:rPr lang="uk-UA" sz="1400" dirty="0" err="1">
                          <a:effectLst/>
                          <a:latin typeface="PF Square Sans Pro" panose="02000506040000020004" pitchFamily="2" charset="0"/>
                        </a:rPr>
                        <a:t>копіярка</a:t>
                      </a: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)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За одиницю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1433665447"/>
                  </a:ext>
                </a:extLst>
              </a:tr>
              <a:tr h="215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3.2.2  Комп'ютерна техніка для потреб проекту (ноутбук) 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За одиницю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1939538818"/>
                  </a:ext>
                </a:extLst>
              </a:tr>
              <a:tr h="207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3.3 Обладнання для Центру обробки даних 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За комплект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2550244872"/>
                  </a:ext>
                </a:extLst>
              </a:tr>
              <a:tr h="207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3.4 </a:t>
                      </a:r>
                      <a:r>
                        <a:rPr lang="uk-UA" sz="1400" dirty="0" err="1">
                          <a:effectLst/>
                          <a:latin typeface="PF Square Sans Pro" panose="02000506040000020004" pitchFamily="2" charset="0"/>
                        </a:rPr>
                        <a:t>Катриджі</a:t>
                      </a: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 до </a:t>
                      </a:r>
                      <a:r>
                        <a:rPr lang="uk-UA" sz="1400" dirty="0" err="1">
                          <a:effectLst/>
                          <a:latin typeface="PF Square Sans Pro" panose="02000506040000020004" pitchFamily="2" charset="0"/>
                        </a:rPr>
                        <a:t>копіярки</a:t>
                      </a: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 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За одиницю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4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3783319485"/>
                  </a:ext>
                </a:extLst>
              </a:tr>
              <a:tr h="207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3.5 Інше (Комплект програмного забезпечення)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За комплект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84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2458559793"/>
                  </a:ext>
                </a:extLst>
              </a:tr>
              <a:tr h="207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4. Утримання офісу проекту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 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400" dirty="0">
                        <a:effectLst/>
                        <a:latin typeface="PF Square Sans Pro" panose="0200050604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044307"/>
                  </a:ext>
                </a:extLst>
              </a:tr>
              <a:tr h="207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4.2 Оренда офісу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На місяць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24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559138290"/>
                  </a:ext>
                </a:extLst>
              </a:tr>
              <a:tr h="207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4.3 Витратні офісні матеріали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На місяць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24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3932165134"/>
                  </a:ext>
                </a:extLst>
              </a:tr>
              <a:tr h="207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4.4 Інше (</a:t>
                      </a:r>
                      <a:r>
                        <a:rPr lang="uk-UA" sz="1400" dirty="0" err="1">
                          <a:effectLst/>
                          <a:latin typeface="PF Square Sans Pro" panose="02000506040000020004" pitchFamily="2" charset="0"/>
                        </a:rPr>
                        <a:t>тел</a:t>
                      </a: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./факс, комунальні послуги, тощо)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На місяць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24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3280983480"/>
                  </a:ext>
                </a:extLst>
              </a:tr>
              <a:tr h="207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5. Послуги та інші витрати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 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400" dirty="0">
                        <a:effectLst/>
                        <a:latin typeface="PF Square Sans Pro" panose="0200050604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868862"/>
                  </a:ext>
                </a:extLst>
              </a:tr>
              <a:tr h="207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5.1 Публікації (2 публікації по 50 </a:t>
                      </a:r>
                      <a:r>
                        <a:rPr lang="uk-UA" sz="1400" dirty="0" err="1">
                          <a:effectLst/>
                          <a:latin typeface="PF Square Sans Pro" panose="02000506040000020004" pitchFamily="2" charset="0"/>
                        </a:rPr>
                        <a:t>екз</a:t>
                      </a: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)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За одиницю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100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1247656950"/>
                  </a:ext>
                </a:extLst>
              </a:tr>
              <a:tr h="425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5.2 Аналітика, дослідження (оплата праці експертів з питань ІКТ -5 осіб, 8 місяців) за розробку Стратегії, План та програми "Е-Львівщина)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На місяць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40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2823451445"/>
                  </a:ext>
                </a:extLst>
              </a:tr>
              <a:tr h="207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5.5 Фінансові послуги (банківські послуги, тощо)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На місяць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24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3129679149"/>
                  </a:ext>
                </a:extLst>
              </a:tr>
              <a:tr h="267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5.6. Витрати на переклад методичного посібника (40 </a:t>
                      </a:r>
                      <a:r>
                        <a:rPr lang="uk-UA" sz="1400" dirty="0" err="1">
                          <a:effectLst/>
                          <a:latin typeface="PF Square Sans Pro" panose="02000506040000020004" pitchFamily="2" charset="0"/>
                        </a:rPr>
                        <a:t>стор</a:t>
                      </a: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.,польська-українська мови)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За одиницю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3560641498"/>
                  </a:ext>
                </a:extLst>
              </a:tr>
              <a:tr h="412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5.7 Витрати на тренінги (оплата праці тренерів - розробка 2-х курсів*9 днів, проведення 4 тренінгів*3 дні)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На день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30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89551682"/>
                  </a:ext>
                </a:extLst>
              </a:tr>
              <a:tr h="215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5.8. Витрати на харчування учасників тренінгів (4 три денні тренінги по 15 осіб)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На день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12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4224195965"/>
                  </a:ext>
                </a:extLst>
              </a:tr>
              <a:tr h="215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5.9 Витрати на інформування та наочність (наліпки на обладнання, таблиця для ЦОД)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За комплект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2817962241"/>
                  </a:ext>
                </a:extLst>
              </a:tr>
              <a:tr h="215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5.10 </a:t>
                      </a:r>
                      <a:r>
                        <a:rPr lang="uk-UA" sz="1400" dirty="0" err="1">
                          <a:effectLst/>
                          <a:latin typeface="PF Square Sans Pro" panose="02000506040000020004" pitchFamily="2" charset="0"/>
                        </a:rPr>
                        <a:t>Пуско</a:t>
                      </a: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-налагоджувальні роботи по введенню в експлуатацію 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На місяць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3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2678419679"/>
                  </a:ext>
                </a:extLst>
              </a:tr>
              <a:tr h="215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5.11 </a:t>
                      </a:r>
                      <a:r>
                        <a:rPr lang="uk-UA" sz="1400" dirty="0" err="1">
                          <a:effectLst/>
                          <a:latin typeface="PF Square Sans Pro" panose="02000506040000020004" pitchFamily="2" charset="0"/>
                        </a:rPr>
                        <a:t>Пуско</a:t>
                      </a: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-налагоджувальні роботи по підключенню кінцевих абонентів 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PF Square Sans Pro" panose="02000506040000020004" pitchFamily="2" charset="0"/>
                        </a:rPr>
                        <a:t>На місяць</a:t>
                      </a:r>
                      <a:endParaRPr lang="uk-UA" sz="14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4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1754993563"/>
                  </a:ext>
                </a:extLst>
              </a:tr>
              <a:tr h="215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5.12 Виїзні консультації для підключення кінцевих абонентів (30 одноденних візитів)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На день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PF Square Sans Pro" panose="02000506040000020004" pitchFamily="2" charset="0"/>
                        </a:rPr>
                        <a:t>30</a:t>
                      </a:r>
                      <a:endParaRPr lang="uk-UA" sz="14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2016838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6475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379724"/>
              </p:ext>
            </p:extLst>
          </p:nvPr>
        </p:nvGraphicFramePr>
        <p:xfrm>
          <a:off x="0" y="44626"/>
          <a:ext cx="9144000" cy="5274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4301">
                  <a:extLst>
                    <a:ext uri="{9D8B030D-6E8A-4147-A177-3AD203B41FA5}">
                      <a16:colId xmlns:a16="http://schemas.microsoft.com/office/drawing/2014/main" val="3726918309"/>
                    </a:ext>
                  </a:extLst>
                </a:gridCol>
                <a:gridCol w="2003398">
                  <a:extLst>
                    <a:ext uri="{9D8B030D-6E8A-4147-A177-3AD203B41FA5}">
                      <a16:colId xmlns:a16="http://schemas.microsoft.com/office/drawing/2014/main" val="1896760133"/>
                    </a:ext>
                  </a:extLst>
                </a:gridCol>
                <a:gridCol w="776301">
                  <a:extLst>
                    <a:ext uri="{9D8B030D-6E8A-4147-A177-3AD203B41FA5}">
                      <a16:colId xmlns:a16="http://schemas.microsoft.com/office/drawing/2014/main" val="4069403168"/>
                    </a:ext>
                  </a:extLst>
                </a:gridCol>
              </a:tblGrid>
              <a:tr h="106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6. Будівельні роботи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 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2000" dirty="0">
                        <a:effectLst/>
                        <a:latin typeface="PF Square Sans Pro" panose="0200050604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49716"/>
                  </a:ext>
                </a:extLst>
              </a:tr>
              <a:tr h="206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6.1 Ремонтно-будівельні роботи облаштування приміщень 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 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2000" dirty="0">
                        <a:effectLst/>
                        <a:latin typeface="PF Square Sans Pro" panose="0200050604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3338874515"/>
                  </a:ext>
                </a:extLst>
              </a:tr>
              <a:tr h="1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   6.1.1 Розробка ПКД (локальний кошторис)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За об'єкт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980760247"/>
                  </a:ext>
                </a:extLst>
              </a:tr>
              <a:tr h="1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   6.1.2 Технічний нагляд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За об'єкт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224110018"/>
                  </a:ext>
                </a:extLst>
              </a:tr>
              <a:tr h="1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   6.1.3 Вартість робіт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За об'єкт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937133592"/>
                  </a:ext>
                </a:extLst>
              </a:tr>
              <a:tr h="1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   6.1.4 Вартість будівельних матеріалів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За об'єкт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3366415867"/>
                  </a:ext>
                </a:extLst>
              </a:tr>
              <a:tr h="1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6.2 Енергозабезпечення приміщень 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 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2000" dirty="0">
                        <a:effectLst/>
                        <a:latin typeface="PF Square Sans Pro" panose="0200050604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870957528"/>
                  </a:ext>
                </a:extLst>
              </a:tr>
              <a:tr h="1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   6.2.1 Розробка ПКД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За об'єкт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2083706730"/>
                  </a:ext>
                </a:extLst>
              </a:tr>
              <a:tr h="1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   6.2.2 Технічний нагляд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За об'єкт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4290879608"/>
                  </a:ext>
                </a:extLst>
              </a:tr>
              <a:tr h="1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   6.2.3 Вартість робіт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За об'єкт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460102834"/>
                  </a:ext>
                </a:extLst>
              </a:tr>
              <a:tr h="1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   6.2.4 Вартість будівельних матеріалів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За об'єкт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762881748"/>
                  </a:ext>
                </a:extLst>
              </a:tr>
              <a:tr h="133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6.3  </a:t>
                      </a:r>
                      <a:r>
                        <a:rPr lang="uk-UA" sz="2000" dirty="0" err="1">
                          <a:effectLst/>
                          <a:latin typeface="PF Square Sans Pro" panose="02000506040000020004" pitchFamily="2" charset="0"/>
                        </a:rPr>
                        <a:t>Кліматизація</a:t>
                      </a: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, вентиляція приміщень 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 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2000" dirty="0">
                        <a:effectLst/>
                        <a:latin typeface="PF Square Sans Pro" panose="0200050604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3871473847"/>
                  </a:ext>
                </a:extLst>
              </a:tr>
              <a:tr h="1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   6.3.1 Розробка ПКД (локальний кошторис)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За об'єкт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2840611240"/>
                  </a:ext>
                </a:extLst>
              </a:tr>
              <a:tr h="1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   6.3.2 Технічний нагляд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За об'єкт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1740939218"/>
                  </a:ext>
                </a:extLst>
              </a:tr>
              <a:tr h="1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   6.3.3 Вартість робіт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За об'єкт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200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2239509771"/>
                  </a:ext>
                </a:extLst>
              </a:tr>
              <a:tr h="10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   6.3.4 Вартість будівельних матеріалів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За об'єкт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PF Square Sans Pro" panose="02000506040000020004" pitchFamily="2" charset="0"/>
                        </a:rPr>
                        <a:t>1</a:t>
                      </a:r>
                      <a:endParaRPr lang="uk-UA" sz="2000" dirty="0">
                        <a:effectLst/>
                        <a:latin typeface="PF Square Sans Pro" panose="0200050604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0" marR="3550" marT="3550" marB="0" anchor="b"/>
                </a:tc>
                <a:extLst>
                  <a:ext uri="{0D108BD9-81ED-4DB2-BD59-A6C34878D82A}">
                    <a16:rowId xmlns:a16="http://schemas.microsoft.com/office/drawing/2014/main" val="92392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6360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341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uk-UA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Ваш проект!</a:t>
            </a:r>
          </a:p>
        </p:txBody>
      </p:sp>
      <p:pic>
        <p:nvPicPr>
          <p:cNvPr id="15363" name="Picture 2" descr="Результат пошуку зображень за запитом &quot;вибір ідеї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088" y="1268413"/>
            <a:ext cx="8193087" cy="4968875"/>
          </a:xfrm>
          <a:noFill/>
        </p:spPr>
      </p:pic>
      <p:sp>
        <p:nvSpPr>
          <p:cNvPr id="15364" name="Прямокутник 1"/>
          <p:cNvSpPr>
            <a:spLocks noChangeArrowheads="1"/>
          </p:cNvSpPr>
          <p:nvPr/>
        </p:nvSpPr>
        <p:spPr bwMode="auto">
          <a:xfrm>
            <a:off x="7483475" y="6273800"/>
            <a:ext cx="1660525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>
                <a:solidFill>
                  <a:schemeClr val="bg1"/>
                </a:solidFill>
                <a:latin typeface="PF Square Sans Pro" panose="02000506040000020004" pitchFamily="2" charset="0"/>
              </a:rPr>
              <a:t>Вправа</a:t>
            </a:r>
            <a:endParaRPr lang="uk-UA" altLang="uk-UA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7143" y="1835609"/>
            <a:ext cx="9144000" cy="33843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Розробіть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бюджет для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свого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проекту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Основні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статті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витрат</a:t>
            </a:r>
            <a:endParaRPr lang="ru-RU" altLang="uk-UA" sz="36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Орієнтовні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суми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по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статтях</a:t>
            </a:r>
            <a:endParaRPr lang="ru-RU" altLang="uk-UA" sz="36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Джерела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співфінансування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endParaRPr lang="uk-UA" altLang="uk-UA" sz="36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641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341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uk-UA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ДОМАШНЄ ЗАВДАННЯ</a:t>
            </a:r>
          </a:p>
        </p:txBody>
      </p:sp>
      <p:pic>
        <p:nvPicPr>
          <p:cNvPr id="15363" name="Picture 2" descr="Результат пошуку зображень за запитом &quot;вибір ідеї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088" y="1268413"/>
            <a:ext cx="8193087" cy="4968875"/>
          </a:xfrm>
          <a:noFill/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7143" y="1835609"/>
            <a:ext cx="9144000" cy="33843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Уточнити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і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доповнити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«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Опис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»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Вашого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проекту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Розрахувати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бюджет </a:t>
            </a:r>
            <a:r>
              <a:rPr lang="ru-RU" altLang="uk-UA" sz="36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Вашого</a:t>
            </a:r>
            <a:r>
              <a:rPr lang="ru-RU" altLang="uk-UA" sz="36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проекту</a:t>
            </a:r>
          </a:p>
          <a:p>
            <a:endParaRPr lang="ru-RU" altLang="uk-UA" sz="36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  <a:p>
            <a:endParaRPr lang="ru-RU" altLang="uk-UA" sz="3600" b="1" dirty="0">
              <a:solidFill>
                <a:schemeClr val="bg1"/>
              </a:solidFill>
              <a:latin typeface="PF Square Sans Pro" panose="02000506040000020004" pitchFamily="2" charset="0"/>
            </a:endParaRPr>
          </a:p>
          <a:p>
            <a:pPr algn="r"/>
            <a:r>
              <a:rPr lang="ru-RU" altLang="uk-UA" sz="29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Надіслати</a:t>
            </a:r>
            <a:r>
              <a:rPr lang="ru-RU" altLang="uk-UA" sz="29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до </a:t>
            </a:r>
            <a:r>
              <a:rPr lang="ru-RU" altLang="uk-UA" sz="29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1</a:t>
            </a:r>
            <a:r>
              <a:rPr lang="ru-RU" altLang="uk-UA" sz="29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5 </a:t>
            </a:r>
            <a:r>
              <a:rPr lang="ru-RU" altLang="uk-UA" sz="2900" b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березня</a:t>
            </a:r>
            <a:r>
              <a:rPr lang="ru-RU" altLang="uk-UA" sz="29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 </a:t>
            </a:r>
            <a:r>
              <a:rPr lang="ru-RU" altLang="uk-UA" sz="29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2018 року</a:t>
            </a:r>
          </a:p>
          <a:p>
            <a:pPr algn="r"/>
            <a:r>
              <a:rPr lang="en-US" altLang="uk-UA" sz="29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sofiy@dialog.lviv.ua</a:t>
            </a:r>
            <a:endParaRPr lang="uk-UA" altLang="uk-UA" sz="2900" b="1" dirty="0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7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0688" y="836712"/>
            <a:ext cx="8712968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 smtClean="0">
                <a:solidFill>
                  <a:schemeClr val="accent2"/>
                </a:solidFill>
                <a:latin typeface="Century Gothic" pitchFamily="34" charset="0"/>
              </a:rPr>
              <a:t>Або</a:t>
            </a:r>
            <a:r>
              <a:rPr lang="uk-UA" sz="2000" b="1" dirty="0" smtClean="0">
                <a:latin typeface="Century Gothic" pitchFamily="34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Century Gothic" pitchFamily="34" charset="0"/>
              </a:rPr>
              <a:t>бюджетна </a:t>
            </a:r>
            <a:r>
              <a:rPr lang="uk-UA" sz="2000" b="1" dirty="0">
                <a:solidFill>
                  <a:srgbClr val="FF0000"/>
                </a:solidFill>
                <a:latin typeface="Century Gothic" pitchFamily="34" charset="0"/>
              </a:rPr>
              <a:t>ефективність</a:t>
            </a:r>
            <a:r>
              <a:rPr lang="uk-UA" sz="2000" b="1" dirty="0">
                <a:latin typeface="Century Gothic" pitchFamily="34" charset="0"/>
              </a:rPr>
              <a:t>, зокрема очікувані додаткові надходження до державного та/або місцевого бюджету/зменшення обсягу видатків державного та/або місцевого бюджету</a:t>
            </a:r>
            <a:r>
              <a:rPr lang="uk-UA" sz="2000" b="1" dirty="0" smtClean="0">
                <a:latin typeface="Century Gothic" pitchFamily="34" charset="0"/>
              </a:rPr>
              <a:t>/;</a:t>
            </a:r>
            <a:endParaRPr lang="uk-UA" sz="2000" b="1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accent2"/>
                </a:solidFill>
                <a:latin typeface="Century Gothic" pitchFamily="34" charset="0"/>
              </a:rPr>
              <a:t>Або </a:t>
            </a:r>
            <a:r>
              <a:rPr lang="uk-UA" sz="2000" b="1" dirty="0" smtClean="0">
                <a:solidFill>
                  <a:srgbClr val="FF0000"/>
                </a:solidFill>
                <a:latin typeface="Century Gothic" pitchFamily="34" charset="0"/>
              </a:rPr>
              <a:t>зазначте інші економічні вигоди та/або соціальний вплив</a:t>
            </a:r>
            <a:r>
              <a:rPr lang="uk-UA" sz="2000" b="1" dirty="0" smtClean="0">
                <a:latin typeface="Century Gothic" pitchFamily="34" charset="0"/>
              </a:rPr>
              <a:t>, </a:t>
            </a:r>
            <a:r>
              <a:rPr lang="uk-UA" sz="2000" b="1" dirty="0">
                <a:latin typeface="Century Gothic" pitchFamily="34" charset="0"/>
              </a:rPr>
              <a:t>надавши відповіді на питання з їх обґрунтуванням/поясненням з використанням кількісних та якісних </a:t>
            </a:r>
            <a:r>
              <a:rPr lang="uk-UA" sz="2000" b="1" dirty="0" smtClean="0">
                <a:latin typeface="Century Gothic" pitchFamily="34" charset="0"/>
              </a:rPr>
              <a:t>показників: </a:t>
            </a:r>
            <a:endParaRPr lang="uk-UA" sz="2000" b="1" dirty="0">
              <a:latin typeface="Century Gothic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Century Gothic" pitchFamily="34" charset="0"/>
              </a:rPr>
              <a:t>Чи </a:t>
            </a:r>
            <a:r>
              <a:rPr lang="uk-UA" sz="2000" b="1" dirty="0">
                <a:latin typeface="Century Gothic" pitchFamily="34" charset="0"/>
              </a:rPr>
              <a:t>виявиться реалізація проекту економічно вигідною?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Century Gothic" pitchFamily="34" charset="0"/>
              </a:rPr>
              <a:t>Чи </a:t>
            </a:r>
            <a:r>
              <a:rPr lang="uk-UA" sz="2000" b="1" dirty="0">
                <a:latin typeface="Century Gothic" pitchFamily="34" charset="0"/>
              </a:rPr>
              <a:t>виявиться реалізація проекту поштовхом для галузевого розвитку, формування та впровадження механізмів соціально-економічної самодостатності місцевої територіальної громади (регіону)? </a:t>
            </a:r>
            <a:endParaRPr lang="uk-UA" sz="2000" b="1" dirty="0" smtClean="0">
              <a:latin typeface="Century Gothic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b="1" dirty="0">
                <a:latin typeface="Century Gothic" pitchFamily="34" charset="0"/>
              </a:rPr>
              <a:t>Які нестиме проект економічні вигоди, </a:t>
            </a:r>
            <a:r>
              <a:rPr lang="uk-UA" sz="2000" b="1" dirty="0" smtClean="0">
                <a:latin typeface="Century Gothic" pitchFamily="34" charset="0"/>
              </a:rPr>
              <a:t>у </a:t>
            </a:r>
            <a:r>
              <a:rPr lang="uk-UA" sz="2000" b="1" dirty="0" err="1" smtClean="0">
                <a:latin typeface="Century Gothic" pitchFamily="34" charset="0"/>
              </a:rPr>
              <a:t>т.ч</a:t>
            </a:r>
            <a:r>
              <a:rPr lang="uk-UA" sz="2000" b="1" dirty="0" smtClean="0">
                <a:latin typeface="Century Gothic" pitchFamily="34" charset="0"/>
              </a:rPr>
              <a:t>. - економію </a:t>
            </a:r>
            <a:r>
              <a:rPr lang="uk-UA" sz="2000" b="1" dirty="0">
                <a:latin typeface="Century Gothic" pitchFamily="34" charset="0"/>
              </a:rPr>
              <a:t>енерговитрат та підвищення енергоефективності, зменшення витрат інших ресурсів та збільшення ефективності виробництва, надання послуг, експлуатації об’єктів, тощо?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2000" dirty="0">
              <a:latin typeface="Century Gothic" pitchFamily="34" charset="0"/>
            </a:endParaRPr>
          </a:p>
          <a:p>
            <a:pPr marL="0" indent="0">
              <a:buNone/>
            </a:pPr>
            <a:endParaRPr lang="uk-UA" sz="2000" dirty="0">
              <a:latin typeface="Century Gothic" pitchFamily="34" charset="0"/>
            </a:endParaRPr>
          </a:p>
          <a:p>
            <a:pPr marL="0" indent="0">
              <a:buNone/>
            </a:pPr>
            <a:endParaRPr lang="uk-UA" sz="800" dirty="0">
              <a:latin typeface="Century Gothic" pitchFamily="34" charset="0"/>
            </a:endParaRPr>
          </a:p>
        </p:txBody>
      </p:sp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593871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2.1. </a:t>
            </a:r>
            <a:r>
              <a:rPr lang="ru-RU" sz="3600" b="1" dirty="0" err="1">
                <a:latin typeface="Century Gothic" pitchFamily="34" charset="0"/>
              </a:rPr>
              <a:t>Актуальність</a:t>
            </a:r>
            <a:r>
              <a:rPr lang="ru-RU" sz="3600" b="1" dirty="0">
                <a:latin typeface="Century Gothic" pitchFamily="34" charset="0"/>
              </a:rPr>
              <a:t> проекту </a:t>
            </a:r>
            <a:endParaRPr lang="ru-RU" sz="3600" b="1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818904"/>
            <a:ext cx="8712968" cy="530725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Century Gothic" pitchFamily="34" charset="0"/>
              </a:rPr>
              <a:t>Чи </a:t>
            </a:r>
            <a:r>
              <a:rPr lang="uk-UA" sz="2000" b="1" dirty="0">
                <a:latin typeface="Century Gothic" pitchFamily="34" charset="0"/>
              </a:rPr>
              <a:t>сприятиме проект впровадженню інноваційних технологій, </a:t>
            </a:r>
            <a:r>
              <a:rPr lang="uk-UA" sz="2000" b="1" dirty="0" err="1">
                <a:latin typeface="Century Gothic" pitchFamily="34" charset="0"/>
              </a:rPr>
              <a:t>методик</a:t>
            </a:r>
            <a:r>
              <a:rPr lang="uk-UA" sz="2000" b="1" dirty="0">
                <a:latin typeface="Century Gothic" pitchFamily="34" charset="0"/>
              </a:rPr>
              <a:t> та практик? Чи сприятиме проект переходу на новий технологічний уклад?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Century Gothic" pitchFamily="34" charset="0"/>
              </a:rPr>
              <a:t>Чи </a:t>
            </a:r>
            <a:r>
              <a:rPr lang="uk-UA" sz="2000" b="1" dirty="0">
                <a:latin typeface="Century Gothic" pitchFamily="34" charset="0"/>
              </a:rPr>
              <a:t>сприятиме проект збереженню або створенню постійних робочих місць, зокрема у сферах з високою доданою вартістю та високою продуктивністю праці (вказати кількість)?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Century Gothic" pitchFamily="34" charset="0"/>
              </a:rPr>
              <a:t>Чи </a:t>
            </a:r>
            <a:r>
              <a:rPr lang="uk-UA" sz="2000" b="1" dirty="0">
                <a:latin typeface="Century Gothic" pitchFamily="34" charset="0"/>
              </a:rPr>
              <a:t>забезпечуватиме проект покращення якості та доступності послуг (кількість населення, на яке спрямована послуга), товарів чи робіт, наближення по європейських стандартів?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Century Gothic" pitchFamily="34" charset="0"/>
              </a:rPr>
              <a:t>Чи </a:t>
            </a:r>
            <a:r>
              <a:rPr lang="uk-UA" sz="2000" b="1" dirty="0">
                <a:latin typeface="Century Gothic" pitchFamily="34" charset="0"/>
              </a:rPr>
              <a:t>сприятиме проект підтримці вітчизняного виробника товарів та послуг, збільшенню експорту товарів та послуг?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FF0000"/>
                </a:solidFill>
                <a:latin typeface="Century Gothic" pitchFamily="34" charset="0"/>
              </a:rPr>
              <a:t>Інші </a:t>
            </a:r>
            <a:r>
              <a:rPr lang="uk-UA" sz="2000" b="1" dirty="0">
                <a:solidFill>
                  <a:srgbClr val="FF0000"/>
                </a:solidFill>
                <a:latin typeface="Century Gothic" pitchFamily="34" charset="0"/>
              </a:rPr>
              <a:t>додаткові переваги проекту: наприклад, зменшення негативного впливу або покращення навколишнього середовища, просування демократичних практик місцевого самоврядування, рівних можливостей, захисту вразливих груп населення тощо.</a:t>
            </a:r>
          </a:p>
          <a:p>
            <a:pPr>
              <a:buFont typeface="Wingdings" panose="05000000000000000000" pitchFamily="2" charset="2"/>
              <a:buChar char="§"/>
            </a:pPr>
            <a:endParaRPr lang="uk-UA" sz="2000" dirty="0">
              <a:latin typeface="Century Gothic" pitchFamily="34" charset="0"/>
            </a:endParaRPr>
          </a:p>
          <a:p>
            <a:pPr marL="0" indent="0">
              <a:buNone/>
            </a:pPr>
            <a:endParaRPr lang="uk-UA" sz="800" dirty="0">
              <a:latin typeface="Century Gothic" pitchFamily="34" charset="0"/>
            </a:endParaRPr>
          </a:p>
        </p:txBody>
      </p:sp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0" y="44625"/>
            <a:ext cx="917134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665879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2.1. </a:t>
            </a:r>
            <a:r>
              <a:rPr lang="ru-RU" sz="3600" b="1" dirty="0" err="1">
                <a:latin typeface="Century Gothic" pitchFamily="34" charset="0"/>
              </a:rPr>
              <a:t>Актуальність</a:t>
            </a:r>
            <a:r>
              <a:rPr lang="ru-RU" sz="3600" b="1" dirty="0">
                <a:latin typeface="Century Gothic" pitchFamily="34" charset="0"/>
              </a:rPr>
              <a:t> проекту </a:t>
            </a:r>
            <a:endParaRPr lang="ru-RU" sz="3600" b="1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281808"/>
            <a:ext cx="8229600" cy="4739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Загальна ціль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Century Gothic" pitchFamily="34" charset="0"/>
              </a:rPr>
              <a:t>Конкретна ціль 1: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Результат 1.1: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Результат 1.2</a:t>
            </a:r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  <a:endParaRPr lang="ru-RU" sz="2400" dirty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Century Gothic" pitchFamily="34" charset="0"/>
              </a:rPr>
              <a:t>Конкретна ціль 2: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Результат 2.1: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Century Gothic" pitchFamily="34" charset="0"/>
              </a:rPr>
              <a:t>… </a:t>
            </a:r>
            <a:endParaRPr lang="uk-UA" sz="2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uk-UA" sz="2000" b="1" dirty="0" smtClean="0">
                <a:latin typeface="Century Gothic" pitchFamily="34" charset="0"/>
              </a:rPr>
              <a:t>Сформулюйте </a:t>
            </a:r>
            <a:r>
              <a:rPr lang="uk-UA" sz="2000" b="1" dirty="0">
                <a:latin typeface="Century Gothic" pitchFamily="34" charset="0"/>
              </a:rPr>
              <a:t>загальну </a:t>
            </a:r>
            <a:r>
              <a:rPr lang="uk-UA" sz="2000" b="1" dirty="0" smtClean="0">
                <a:latin typeface="Century Gothic" pitchFamily="34" charset="0"/>
              </a:rPr>
              <a:t>і конкретні </a:t>
            </a:r>
            <a:r>
              <a:rPr lang="uk-UA" sz="2000" b="1" dirty="0">
                <a:latin typeface="Century Gothic" pitchFamily="34" charset="0"/>
              </a:rPr>
              <a:t>цілі проекту та очікувані результати; коротко обґрунтуйте критерії їх визначення, доцільність та поясніть їхній взаємозв’язок. </a:t>
            </a:r>
            <a:endParaRPr lang="uk-UA" sz="2000" b="1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uk-UA" sz="2000" b="1" dirty="0" smtClean="0">
                <a:latin typeface="Century Gothic" pitchFamily="34" charset="0"/>
              </a:rPr>
              <a:t>Забезпечте </a:t>
            </a:r>
            <a:r>
              <a:rPr lang="uk-UA" sz="2000" b="1" dirty="0">
                <a:latin typeface="Century Gothic" pitchFamily="34" charset="0"/>
              </a:rPr>
              <a:t>відповідність цього розділу логіко-структурній матриці </a:t>
            </a:r>
            <a:r>
              <a:rPr lang="uk-UA" sz="2000" b="1" dirty="0" smtClean="0">
                <a:latin typeface="Century Gothic" pitchFamily="34" charset="0"/>
              </a:rPr>
              <a:t>проекту</a:t>
            </a:r>
          </a:p>
        </p:txBody>
      </p:sp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11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1131551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2.2. Цілі та </a:t>
            </a:r>
            <a:r>
              <a:rPr lang="ru-RU" sz="3600" b="1" dirty="0" err="1">
                <a:latin typeface="Century Gothic" pitchFamily="34" charset="0"/>
              </a:rPr>
              <a:t>результати</a:t>
            </a:r>
            <a:r>
              <a:rPr lang="ru-RU" sz="3600" b="1" dirty="0">
                <a:latin typeface="Century Gothic" pitchFamily="34" charset="0"/>
              </a:rPr>
              <a:t> проекту </a:t>
            </a:r>
            <a:endParaRPr lang="ru-RU" sz="3600" b="1" dirty="0" smtClean="0">
              <a:latin typeface="Century Gothic" pitchFamily="34" charset="0"/>
            </a:endParaRPr>
          </a:p>
          <a:p>
            <a:pPr algn="ctr"/>
            <a:r>
              <a:rPr lang="ru-RU" sz="3200" b="1" dirty="0" smtClean="0">
                <a:latin typeface="Century Gothic" pitchFamily="34" charset="0"/>
              </a:rPr>
              <a:t>(</a:t>
            </a:r>
            <a:r>
              <a:rPr lang="ru-RU" sz="3200" b="1" dirty="0">
                <a:latin typeface="Century Gothic" pitchFamily="34" charset="0"/>
              </a:rPr>
              <a:t>не </a:t>
            </a:r>
            <a:r>
              <a:rPr lang="ru-RU" sz="3200" b="1" dirty="0" err="1">
                <a:latin typeface="Century Gothic" pitchFamily="34" charset="0"/>
              </a:rPr>
              <a:t>більше</a:t>
            </a:r>
            <a:r>
              <a:rPr lang="ru-RU" sz="3200" b="1" dirty="0">
                <a:latin typeface="Century Gothic" pitchFamily="34" charset="0"/>
              </a:rPr>
              <a:t> 1 </a:t>
            </a:r>
            <a:r>
              <a:rPr lang="ru-RU" sz="3200" b="1" dirty="0" err="1">
                <a:latin typeface="Century Gothic" pitchFamily="34" charset="0"/>
              </a:rPr>
              <a:t>сторінки</a:t>
            </a:r>
            <a:r>
              <a:rPr lang="ru-RU" sz="3200" b="1" dirty="0">
                <a:latin typeface="Century Gothic" pitchFamily="34" charset="0"/>
              </a:rPr>
              <a:t>)</a:t>
            </a:r>
            <a:endParaRPr lang="uk-UA" sz="3200" b="1" dirty="0">
              <a:latin typeface="Century Gothic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1484784"/>
            <a:ext cx="951058" cy="646232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uk-UA" sz="22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Дотримуйтеся </a:t>
            </a:r>
            <a:r>
              <a:rPr lang="uk-UA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нумерації, яка вказує на взаємозв’язок між результатами та видами </a:t>
            </a:r>
            <a:r>
              <a:rPr lang="uk-UA" sz="22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діяльності!</a:t>
            </a:r>
            <a:endParaRPr lang="uk-UA" sz="2200" b="1" dirty="0">
              <a:solidFill>
                <a:schemeClr val="bg1"/>
              </a:solidFill>
              <a:effectLst/>
              <a:latin typeface="PF Square Sans Pro" panose="02000506040000020004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Місце для вмісту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092713"/>
              </p:ext>
            </p:extLst>
          </p:nvPr>
        </p:nvGraphicFramePr>
        <p:xfrm>
          <a:off x="248896" y="1433331"/>
          <a:ext cx="8787600" cy="36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7600">
                  <a:extLst>
                    <a:ext uri="{9D8B030D-6E8A-4147-A177-3AD203B41FA5}">
                      <a16:colId xmlns:a16="http://schemas.microsoft.com/office/drawing/2014/main" val="39285744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</a:rPr>
                        <a:t>Результат 1.1 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</a:rPr>
                        <a:t>&lt;</a:t>
                      </a: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</a:rPr>
                        <a:t>назва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</a:rPr>
                        <a:t>&gt;</a:t>
                      </a:r>
                      <a:endParaRPr lang="uk-UA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196050"/>
                  </a:ext>
                </a:extLst>
              </a:tr>
            </a:tbl>
          </a:graphicData>
        </a:graphic>
      </p:graphicFrame>
      <p:pic>
        <p:nvPicPr>
          <p:cNvPr id="7" name="Picture 6" descr="http://www.activistpost.com/wp-content/uploads/2016/01/eu-vat-action-surv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-787" r="-220" b="83607"/>
          <a:stretch/>
        </p:blipFill>
        <p:spPr bwMode="auto">
          <a:xfrm>
            <a:off x="-9164" y="44624"/>
            <a:ext cx="9180512" cy="11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9164" y="98825"/>
            <a:ext cx="9172672" cy="1131551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Century Gothic" pitchFamily="34" charset="0"/>
              </a:rPr>
              <a:t>2.3. Детальний </a:t>
            </a:r>
            <a:r>
              <a:rPr lang="ru-RU" sz="3600" b="1" dirty="0" err="1">
                <a:latin typeface="Century Gothic" pitchFamily="34" charset="0"/>
              </a:rPr>
              <a:t>опис</a:t>
            </a:r>
            <a:r>
              <a:rPr lang="ru-RU" sz="3600" b="1" dirty="0">
                <a:latin typeface="Century Gothic" pitchFamily="34" charset="0"/>
              </a:rPr>
              <a:t> </a:t>
            </a:r>
            <a:r>
              <a:rPr lang="ru-RU" sz="3600" b="1" dirty="0" err="1" smtClean="0">
                <a:latin typeface="Century Gothic" pitchFamily="34" charset="0"/>
              </a:rPr>
              <a:t>діяльностей</a:t>
            </a:r>
            <a:r>
              <a:rPr lang="ru-RU" sz="3600" b="1" dirty="0" smtClean="0">
                <a:latin typeface="Century Gothic" pitchFamily="34" charset="0"/>
              </a:rPr>
              <a:t> </a:t>
            </a:r>
            <a:r>
              <a:rPr lang="ru-RU" sz="3600" b="1" dirty="0">
                <a:latin typeface="Century Gothic" pitchFamily="34" charset="0"/>
              </a:rPr>
              <a:t>за проектом </a:t>
            </a:r>
            <a:r>
              <a:rPr lang="ru-RU" sz="3200" b="1" dirty="0">
                <a:latin typeface="Century Gothic" pitchFamily="34" charset="0"/>
              </a:rPr>
              <a:t>(не </a:t>
            </a:r>
            <a:r>
              <a:rPr lang="ru-RU" sz="3200" b="1" dirty="0" err="1">
                <a:latin typeface="Century Gothic" pitchFamily="34" charset="0"/>
              </a:rPr>
              <a:t>більше</a:t>
            </a:r>
            <a:r>
              <a:rPr lang="ru-RU" sz="3200" b="1" dirty="0">
                <a:latin typeface="Century Gothic" pitchFamily="34" charset="0"/>
              </a:rPr>
              <a:t> 4 </a:t>
            </a:r>
            <a:r>
              <a:rPr lang="ru-RU" sz="3200" b="1" dirty="0" err="1">
                <a:latin typeface="Century Gothic" pitchFamily="34" charset="0"/>
              </a:rPr>
              <a:t>стор</a:t>
            </a:r>
            <a:r>
              <a:rPr lang="ru-RU" sz="3200" b="1" dirty="0" smtClean="0">
                <a:latin typeface="Century Gothic" pitchFamily="34" charset="0"/>
              </a:rPr>
              <a:t>.)</a:t>
            </a:r>
            <a:endParaRPr lang="uk-UA" sz="3200" b="1" dirty="0">
              <a:latin typeface="Century Gothic" pitchFamily="34" charset="0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112423"/>
              </p:ext>
            </p:extLst>
          </p:nvPr>
        </p:nvGraphicFramePr>
        <p:xfrm>
          <a:off x="248896" y="1882846"/>
          <a:ext cx="878760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7600">
                  <a:extLst>
                    <a:ext uri="{9D8B030D-6E8A-4147-A177-3AD203B41FA5}">
                      <a16:colId xmlns:a16="http://schemas.microsoft.com/office/drawing/2014/main" val="25988108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Вид діяльності (дія) 1.1.1 </a:t>
                      </a:r>
                      <a:r>
                        <a:rPr lang="en-GB" sz="2400" dirty="0">
                          <a:effectLst/>
                        </a:rPr>
                        <a:t>&lt;</a:t>
                      </a:r>
                      <a:r>
                        <a:rPr lang="uk-UA" sz="2400" dirty="0">
                          <a:effectLst/>
                        </a:rPr>
                        <a:t>назва</a:t>
                      </a:r>
                      <a:r>
                        <a:rPr lang="en-GB" sz="2400" dirty="0" smtClean="0">
                          <a:effectLst/>
                        </a:rPr>
                        <a:t>&gt;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217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Орієнтовна тривалість: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557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Опис</a:t>
                      </a:r>
                      <a:r>
                        <a:rPr lang="uk-UA" sz="2400" dirty="0" smtClean="0">
                          <a:effectLst/>
                        </a:rPr>
                        <a:t>:</a:t>
                      </a:r>
                      <a:endParaRPr lang="uk-UA" sz="24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796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Цільова група (групи):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886851"/>
                  </a:ext>
                </a:extLst>
              </a:tr>
            </a:tbl>
          </a:graphicData>
        </a:graphic>
      </p:graphicFrame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721727"/>
              </p:ext>
            </p:extLst>
          </p:nvPr>
        </p:nvGraphicFramePr>
        <p:xfrm>
          <a:off x="248896" y="3810244"/>
          <a:ext cx="878760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7600">
                  <a:extLst>
                    <a:ext uri="{9D8B030D-6E8A-4147-A177-3AD203B41FA5}">
                      <a16:colId xmlns:a16="http://schemas.microsoft.com/office/drawing/2014/main" val="25099306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Вид діяльності (дія) 1.1.2 </a:t>
                      </a:r>
                      <a:r>
                        <a:rPr lang="en-GB" sz="2400" dirty="0">
                          <a:effectLst/>
                        </a:rPr>
                        <a:t>&lt;</a:t>
                      </a:r>
                      <a:r>
                        <a:rPr lang="uk-UA" sz="2400" dirty="0">
                          <a:effectLst/>
                        </a:rPr>
                        <a:t>назва</a:t>
                      </a:r>
                      <a:r>
                        <a:rPr lang="en-GB" sz="2400" dirty="0" smtClean="0">
                          <a:effectLst/>
                        </a:rPr>
                        <a:t>&gt;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414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Орієнтовна тривалість: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554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Опис</a:t>
                      </a:r>
                      <a:r>
                        <a:rPr lang="uk-UA" sz="2400" dirty="0" smtClean="0">
                          <a:effectLst/>
                        </a:rPr>
                        <a:t>:</a:t>
                      </a:r>
                      <a:endParaRPr lang="uk-UA" sz="24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427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Цільова група (групи):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3530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8896" y="171311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3569" y="6088559"/>
            <a:ext cx="9140431" cy="76944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uk-UA" sz="22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Дотримуйтеся </a:t>
            </a:r>
            <a:r>
              <a:rPr lang="uk-UA" sz="2200" b="1" dirty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нумерації, яка вказує на взаємозв’язок між результатами та видами </a:t>
            </a:r>
            <a:r>
              <a:rPr lang="uk-UA" sz="2200" b="1" dirty="0" smtClean="0">
                <a:solidFill>
                  <a:schemeClr val="bg1"/>
                </a:solidFill>
                <a:latin typeface="PF Square Sans Pro" panose="02000506040000020004" pitchFamily="2" charset="0"/>
                <a:ea typeface="Times New Roman" panose="02020603050405020304" pitchFamily="18" charset="0"/>
              </a:rPr>
              <a:t>діяльності!</a:t>
            </a:r>
            <a:endParaRPr lang="uk-UA" sz="2200" b="1" dirty="0">
              <a:solidFill>
                <a:schemeClr val="bg1"/>
              </a:solidFill>
              <a:effectLst/>
              <a:latin typeface="PF Square Sans Pro" panose="02000506040000020004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9DF1F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5383</TotalTime>
  <Words>4644</Words>
  <Application>Microsoft Office PowerPoint</Application>
  <PresentationFormat>Екран (4:3)</PresentationFormat>
  <Paragraphs>828</Paragraphs>
  <Slides>59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59</vt:i4>
      </vt:variant>
    </vt:vector>
  </HeadingPairs>
  <TitlesOfParts>
    <vt:vector size="68" baseType="lpstr">
      <vt:lpstr>MS PGothic</vt:lpstr>
      <vt:lpstr>Arial</vt:lpstr>
      <vt:lpstr>Calibri</vt:lpstr>
      <vt:lpstr>Century Gothic</vt:lpstr>
      <vt:lpstr>PF Square Sans Pro</vt:lpstr>
      <vt:lpstr>Times New Roman</vt:lpstr>
      <vt:lpstr>Verdana</vt:lpstr>
      <vt:lpstr>Wingdings</vt:lpstr>
      <vt:lpstr>Тема Office</vt:lpstr>
      <vt:lpstr>Презентація PowerPoint</vt:lpstr>
      <vt:lpstr>Структура семінарів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</vt:lpstr>
      <vt:lpstr>Презентація PowerPoint</vt:lpstr>
      <vt:lpstr>ДОМАШНЄ ЗАВДАННЯ</vt:lpstr>
      <vt:lpstr>Презентація PowerPoint</vt:lpstr>
      <vt:lpstr>Презентація PowerPoint</vt:lpstr>
      <vt:lpstr>Презентація PowerPoint</vt:lpstr>
      <vt:lpstr>АНАЛІЗ ПРОЕКТУ</vt:lpstr>
      <vt:lpstr>Ваш проект!</vt:lpstr>
      <vt:lpstr>Ваш проект!</vt:lpstr>
      <vt:lpstr>Презентація PowerPoint</vt:lpstr>
      <vt:lpstr>Презентація PowerPoint</vt:lpstr>
      <vt:lpstr>Презентація PowerPoint</vt:lpstr>
      <vt:lpstr>Ваш проект!</vt:lpstr>
      <vt:lpstr>Презентація PowerPoint</vt:lpstr>
      <vt:lpstr>ПОРАДИ</vt:lpstr>
      <vt:lpstr>ПОРАДИ</vt:lpstr>
      <vt:lpstr>Ваш проект!</vt:lpstr>
      <vt:lpstr>Презентація PowerPoint</vt:lpstr>
      <vt:lpstr>Презентація PowerPoint</vt:lpstr>
      <vt:lpstr>БЮДЖЕТ ПРОЕКТУ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ПРОЕКТУ</vt:lpstr>
      <vt:lpstr>Презентація PowerPoint</vt:lpstr>
      <vt:lpstr>Презентація PowerPoint</vt:lpstr>
      <vt:lpstr>АНАЛІЗ ПРОЕКТУ</vt:lpstr>
      <vt:lpstr>Презентація PowerPoint</vt:lpstr>
      <vt:lpstr>АНАЛІЗ ПРОЕКТУ</vt:lpstr>
      <vt:lpstr>Презентація PowerPoint</vt:lpstr>
      <vt:lpstr>АНАЛІЗ ПРОЕКТУ</vt:lpstr>
      <vt:lpstr>Презентація PowerPoint</vt:lpstr>
      <vt:lpstr>АНАЛІЗ ПРОЕКТУ</vt:lpstr>
      <vt:lpstr>Презентація PowerPoint</vt:lpstr>
      <vt:lpstr>Презентація PowerPoint</vt:lpstr>
      <vt:lpstr>АНАЛІЗ ПРОЕКТУ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Ваш проект!</vt:lpstr>
      <vt:lpstr>ДОМАШНЄ ЗАВДАННЯ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СЕКТОРАЛЬНА ПІДТРИМКА</dc:title>
  <dc:creator>dek414</dc:creator>
  <cp:lastModifiedBy>Sofiy</cp:lastModifiedBy>
  <cp:revision>312</cp:revision>
  <cp:lastPrinted>2017-05-11T06:39:30Z</cp:lastPrinted>
  <dcterms:created xsi:type="dcterms:W3CDTF">2017-02-28T17:13:27Z</dcterms:created>
  <dcterms:modified xsi:type="dcterms:W3CDTF">2018-03-05T07:10:53Z</dcterms:modified>
</cp:coreProperties>
</file>