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325" r:id="rId2"/>
    <p:sldId id="391" r:id="rId3"/>
    <p:sldId id="392" r:id="rId4"/>
    <p:sldId id="393" r:id="rId5"/>
    <p:sldId id="395" r:id="rId6"/>
    <p:sldId id="396" r:id="rId7"/>
    <p:sldId id="397"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5" r:id="rId24"/>
    <p:sldId id="414" r:id="rId25"/>
    <p:sldId id="256" r:id="rId26"/>
    <p:sldId id="326" r:id="rId27"/>
    <p:sldId id="327" r:id="rId28"/>
    <p:sldId id="328" r:id="rId29"/>
    <p:sldId id="329" r:id="rId30"/>
    <p:sldId id="349" r:id="rId31"/>
    <p:sldId id="330" r:id="rId32"/>
    <p:sldId id="331" r:id="rId33"/>
    <p:sldId id="333" r:id="rId34"/>
    <p:sldId id="334" r:id="rId35"/>
    <p:sldId id="335" r:id="rId36"/>
    <p:sldId id="336" r:id="rId37"/>
    <p:sldId id="337" r:id="rId38"/>
    <p:sldId id="350" r:id="rId39"/>
    <p:sldId id="338" r:id="rId40"/>
    <p:sldId id="339" r:id="rId41"/>
    <p:sldId id="340" r:id="rId42"/>
    <p:sldId id="341" r:id="rId43"/>
    <p:sldId id="342" r:id="rId44"/>
    <p:sldId id="343" r:id="rId45"/>
    <p:sldId id="344" r:id="rId46"/>
    <p:sldId id="346" r:id="rId47"/>
    <p:sldId id="420" r:id="rId48"/>
    <p:sldId id="419" r:id="rId49"/>
    <p:sldId id="421" r:id="rId50"/>
    <p:sldId id="422" r:id="rId51"/>
    <p:sldId id="423" r:id="rId52"/>
    <p:sldId id="418" r:id="rId53"/>
    <p:sldId id="416" r:id="rId54"/>
    <p:sldId id="351" r:id="rId55"/>
    <p:sldId id="353" r:id="rId56"/>
    <p:sldId id="357" r:id="rId57"/>
    <p:sldId id="354" r:id="rId58"/>
    <p:sldId id="355" r:id="rId59"/>
    <p:sldId id="358" r:id="rId60"/>
    <p:sldId id="359" r:id="rId61"/>
    <p:sldId id="260" r:id="rId62"/>
    <p:sldId id="360" r:id="rId63"/>
    <p:sldId id="365" r:id="rId64"/>
    <p:sldId id="368" r:id="rId65"/>
    <p:sldId id="424" r:id="rId66"/>
    <p:sldId id="425" r:id="rId67"/>
    <p:sldId id="370" r:id="rId68"/>
    <p:sldId id="374" r:id="rId69"/>
    <p:sldId id="426" r:id="rId70"/>
    <p:sldId id="427" r:id="rId71"/>
    <p:sldId id="428" r:id="rId72"/>
    <p:sldId id="431" r:id="rId73"/>
    <p:sldId id="432" r:id="rId74"/>
    <p:sldId id="429" r:id="rId75"/>
    <p:sldId id="433" r:id="rId76"/>
    <p:sldId id="434" r:id="rId77"/>
    <p:sldId id="435" r:id="rId78"/>
    <p:sldId id="436" r:id="rId79"/>
    <p:sldId id="437" r:id="rId80"/>
    <p:sldId id="438" r:id="rId81"/>
    <p:sldId id="439" r:id="rId82"/>
    <p:sldId id="440" r:id="rId83"/>
    <p:sldId id="441" r:id="rId84"/>
    <p:sldId id="442" r:id="rId85"/>
    <p:sldId id="444" r:id="rId86"/>
    <p:sldId id="445" r:id="rId87"/>
    <p:sldId id="446" r:id="rId88"/>
    <p:sldId id="383" r:id="rId89"/>
    <p:sldId id="384" r:id="rId90"/>
    <p:sldId id="385" r:id="rId91"/>
    <p:sldId id="417" r:id="rId9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9467" autoAdjust="0"/>
  </p:normalViewPr>
  <p:slideViewPr>
    <p:cSldViewPr>
      <p:cViewPr varScale="1">
        <p:scale>
          <a:sx n="73" d="100"/>
          <a:sy n="73" d="100"/>
        </p:scale>
        <p:origin x="72" y="7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Microsoft_Excel5.xlsx"/></Relationships>
</file>

<file path=ppt/charts/_rels/chart7.xml.rels><?xml version="1.0" encoding="UTF-8" standalone="yes"?>
<Relationships xmlns="http://schemas.openxmlformats.org/package/2006/relationships"><Relationship Id="rId2" Type="http://schemas.openxmlformats.org/officeDocument/2006/relationships/package" Target="../embeddings/______Microsoft_Excel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649551016070678"/>
          <c:y val="4.5831855367463772E-2"/>
          <c:w val="0.85000434282240023"/>
          <c:h val="0.85759524654075736"/>
        </c:manualLayout>
      </c:layout>
      <c:barChart>
        <c:barDir val="col"/>
        <c:grouping val="clustered"/>
        <c:varyColors val="0"/>
        <c:ser>
          <c:idx val="0"/>
          <c:order val="0"/>
          <c:tx>
            <c:strRef>
              <c:f>Лист1!$B$1</c:f>
              <c:strCache>
                <c:ptCount val="1"/>
                <c:pt idx="0">
                  <c:v>млн грн з держбюджету</c:v>
                </c:pt>
              </c:strCache>
            </c:strRef>
          </c:tx>
          <c:invertIfNegative val="0"/>
          <c:dLbls>
            <c:dLbl>
              <c:idx val="0"/>
              <c:layout>
                <c:manualLayout>
                  <c:x val="3.4471152802206155E-3"/>
                  <c:y val="0.249702668042713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3F-44CA-ADE4-B83E52C12EF7}"/>
                </c:ext>
              </c:extLst>
            </c:dLbl>
            <c:dLbl>
              <c:idx val="1"/>
              <c:layout>
                <c:manualLayout>
                  <c:x val="5.1121534000247958E-3"/>
                  <c:y val="-0.16561911655894243"/>
                </c:manualLayout>
              </c:layout>
              <c:tx>
                <c:rich>
                  <a:bodyPr/>
                  <a:lstStyle/>
                  <a:p>
                    <a:pPr>
                      <a:defRPr sz="2800" b="1">
                        <a:solidFill>
                          <a:schemeClr val="tx1"/>
                        </a:solidFill>
                      </a:defRPr>
                    </a:pPr>
                    <a:r>
                      <a:rPr lang="en-US" sz="2800" dirty="0" smtClean="0">
                        <a:solidFill>
                          <a:schemeClr val="tx1"/>
                        </a:solidFill>
                      </a:rPr>
                      <a:t>6,0</a:t>
                    </a:r>
                    <a:endParaRPr lang="en-US" dirty="0">
                      <a:solidFill>
                        <a:schemeClr val="tx1"/>
                      </a:solidFill>
                    </a:endParaRP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3F-44CA-ADE4-B83E52C12EF7}"/>
                </c:ext>
              </c:extLst>
            </c:dLbl>
            <c:spPr>
              <a:noFill/>
              <a:ln>
                <a:noFill/>
              </a:ln>
              <a:effectLst/>
            </c:spPr>
            <c:txPr>
              <a:bodyPr/>
              <a:lstStyle/>
              <a:p>
                <a:pPr>
                  <a:defRPr sz="2800" b="1">
                    <a:solidFill>
                      <a:schemeClr val="bg1"/>
                    </a:solidFill>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Подано</c:v>
                </c:pt>
                <c:pt idx="1">
                  <c:v>Виграно</c:v>
                </c:pt>
              </c:strCache>
            </c:strRef>
          </c:cat>
          <c:val>
            <c:numRef>
              <c:f>Лист1!$B$2:$B$3</c:f>
              <c:numCache>
                <c:formatCode>General</c:formatCode>
                <c:ptCount val="2"/>
                <c:pt idx="0">
                  <c:v>173</c:v>
                </c:pt>
                <c:pt idx="1">
                  <c:v>6</c:v>
                </c:pt>
              </c:numCache>
            </c:numRef>
          </c:val>
          <c:extLst>
            <c:ext xmlns:c16="http://schemas.microsoft.com/office/drawing/2014/chart" uri="{C3380CC4-5D6E-409C-BE32-E72D297353CC}">
              <c16:uniqueId val="{00000002-C73F-44CA-ADE4-B83E52C12EF7}"/>
            </c:ext>
          </c:extLst>
        </c:ser>
        <c:dLbls>
          <c:showLegendKey val="0"/>
          <c:showVal val="0"/>
          <c:showCatName val="0"/>
          <c:showSerName val="0"/>
          <c:showPercent val="0"/>
          <c:showBubbleSize val="0"/>
        </c:dLbls>
        <c:gapWidth val="66"/>
        <c:axId val="77055104"/>
        <c:axId val="77056640"/>
      </c:barChart>
      <c:lineChart>
        <c:grouping val="standard"/>
        <c:varyColors val="0"/>
        <c:ser>
          <c:idx val="1"/>
          <c:order val="1"/>
          <c:tx>
            <c:strRef>
              <c:f>Лист1!$C$1</c:f>
              <c:strCache>
                <c:ptCount val="1"/>
                <c:pt idx="0">
                  <c:v>кількість проектів</c:v>
                </c:pt>
              </c:strCache>
            </c:strRef>
          </c:tx>
          <c:spPr>
            <a:ln w="47625">
              <a:noFill/>
            </a:ln>
          </c:spPr>
          <c:marker>
            <c:symbol val="circle"/>
            <c:size val="30"/>
          </c:marker>
          <c:dLbls>
            <c:spPr>
              <a:noFill/>
              <a:ln>
                <a:noFill/>
              </a:ln>
              <a:effectLst/>
            </c:spPr>
            <c:txPr>
              <a:bodyPr/>
              <a:lstStyle/>
              <a:p>
                <a:pPr>
                  <a:defRPr b="1">
                    <a:solidFill>
                      <a:schemeClr val="bg1"/>
                    </a:solidFill>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Подано</c:v>
                </c:pt>
                <c:pt idx="1">
                  <c:v>Виграно</c:v>
                </c:pt>
              </c:strCache>
            </c:strRef>
          </c:cat>
          <c:val>
            <c:numRef>
              <c:f>Лист1!$C$2:$C$3</c:f>
              <c:numCache>
                <c:formatCode>General</c:formatCode>
                <c:ptCount val="2"/>
                <c:pt idx="0">
                  <c:v>17</c:v>
                </c:pt>
                <c:pt idx="1">
                  <c:v>2</c:v>
                </c:pt>
              </c:numCache>
            </c:numRef>
          </c:val>
          <c:smooth val="0"/>
          <c:extLst>
            <c:ext xmlns:c16="http://schemas.microsoft.com/office/drawing/2014/chart" uri="{C3380CC4-5D6E-409C-BE32-E72D297353CC}">
              <c16:uniqueId val="{00000003-C73F-44CA-ADE4-B83E52C12EF7}"/>
            </c:ext>
          </c:extLst>
        </c:ser>
        <c:dLbls>
          <c:showLegendKey val="0"/>
          <c:showVal val="0"/>
          <c:showCatName val="0"/>
          <c:showSerName val="0"/>
          <c:showPercent val="0"/>
          <c:showBubbleSize val="0"/>
        </c:dLbls>
        <c:marker val="1"/>
        <c:smooth val="0"/>
        <c:axId val="80217984"/>
        <c:axId val="80216448"/>
      </c:lineChart>
      <c:catAx>
        <c:axId val="77055104"/>
        <c:scaling>
          <c:orientation val="minMax"/>
        </c:scaling>
        <c:delete val="0"/>
        <c:axPos val="b"/>
        <c:numFmt formatCode="General" sourceLinked="0"/>
        <c:majorTickMark val="out"/>
        <c:minorTickMark val="none"/>
        <c:tickLblPos val="nextTo"/>
        <c:txPr>
          <a:bodyPr/>
          <a:lstStyle/>
          <a:p>
            <a:pPr>
              <a:defRPr b="1"/>
            </a:pPr>
            <a:endParaRPr lang="uk-UA"/>
          </a:p>
        </c:txPr>
        <c:crossAx val="77056640"/>
        <c:crosses val="autoZero"/>
        <c:auto val="1"/>
        <c:lblAlgn val="ctr"/>
        <c:lblOffset val="100"/>
        <c:noMultiLvlLbl val="0"/>
      </c:catAx>
      <c:valAx>
        <c:axId val="77056640"/>
        <c:scaling>
          <c:orientation val="minMax"/>
        </c:scaling>
        <c:delete val="0"/>
        <c:axPos val="l"/>
        <c:numFmt formatCode="General" sourceLinked="1"/>
        <c:majorTickMark val="out"/>
        <c:minorTickMark val="none"/>
        <c:tickLblPos val="none"/>
        <c:spPr>
          <a:ln>
            <a:noFill/>
          </a:ln>
        </c:spPr>
        <c:crossAx val="77055104"/>
        <c:crosses val="autoZero"/>
        <c:crossBetween val="between"/>
      </c:valAx>
      <c:valAx>
        <c:axId val="80216448"/>
        <c:scaling>
          <c:orientation val="minMax"/>
        </c:scaling>
        <c:delete val="0"/>
        <c:axPos val="r"/>
        <c:numFmt formatCode="General" sourceLinked="1"/>
        <c:majorTickMark val="out"/>
        <c:minorTickMark val="none"/>
        <c:tickLblPos val="none"/>
        <c:spPr>
          <a:ln>
            <a:noFill/>
          </a:ln>
        </c:spPr>
        <c:crossAx val="80217984"/>
        <c:crosses val="max"/>
        <c:crossBetween val="between"/>
      </c:valAx>
      <c:catAx>
        <c:axId val="80217984"/>
        <c:scaling>
          <c:orientation val="minMax"/>
        </c:scaling>
        <c:delete val="1"/>
        <c:axPos val="b"/>
        <c:numFmt formatCode="General" sourceLinked="1"/>
        <c:majorTickMark val="out"/>
        <c:minorTickMark val="none"/>
        <c:tickLblPos val="nextTo"/>
        <c:crossAx val="80216448"/>
        <c:crosses val="autoZero"/>
        <c:auto val="1"/>
        <c:lblAlgn val="ctr"/>
        <c:lblOffset val="100"/>
        <c:noMultiLvlLbl val="0"/>
      </c:catAx>
    </c:plotArea>
    <c:legend>
      <c:legendPos val="r"/>
      <c:layout>
        <c:manualLayout>
          <c:xMode val="edge"/>
          <c:yMode val="edge"/>
          <c:x val="0.50454619374014809"/>
          <c:y val="0.26173678778764159"/>
          <c:w val="0.41512778773373005"/>
          <c:h val="0.26124805590643313"/>
        </c:manualLayout>
      </c:layout>
      <c:overlay val="0"/>
      <c:txPr>
        <a:bodyPr/>
        <a:lstStyle/>
        <a:p>
          <a:pPr>
            <a:defRPr b="1"/>
          </a:pPr>
          <a:endParaRPr lang="uk-UA"/>
        </a:p>
      </c:txPr>
    </c:legend>
    <c:plotVisOnly val="1"/>
    <c:dispBlanksAs val="gap"/>
    <c:showDLblsOverMax val="0"/>
  </c:chart>
  <c:txPr>
    <a:bodyPr/>
    <a:lstStyle/>
    <a:p>
      <a:pPr>
        <a:defRPr sz="1800"/>
      </a:pPr>
      <a:endParaRPr lang="uk-U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649551016070678"/>
          <c:y val="4.5831855367463772E-2"/>
          <c:w val="0.85000434282240023"/>
          <c:h val="0.85759524654075736"/>
        </c:manualLayout>
      </c:layout>
      <c:barChart>
        <c:barDir val="col"/>
        <c:grouping val="clustered"/>
        <c:varyColors val="0"/>
        <c:ser>
          <c:idx val="0"/>
          <c:order val="0"/>
          <c:tx>
            <c:strRef>
              <c:f>Лист1!$B$1</c:f>
              <c:strCache>
                <c:ptCount val="1"/>
                <c:pt idx="0">
                  <c:v>млн грн з держбюджету</c:v>
                </c:pt>
              </c:strCache>
            </c:strRef>
          </c:tx>
          <c:invertIfNegative val="0"/>
          <c:dLbls>
            <c:dLbl>
              <c:idx val="0"/>
              <c:layout>
                <c:manualLayout>
                  <c:x val="3.4471152802206155E-3"/>
                  <c:y val="0.249702668042713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C7-489A-9C26-E32C231B1116}"/>
                </c:ext>
              </c:extLst>
            </c:dLbl>
            <c:dLbl>
              <c:idx val="1"/>
              <c:layout>
                <c:manualLayout>
                  <c:x val="-2.5560767000123979E-3"/>
                  <c:y val="-6.3699660214977916E-2"/>
                </c:manualLayout>
              </c:layout>
              <c:spPr/>
              <c:txPr>
                <a:bodyPr/>
                <a:lstStyle/>
                <a:p>
                  <a:pPr>
                    <a:defRPr sz="2800" b="1">
                      <a:solidFill>
                        <a:schemeClr val="tx1"/>
                      </a:solidFill>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C7-489A-9C26-E32C231B1116}"/>
                </c:ext>
              </c:extLst>
            </c:dLbl>
            <c:spPr>
              <a:noFill/>
              <a:ln>
                <a:noFill/>
              </a:ln>
              <a:effectLst/>
            </c:spPr>
            <c:txPr>
              <a:bodyPr/>
              <a:lstStyle/>
              <a:p>
                <a:pPr>
                  <a:defRPr sz="2800" b="1">
                    <a:solidFill>
                      <a:schemeClr val="bg1"/>
                    </a:solidFill>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Подано</c:v>
                </c:pt>
                <c:pt idx="1">
                  <c:v>Виграно</c:v>
                </c:pt>
              </c:strCache>
            </c:strRef>
          </c:cat>
          <c:val>
            <c:numRef>
              <c:f>Лист1!$B$2:$B$3</c:f>
              <c:numCache>
                <c:formatCode>General</c:formatCode>
                <c:ptCount val="2"/>
                <c:pt idx="0">
                  <c:v>632.70000000000005</c:v>
                </c:pt>
                <c:pt idx="1">
                  <c:v>67.599999999999994</c:v>
                </c:pt>
              </c:numCache>
            </c:numRef>
          </c:val>
          <c:extLst>
            <c:ext xmlns:c16="http://schemas.microsoft.com/office/drawing/2014/chart" uri="{C3380CC4-5D6E-409C-BE32-E72D297353CC}">
              <c16:uniqueId val="{00000002-A4C7-489A-9C26-E32C231B1116}"/>
            </c:ext>
          </c:extLst>
        </c:ser>
        <c:dLbls>
          <c:showLegendKey val="0"/>
          <c:showVal val="0"/>
          <c:showCatName val="0"/>
          <c:showSerName val="0"/>
          <c:showPercent val="0"/>
          <c:showBubbleSize val="0"/>
        </c:dLbls>
        <c:gapWidth val="66"/>
        <c:axId val="82345344"/>
        <c:axId val="82347136"/>
      </c:barChart>
      <c:lineChart>
        <c:grouping val="standard"/>
        <c:varyColors val="0"/>
        <c:ser>
          <c:idx val="1"/>
          <c:order val="1"/>
          <c:tx>
            <c:strRef>
              <c:f>Лист1!$C$1</c:f>
              <c:strCache>
                <c:ptCount val="1"/>
                <c:pt idx="0">
                  <c:v>кількість проектів</c:v>
                </c:pt>
              </c:strCache>
            </c:strRef>
          </c:tx>
          <c:spPr>
            <a:ln w="47625">
              <a:noFill/>
            </a:ln>
          </c:spPr>
          <c:marker>
            <c:symbol val="circle"/>
            <c:size val="30"/>
          </c:marker>
          <c:dLbls>
            <c:spPr>
              <a:noFill/>
              <a:ln>
                <a:noFill/>
              </a:ln>
              <a:effectLst/>
            </c:spPr>
            <c:txPr>
              <a:bodyPr/>
              <a:lstStyle/>
              <a:p>
                <a:pPr>
                  <a:defRPr b="1">
                    <a:solidFill>
                      <a:schemeClr val="bg1"/>
                    </a:solidFill>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Подано</c:v>
                </c:pt>
                <c:pt idx="1">
                  <c:v>Виграно</c:v>
                </c:pt>
              </c:strCache>
            </c:strRef>
          </c:cat>
          <c:val>
            <c:numRef>
              <c:f>Лист1!$C$2:$C$3</c:f>
              <c:numCache>
                <c:formatCode>General</c:formatCode>
                <c:ptCount val="2"/>
                <c:pt idx="0">
                  <c:v>55</c:v>
                </c:pt>
                <c:pt idx="1">
                  <c:v>5</c:v>
                </c:pt>
              </c:numCache>
            </c:numRef>
          </c:val>
          <c:smooth val="0"/>
          <c:extLst>
            <c:ext xmlns:c16="http://schemas.microsoft.com/office/drawing/2014/chart" uri="{C3380CC4-5D6E-409C-BE32-E72D297353CC}">
              <c16:uniqueId val="{00000003-A4C7-489A-9C26-E32C231B1116}"/>
            </c:ext>
          </c:extLst>
        </c:ser>
        <c:dLbls>
          <c:showLegendKey val="0"/>
          <c:showVal val="0"/>
          <c:showCatName val="0"/>
          <c:showSerName val="0"/>
          <c:showPercent val="0"/>
          <c:showBubbleSize val="0"/>
        </c:dLbls>
        <c:marker val="1"/>
        <c:smooth val="0"/>
        <c:axId val="82362752"/>
        <c:axId val="82348672"/>
      </c:lineChart>
      <c:catAx>
        <c:axId val="82345344"/>
        <c:scaling>
          <c:orientation val="minMax"/>
        </c:scaling>
        <c:delete val="0"/>
        <c:axPos val="b"/>
        <c:numFmt formatCode="General" sourceLinked="0"/>
        <c:majorTickMark val="out"/>
        <c:minorTickMark val="none"/>
        <c:tickLblPos val="nextTo"/>
        <c:txPr>
          <a:bodyPr/>
          <a:lstStyle/>
          <a:p>
            <a:pPr>
              <a:defRPr b="1"/>
            </a:pPr>
            <a:endParaRPr lang="uk-UA"/>
          </a:p>
        </c:txPr>
        <c:crossAx val="82347136"/>
        <c:crosses val="autoZero"/>
        <c:auto val="1"/>
        <c:lblAlgn val="ctr"/>
        <c:lblOffset val="100"/>
        <c:noMultiLvlLbl val="0"/>
      </c:catAx>
      <c:valAx>
        <c:axId val="82347136"/>
        <c:scaling>
          <c:orientation val="minMax"/>
        </c:scaling>
        <c:delete val="0"/>
        <c:axPos val="l"/>
        <c:numFmt formatCode="General" sourceLinked="1"/>
        <c:majorTickMark val="out"/>
        <c:minorTickMark val="none"/>
        <c:tickLblPos val="none"/>
        <c:spPr>
          <a:ln>
            <a:noFill/>
          </a:ln>
        </c:spPr>
        <c:crossAx val="82345344"/>
        <c:crosses val="autoZero"/>
        <c:crossBetween val="between"/>
      </c:valAx>
      <c:valAx>
        <c:axId val="82348672"/>
        <c:scaling>
          <c:orientation val="minMax"/>
        </c:scaling>
        <c:delete val="0"/>
        <c:axPos val="r"/>
        <c:numFmt formatCode="General" sourceLinked="1"/>
        <c:majorTickMark val="out"/>
        <c:minorTickMark val="none"/>
        <c:tickLblPos val="none"/>
        <c:spPr>
          <a:ln>
            <a:noFill/>
          </a:ln>
        </c:spPr>
        <c:crossAx val="82362752"/>
        <c:crosses val="max"/>
        <c:crossBetween val="between"/>
      </c:valAx>
      <c:catAx>
        <c:axId val="82362752"/>
        <c:scaling>
          <c:orientation val="minMax"/>
        </c:scaling>
        <c:delete val="1"/>
        <c:axPos val="b"/>
        <c:numFmt formatCode="General" sourceLinked="1"/>
        <c:majorTickMark val="out"/>
        <c:minorTickMark val="none"/>
        <c:tickLblPos val="nextTo"/>
        <c:crossAx val="82348672"/>
        <c:crosses val="autoZero"/>
        <c:auto val="1"/>
        <c:lblAlgn val="ctr"/>
        <c:lblOffset val="100"/>
        <c:noMultiLvlLbl val="0"/>
      </c:catAx>
    </c:plotArea>
    <c:legend>
      <c:legendPos val="r"/>
      <c:layout>
        <c:manualLayout>
          <c:xMode val="edge"/>
          <c:yMode val="edge"/>
          <c:x val="0.50454619374014809"/>
          <c:y val="0.26173678778764159"/>
          <c:w val="0.41512778773373005"/>
          <c:h val="0.26124805590643313"/>
        </c:manualLayout>
      </c:layout>
      <c:overlay val="0"/>
      <c:txPr>
        <a:bodyPr/>
        <a:lstStyle/>
        <a:p>
          <a:pPr>
            <a:defRPr b="1"/>
          </a:pPr>
          <a:endParaRPr lang="uk-UA"/>
        </a:p>
      </c:txPr>
    </c:legend>
    <c:plotVisOnly val="1"/>
    <c:dispBlanksAs val="gap"/>
    <c:showDLblsOverMax val="0"/>
  </c:chart>
  <c:txPr>
    <a:bodyPr/>
    <a:lstStyle/>
    <a:p>
      <a:pPr>
        <a:defRPr sz="1800"/>
      </a:pPr>
      <a:endParaRPr lang="uk-U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649551016070678"/>
          <c:y val="4.5831855367463772E-2"/>
          <c:w val="0.85000434282240023"/>
          <c:h val="0.85759524654075736"/>
        </c:manualLayout>
      </c:layout>
      <c:barChart>
        <c:barDir val="col"/>
        <c:grouping val="clustered"/>
        <c:varyColors val="0"/>
        <c:ser>
          <c:idx val="0"/>
          <c:order val="0"/>
          <c:tx>
            <c:strRef>
              <c:f>Лист1!$B$1</c:f>
              <c:strCache>
                <c:ptCount val="1"/>
                <c:pt idx="0">
                  <c:v>млн грн з держбюджету</c:v>
                </c:pt>
              </c:strCache>
            </c:strRef>
          </c:tx>
          <c:invertIfNegative val="0"/>
          <c:dLbls>
            <c:dLbl>
              <c:idx val="0"/>
              <c:layout>
                <c:manualLayout>
                  <c:x val="3.4471152802206155E-3"/>
                  <c:y val="0.249702668042713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D4-4AC9-82A8-C92400B3828A}"/>
                </c:ext>
              </c:extLst>
            </c:dLbl>
            <c:dLbl>
              <c:idx val="1"/>
              <c:layout>
                <c:manualLayout>
                  <c:x val="-2.5560767000123979E-3"/>
                  <c:y val="-6.3699660214977916E-2"/>
                </c:manualLayout>
              </c:layout>
              <c:spPr/>
              <c:txPr>
                <a:bodyPr/>
                <a:lstStyle/>
                <a:p>
                  <a:pPr>
                    <a:defRPr sz="2800" b="1">
                      <a:solidFill>
                        <a:schemeClr val="tx1"/>
                      </a:solidFill>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D4-4AC9-82A8-C92400B3828A}"/>
                </c:ext>
              </c:extLst>
            </c:dLbl>
            <c:spPr>
              <a:noFill/>
              <a:ln>
                <a:noFill/>
              </a:ln>
              <a:effectLst/>
            </c:spPr>
            <c:txPr>
              <a:bodyPr/>
              <a:lstStyle/>
              <a:p>
                <a:pPr>
                  <a:defRPr sz="2800" b="1">
                    <a:solidFill>
                      <a:schemeClr val="bg1"/>
                    </a:solidFill>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Подано</c:v>
                </c:pt>
                <c:pt idx="1">
                  <c:v>Виграно</c:v>
                </c:pt>
              </c:strCache>
            </c:strRef>
          </c:cat>
          <c:val>
            <c:numRef>
              <c:f>Лист1!$B$2:$B$3</c:f>
              <c:numCache>
                <c:formatCode>General</c:formatCode>
                <c:ptCount val="2"/>
                <c:pt idx="0">
                  <c:v>11.4</c:v>
                </c:pt>
                <c:pt idx="1">
                  <c:v>3.6</c:v>
                </c:pt>
              </c:numCache>
            </c:numRef>
          </c:val>
          <c:extLst>
            <c:ext xmlns:c16="http://schemas.microsoft.com/office/drawing/2014/chart" uri="{C3380CC4-5D6E-409C-BE32-E72D297353CC}">
              <c16:uniqueId val="{00000002-9ED4-4AC9-82A8-C92400B3828A}"/>
            </c:ext>
          </c:extLst>
        </c:ser>
        <c:dLbls>
          <c:showLegendKey val="0"/>
          <c:showVal val="0"/>
          <c:showCatName val="0"/>
          <c:showSerName val="0"/>
          <c:showPercent val="0"/>
          <c:showBubbleSize val="0"/>
        </c:dLbls>
        <c:gapWidth val="66"/>
        <c:axId val="82294656"/>
        <c:axId val="82296192"/>
      </c:barChart>
      <c:lineChart>
        <c:grouping val="standard"/>
        <c:varyColors val="0"/>
        <c:ser>
          <c:idx val="1"/>
          <c:order val="1"/>
          <c:tx>
            <c:strRef>
              <c:f>Лист1!$C$1</c:f>
              <c:strCache>
                <c:ptCount val="1"/>
                <c:pt idx="0">
                  <c:v>кількість проектів</c:v>
                </c:pt>
              </c:strCache>
            </c:strRef>
          </c:tx>
          <c:spPr>
            <a:ln w="47625">
              <a:noFill/>
            </a:ln>
          </c:spPr>
          <c:marker>
            <c:symbol val="circle"/>
            <c:size val="30"/>
          </c:marker>
          <c:dLbls>
            <c:spPr>
              <a:noFill/>
              <a:ln>
                <a:noFill/>
              </a:ln>
              <a:effectLst/>
            </c:spPr>
            <c:txPr>
              <a:bodyPr/>
              <a:lstStyle/>
              <a:p>
                <a:pPr>
                  <a:defRPr b="1">
                    <a:solidFill>
                      <a:schemeClr val="bg1"/>
                    </a:solidFill>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Подано</c:v>
                </c:pt>
                <c:pt idx="1">
                  <c:v>Виграно</c:v>
                </c:pt>
              </c:strCache>
            </c:strRef>
          </c:cat>
          <c:val>
            <c:numRef>
              <c:f>Лист1!$C$2:$C$3</c:f>
              <c:numCache>
                <c:formatCode>General</c:formatCode>
                <c:ptCount val="2"/>
                <c:pt idx="0">
                  <c:v>3</c:v>
                </c:pt>
                <c:pt idx="1">
                  <c:v>1</c:v>
                </c:pt>
              </c:numCache>
            </c:numRef>
          </c:val>
          <c:smooth val="0"/>
          <c:extLst>
            <c:ext xmlns:c16="http://schemas.microsoft.com/office/drawing/2014/chart" uri="{C3380CC4-5D6E-409C-BE32-E72D297353CC}">
              <c16:uniqueId val="{00000003-9ED4-4AC9-82A8-C92400B3828A}"/>
            </c:ext>
          </c:extLst>
        </c:ser>
        <c:dLbls>
          <c:showLegendKey val="0"/>
          <c:showVal val="0"/>
          <c:showCatName val="0"/>
          <c:showSerName val="0"/>
          <c:showPercent val="0"/>
          <c:showBubbleSize val="0"/>
        </c:dLbls>
        <c:marker val="1"/>
        <c:smooth val="0"/>
        <c:axId val="81726080"/>
        <c:axId val="81724544"/>
      </c:lineChart>
      <c:catAx>
        <c:axId val="82294656"/>
        <c:scaling>
          <c:orientation val="minMax"/>
        </c:scaling>
        <c:delete val="0"/>
        <c:axPos val="b"/>
        <c:numFmt formatCode="General" sourceLinked="0"/>
        <c:majorTickMark val="out"/>
        <c:minorTickMark val="none"/>
        <c:tickLblPos val="nextTo"/>
        <c:txPr>
          <a:bodyPr/>
          <a:lstStyle/>
          <a:p>
            <a:pPr>
              <a:defRPr b="1"/>
            </a:pPr>
            <a:endParaRPr lang="uk-UA"/>
          </a:p>
        </c:txPr>
        <c:crossAx val="82296192"/>
        <c:crosses val="autoZero"/>
        <c:auto val="1"/>
        <c:lblAlgn val="ctr"/>
        <c:lblOffset val="100"/>
        <c:noMultiLvlLbl val="0"/>
      </c:catAx>
      <c:valAx>
        <c:axId val="82296192"/>
        <c:scaling>
          <c:orientation val="minMax"/>
        </c:scaling>
        <c:delete val="0"/>
        <c:axPos val="l"/>
        <c:numFmt formatCode="General" sourceLinked="1"/>
        <c:majorTickMark val="out"/>
        <c:minorTickMark val="none"/>
        <c:tickLblPos val="none"/>
        <c:spPr>
          <a:ln>
            <a:noFill/>
          </a:ln>
        </c:spPr>
        <c:crossAx val="82294656"/>
        <c:crosses val="autoZero"/>
        <c:crossBetween val="between"/>
      </c:valAx>
      <c:valAx>
        <c:axId val="81724544"/>
        <c:scaling>
          <c:orientation val="minMax"/>
        </c:scaling>
        <c:delete val="0"/>
        <c:axPos val="r"/>
        <c:numFmt formatCode="General" sourceLinked="1"/>
        <c:majorTickMark val="out"/>
        <c:minorTickMark val="none"/>
        <c:tickLblPos val="none"/>
        <c:spPr>
          <a:ln>
            <a:noFill/>
          </a:ln>
        </c:spPr>
        <c:crossAx val="81726080"/>
        <c:crosses val="max"/>
        <c:crossBetween val="between"/>
      </c:valAx>
      <c:catAx>
        <c:axId val="81726080"/>
        <c:scaling>
          <c:orientation val="minMax"/>
        </c:scaling>
        <c:delete val="1"/>
        <c:axPos val="b"/>
        <c:numFmt formatCode="General" sourceLinked="1"/>
        <c:majorTickMark val="out"/>
        <c:minorTickMark val="none"/>
        <c:tickLblPos val="nextTo"/>
        <c:crossAx val="81724544"/>
        <c:crosses val="autoZero"/>
        <c:auto val="1"/>
        <c:lblAlgn val="ctr"/>
        <c:lblOffset val="100"/>
        <c:noMultiLvlLbl val="0"/>
      </c:catAx>
    </c:plotArea>
    <c:legend>
      <c:legendPos val="r"/>
      <c:layout>
        <c:manualLayout>
          <c:xMode val="edge"/>
          <c:yMode val="edge"/>
          <c:x val="0.50454619374014809"/>
          <c:y val="0.26173678778764159"/>
          <c:w val="0.41512778773373005"/>
          <c:h val="0.26124805590643313"/>
        </c:manualLayout>
      </c:layout>
      <c:overlay val="0"/>
      <c:txPr>
        <a:bodyPr/>
        <a:lstStyle/>
        <a:p>
          <a:pPr>
            <a:defRPr b="1"/>
          </a:pPr>
          <a:endParaRPr lang="uk-UA"/>
        </a:p>
      </c:txPr>
    </c:legend>
    <c:plotVisOnly val="1"/>
    <c:dispBlanksAs val="gap"/>
    <c:showDLblsOverMax val="0"/>
  </c:chart>
  <c:txPr>
    <a:bodyPr/>
    <a:lstStyle/>
    <a:p>
      <a:pPr>
        <a:defRPr sz="1800"/>
      </a:pPr>
      <a:endParaRPr lang="uk-UA"/>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649551016070678"/>
          <c:y val="4.5831855367463772E-2"/>
          <c:w val="0.85000434282240023"/>
          <c:h val="0.85759524654075736"/>
        </c:manualLayout>
      </c:layout>
      <c:barChart>
        <c:barDir val="col"/>
        <c:grouping val="clustered"/>
        <c:varyColors val="0"/>
        <c:ser>
          <c:idx val="0"/>
          <c:order val="0"/>
          <c:tx>
            <c:strRef>
              <c:f>Лист1!$B$1</c:f>
              <c:strCache>
                <c:ptCount val="1"/>
                <c:pt idx="0">
                  <c:v>млн грн з держбюджету</c:v>
                </c:pt>
              </c:strCache>
            </c:strRef>
          </c:tx>
          <c:invertIfNegative val="0"/>
          <c:dLbls>
            <c:dLbl>
              <c:idx val="0"/>
              <c:layout>
                <c:manualLayout>
                  <c:x val="3.4471152802206155E-3"/>
                  <c:y val="0.249702668042713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18-42E5-B115-B9E83A23DC68}"/>
                </c:ext>
              </c:extLst>
            </c:dLbl>
            <c:dLbl>
              <c:idx val="1"/>
              <c:layout>
                <c:manualLayout>
                  <c:x val="-1.5336460200074387E-2"/>
                  <c:y val="-2.2931877677392017E-2"/>
                </c:manualLayout>
              </c:layout>
              <c:spPr/>
              <c:txPr>
                <a:bodyPr/>
                <a:lstStyle/>
                <a:p>
                  <a:pPr>
                    <a:defRPr sz="2800" b="1">
                      <a:solidFill>
                        <a:schemeClr val="tx1"/>
                      </a:solidFill>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18-42E5-B115-B9E83A23DC68}"/>
                </c:ext>
              </c:extLst>
            </c:dLbl>
            <c:spPr>
              <a:noFill/>
              <a:ln>
                <a:noFill/>
              </a:ln>
              <a:effectLst/>
            </c:spPr>
            <c:txPr>
              <a:bodyPr/>
              <a:lstStyle/>
              <a:p>
                <a:pPr>
                  <a:defRPr sz="2800" b="1">
                    <a:solidFill>
                      <a:schemeClr val="bg1"/>
                    </a:solidFill>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Подано</c:v>
                </c:pt>
                <c:pt idx="1">
                  <c:v>Виграно</c:v>
                </c:pt>
              </c:strCache>
            </c:strRef>
          </c:cat>
          <c:val>
            <c:numRef>
              <c:f>Лист1!$B$2:$B$3</c:f>
              <c:numCache>
                <c:formatCode>General</c:formatCode>
                <c:ptCount val="2"/>
                <c:pt idx="0">
                  <c:v>139.6</c:v>
                </c:pt>
                <c:pt idx="1">
                  <c:v>24</c:v>
                </c:pt>
              </c:numCache>
            </c:numRef>
          </c:val>
          <c:extLst>
            <c:ext xmlns:c16="http://schemas.microsoft.com/office/drawing/2014/chart" uri="{C3380CC4-5D6E-409C-BE32-E72D297353CC}">
              <c16:uniqueId val="{00000002-8618-42E5-B115-B9E83A23DC68}"/>
            </c:ext>
          </c:extLst>
        </c:ser>
        <c:dLbls>
          <c:showLegendKey val="0"/>
          <c:showVal val="0"/>
          <c:showCatName val="0"/>
          <c:showSerName val="0"/>
          <c:showPercent val="0"/>
          <c:showBubbleSize val="0"/>
        </c:dLbls>
        <c:gapWidth val="66"/>
        <c:axId val="81830656"/>
        <c:axId val="81832192"/>
      </c:barChart>
      <c:lineChart>
        <c:grouping val="standard"/>
        <c:varyColors val="0"/>
        <c:ser>
          <c:idx val="1"/>
          <c:order val="1"/>
          <c:tx>
            <c:strRef>
              <c:f>Лист1!$C$1</c:f>
              <c:strCache>
                <c:ptCount val="1"/>
                <c:pt idx="0">
                  <c:v>кількість проектів</c:v>
                </c:pt>
              </c:strCache>
            </c:strRef>
          </c:tx>
          <c:spPr>
            <a:ln w="47625">
              <a:noFill/>
            </a:ln>
          </c:spPr>
          <c:marker>
            <c:symbol val="circle"/>
            <c:size val="30"/>
          </c:marker>
          <c:dLbls>
            <c:spPr>
              <a:noFill/>
              <a:ln>
                <a:noFill/>
              </a:ln>
              <a:effectLst/>
            </c:spPr>
            <c:txPr>
              <a:bodyPr/>
              <a:lstStyle/>
              <a:p>
                <a:pPr>
                  <a:defRPr b="1">
                    <a:solidFill>
                      <a:schemeClr val="bg1"/>
                    </a:solidFill>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Подано</c:v>
                </c:pt>
                <c:pt idx="1">
                  <c:v>Виграно</c:v>
                </c:pt>
              </c:strCache>
            </c:strRef>
          </c:cat>
          <c:val>
            <c:numRef>
              <c:f>Лист1!$C$2:$C$3</c:f>
              <c:numCache>
                <c:formatCode>General</c:formatCode>
                <c:ptCount val="2"/>
                <c:pt idx="0">
                  <c:v>16</c:v>
                </c:pt>
                <c:pt idx="1">
                  <c:v>2</c:v>
                </c:pt>
              </c:numCache>
            </c:numRef>
          </c:val>
          <c:smooth val="0"/>
          <c:extLst>
            <c:ext xmlns:c16="http://schemas.microsoft.com/office/drawing/2014/chart" uri="{C3380CC4-5D6E-409C-BE32-E72D297353CC}">
              <c16:uniqueId val="{00000003-8618-42E5-B115-B9E83A23DC68}"/>
            </c:ext>
          </c:extLst>
        </c:ser>
        <c:dLbls>
          <c:showLegendKey val="0"/>
          <c:showVal val="0"/>
          <c:showCatName val="0"/>
          <c:showSerName val="0"/>
          <c:showPercent val="0"/>
          <c:showBubbleSize val="0"/>
        </c:dLbls>
        <c:marker val="1"/>
        <c:smooth val="0"/>
        <c:axId val="81847808"/>
        <c:axId val="81846272"/>
      </c:lineChart>
      <c:catAx>
        <c:axId val="81830656"/>
        <c:scaling>
          <c:orientation val="minMax"/>
        </c:scaling>
        <c:delete val="0"/>
        <c:axPos val="b"/>
        <c:numFmt formatCode="General" sourceLinked="0"/>
        <c:majorTickMark val="out"/>
        <c:minorTickMark val="none"/>
        <c:tickLblPos val="nextTo"/>
        <c:txPr>
          <a:bodyPr/>
          <a:lstStyle/>
          <a:p>
            <a:pPr>
              <a:defRPr b="1"/>
            </a:pPr>
            <a:endParaRPr lang="uk-UA"/>
          </a:p>
        </c:txPr>
        <c:crossAx val="81832192"/>
        <c:crosses val="autoZero"/>
        <c:auto val="1"/>
        <c:lblAlgn val="ctr"/>
        <c:lblOffset val="100"/>
        <c:noMultiLvlLbl val="0"/>
      </c:catAx>
      <c:valAx>
        <c:axId val="81832192"/>
        <c:scaling>
          <c:orientation val="minMax"/>
        </c:scaling>
        <c:delete val="0"/>
        <c:axPos val="l"/>
        <c:numFmt formatCode="General" sourceLinked="1"/>
        <c:majorTickMark val="out"/>
        <c:minorTickMark val="none"/>
        <c:tickLblPos val="none"/>
        <c:spPr>
          <a:ln>
            <a:noFill/>
          </a:ln>
        </c:spPr>
        <c:crossAx val="81830656"/>
        <c:crosses val="autoZero"/>
        <c:crossBetween val="between"/>
      </c:valAx>
      <c:valAx>
        <c:axId val="81846272"/>
        <c:scaling>
          <c:orientation val="minMax"/>
        </c:scaling>
        <c:delete val="0"/>
        <c:axPos val="r"/>
        <c:numFmt formatCode="General" sourceLinked="1"/>
        <c:majorTickMark val="out"/>
        <c:minorTickMark val="none"/>
        <c:tickLblPos val="none"/>
        <c:spPr>
          <a:ln>
            <a:noFill/>
          </a:ln>
        </c:spPr>
        <c:crossAx val="81847808"/>
        <c:crosses val="max"/>
        <c:crossBetween val="between"/>
      </c:valAx>
      <c:catAx>
        <c:axId val="81847808"/>
        <c:scaling>
          <c:orientation val="minMax"/>
        </c:scaling>
        <c:delete val="1"/>
        <c:axPos val="b"/>
        <c:numFmt formatCode="General" sourceLinked="1"/>
        <c:majorTickMark val="out"/>
        <c:minorTickMark val="none"/>
        <c:tickLblPos val="nextTo"/>
        <c:crossAx val="81846272"/>
        <c:crosses val="autoZero"/>
        <c:auto val="1"/>
        <c:lblAlgn val="ctr"/>
        <c:lblOffset val="100"/>
        <c:noMultiLvlLbl val="0"/>
      </c:catAx>
    </c:plotArea>
    <c:legend>
      <c:legendPos val="r"/>
      <c:layout>
        <c:manualLayout>
          <c:xMode val="edge"/>
          <c:yMode val="edge"/>
          <c:x val="0.50454619374014809"/>
          <c:y val="0.26173678778764159"/>
          <c:w val="0.41512778773373005"/>
          <c:h val="0.26124805590643313"/>
        </c:manualLayout>
      </c:layout>
      <c:overlay val="0"/>
      <c:txPr>
        <a:bodyPr/>
        <a:lstStyle/>
        <a:p>
          <a:pPr>
            <a:defRPr b="1"/>
          </a:pPr>
          <a:endParaRPr lang="uk-UA"/>
        </a:p>
      </c:txPr>
    </c:legend>
    <c:plotVisOnly val="1"/>
    <c:dispBlanksAs val="gap"/>
    <c:showDLblsOverMax val="0"/>
  </c:chart>
  <c:txPr>
    <a:bodyPr/>
    <a:lstStyle/>
    <a:p>
      <a:pPr>
        <a:defRPr sz="1800"/>
      </a:pPr>
      <a:endParaRPr lang="uk-UA"/>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461235386084315"/>
          <c:y val="1.2708032055675309E-2"/>
          <c:w val="0.85000434282240023"/>
          <c:h val="0.85759524654075736"/>
        </c:manualLayout>
      </c:layout>
      <c:barChart>
        <c:barDir val="col"/>
        <c:grouping val="clustered"/>
        <c:varyColors val="0"/>
        <c:ser>
          <c:idx val="0"/>
          <c:order val="0"/>
          <c:tx>
            <c:strRef>
              <c:f>Лист1!$B$1</c:f>
              <c:strCache>
                <c:ptCount val="1"/>
                <c:pt idx="0">
                  <c:v>млн грн з держбюджету</c:v>
                </c:pt>
              </c:strCache>
            </c:strRef>
          </c:tx>
          <c:invertIfNegative val="0"/>
          <c:dLbls>
            <c:dLbl>
              <c:idx val="0"/>
              <c:layout>
                <c:manualLayout>
                  <c:x val="3.4471152802206155E-3"/>
                  <c:y val="0.2497026680427130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FD4-445A-A7A1-01012FB0FDC5}"/>
                </c:ext>
              </c:extLst>
            </c:dLbl>
            <c:dLbl>
              <c:idx val="1"/>
              <c:layout>
                <c:manualLayout>
                  <c:x val="-1.5336460200074387E-2"/>
                  <c:y val="-2.2931877677392017E-2"/>
                </c:manualLayout>
              </c:layout>
              <c:spPr/>
              <c:txPr>
                <a:bodyPr/>
                <a:lstStyle/>
                <a:p>
                  <a:pPr>
                    <a:defRPr sz="2800" b="1">
                      <a:solidFill>
                        <a:schemeClr val="tx1"/>
                      </a:solidFill>
                    </a:defRPr>
                  </a:pPr>
                  <a:endParaRPr lang="uk-UA"/>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FD4-445A-A7A1-01012FB0FDC5}"/>
                </c:ext>
              </c:extLst>
            </c:dLbl>
            <c:spPr>
              <a:noFill/>
              <a:ln>
                <a:noFill/>
              </a:ln>
              <a:effectLst/>
            </c:spPr>
            <c:txPr>
              <a:bodyPr/>
              <a:lstStyle/>
              <a:p>
                <a:pPr>
                  <a:defRPr sz="2800" b="1">
                    <a:solidFill>
                      <a:schemeClr val="bg1"/>
                    </a:solidFill>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Подано</c:v>
                </c:pt>
                <c:pt idx="1">
                  <c:v>Виграно</c:v>
                </c:pt>
              </c:strCache>
            </c:strRef>
          </c:cat>
          <c:val>
            <c:numRef>
              <c:f>Лист1!$B$2:$B$3</c:f>
              <c:numCache>
                <c:formatCode>General</c:formatCode>
                <c:ptCount val="2"/>
                <c:pt idx="0">
                  <c:v>121.4</c:v>
                </c:pt>
                <c:pt idx="1">
                  <c:v>87.6</c:v>
                </c:pt>
              </c:numCache>
            </c:numRef>
          </c:val>
          <c:extLst>
            <c:ext xmlns:c16="http://schemas.microsoft.com/office/drawing/2014/chart" uri="{C3380CC4-5D6E-409C-BE32-E72D297353CC}">
              <c16:uniqueId val="{00000002-2FD4-445A-A7A1-01012FB0FDC5}"/>
            </c:ext>
          </c:extLst>
        </c:ser>
        <c:dLbls>
          <c:showLegendKey val="0"/>
          <c:showVal val="0"/>
          <c:showCatName val="0"/>
          <c:showSerName val="0"/>
          <c:showPercent val="0"/>
          <c:showBubbleSize val="0"/>
        </c:dLbls>
        <c:gapWidth val="66"/>
        <c:axId val="81943936"/>
        <c:axId val="81966208"/>
      </c:barChart>
      <c:lineChart>
        <c:grouping val="standard"/>
        <c:varyColors val="0"/>
        <c:ser>
          <c:idx val="1"/>
          <c:order val="1"/>
          <c:tx>
            <c:strRef>
              <c:f>Лист1!$C$1</c:f>
              <c:strCache>
                <c:ptCount val="1"/>
                <c:pt idx="0">
                  <c:v>кількість проектів</c:v>
                </c:pt>
              </c:strCache>
            </c:strRef>
          </c:tx>
          <c:spPr>
            <a:ln w="47625">
              <a:noFill/>
            </a:ln>
          </c:spPr>
          <c:marker>
            <c:symbol val="circle"/>
            <c:size val="30"/>
          </c:marker>
          <c:dLbls>
            <c:spPr>
              <a:noFill/>
              <a:ln>
                <a:noFill/>
              </a:ln>
              <a:effectLst/>
            </c:spPr>
            <c:txPr>
              <a:bodyPr/>
              <a:lstStyle/>
              <a:p>
                <a:pPr>
                  <a:defRPr b="1">
                    <a:solidFill>
                      <a:schemeClr val="bg1"/>
                    </a:solidFill>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Лист1!$A$2:$A$3</c:f>
              <c:strCache>
                <c:ptCount val="2"/>
                <c:pt idx="0">
                  <c:v>Подано</c:v>
                </c:pt>
                <c:pt idx="1">
                  <c:v>Виграно</c:v>
                </c:pt>
              </c:strCache>
            </c:strRef>
          </c:cat>
          <c:val>
            <c:numRef>
              <c:f>Лист1!$C$2:$C$3</c:f>
              <c:numCache>
                <c:formatCode>General</c:formatCode>
                <c:ptCount val="2"/>
                <c:pt idx="0">
                  <c:v>6</c:v>
                </c:pt>
                <c:pt idx="1">
                  <c:v>4</c:v>
                </c:pt>
              </c:numCache>
            </c:numRef>
          </c:val>
          <c:smooth val="0"/>
          <c:extLst>
            <c:ext xmlns:c16="http://schemas.microsoft.com/office/drawing/2014/chart" uri="{C3380CC4-5D6E-409C-BE32-E72D297353CC}">
              <c16:uniqueId val="{00000003-2FD4-445A-A7A1-01012FB0FDC5}"/>
            </c:ext>
          </c:extLst>
        </c:ser>
        <c:dLbls>
          <c:showLegendKey val="0"/>
          <c:showVal val="0"/>
          <c:showCatName val="0"/>
          <c:showSerName val="0"/>
          <c:showPercent val="0"/>
          <c:showBubbleSize val="0"/>
        </c:dLbls>
        <c:marker val="1"/>
        <c:smooth val="0"/>
        <c:axId val="81969536"/>
        <c:axId val="81967744"/>
      </c:lineChart>
      <c:catAx>
        <c:axId val="81943936"/>
        <c:scaling>
          <c:orientation val="minMax"/>
        </c:scaling>
        <c:delete val="0"/>
        <c:axPos val="b"/>
        <c:numFmt formatCode="General" sourceLinked="0"/>
        <c:majorTickMark val="out"/>
        <c:minorTickMark val="none"/>
        <c:tickLblPos val="nextTo"/>
        <c:txPr>
          <a:bodyPr/>
          <a:lstStyle/>
          <a:p>
            <a:pPr>
              <a:defRPr b="1"/>
            </a:pPr>
            <a:endParaRPr lang="uk-UA"/>
          </a:p>
        </c:txPr>
        <c:crossAx val="81966208"/>
        <c:crosses val="autoZero"/>
        <c:auto val="1"/>
        <c:lblAlgn val="ctr"/>
        <c:lblOffset val="100"/>
        <c:noMultiLvlLbl val="0"/>
      </c:catAx>
      <c:valAx>
        <c:axId val="81966208"/>
        <c:scaling>
          <c:orientation val="minMax"/>
        </c:scaling>
        <c:delete val="0"/>
        <c:axPos val="l"/>
        <c:numFmt formatCode="General" sourceLinked="1"/>
        <c:majorTickMark val="out"/>
        <c:minorTickMark val="none"/>
        <c:tickLblPos val="none"/>
        <c:spPr>
          <a:ln>
            <a:noFill/>
          </a:ln>
        </c:spPr>
        <c:crossAx val="81943936"/>
        <c:crosses val="autoZero"/>
        <c:crossBetween val="between"/>
      </c:valAx>
      <c:valAx>
        <c:axId val="81967744"/>
        <c:scaling>
          <c:orientation val="minMax"/>
        </c:scaling>
        <c:delete val="0"/>
        <c:axPos val="r"/>
        <c:numFmt formatCode="General" sourceLinked="1"/>
        <c:majorTickMark val="out"/>
        <c:minorTickMark val="none"/>
        <c:tickLblPos val="none"/>
        <c:spPr>
          <a:ln>
            <a:noFill/>
          </a:ln>
        </c:spPr>
        <c:crossAx val="81969536"/>
        <c:crosses val="max"/>
        <c:crossBetween val="between"/>
      </c:valAx>
      <c:catAx>
        <c:axId val="81969536"/>
        <c:scaling>
          <c:orientation val="minMax"/>
        </c:scaling>
        <c:delete val="1"/>
        <c:axPos val="b"/>
        <c:numFmt formatCode="General" sourceLinked="1"/>
        <c:majorTickMark val="out"/>
        <c:minorTickMark val="none"/>
        <c:tickLblPos val="nextTo"/>
        <c:crossAx val="81967744"/>
        <c:crosses val="autoZero"/>
        <c:auto val="1"/>
        <c:lblAlgn val="ctr"/>
        <c:lblOffset val="100"/>
        <c:noMultiLvlLbl val="0"/>
      </c:catAx>
    </c:plotArea>
    <c:legend>
      <c:legendPos val="r"/>
      <c:layout>
        <c:manualLayout>
          <c:xMode val="edge"/>
          <c:yMode val="edge"/>
          <c:x val="0.53010696074027197"/>
          <c:y val="9.4861333363293818E-3"/>
          <c:w val="0.41512778773373005"/>
          <c:h val="0.26124805590643313"/>
        </c:manualLayout>
      </c:layout>
      <c:overlay val="0"/>
      <c:txPr>
        <a:bodyPr/>
        <a:lstStyle/>
        <a:p>
          <a:pPr>
            <a:defRPr b="1"/>
          </a:pPr>
          <a:endParaRPr lang="uk-UA"/>
        </a:p>
      </c:txPr>
    </c:legend>
    <c:plotVisOnly val="1"/>
    <c:dispBlanksAs val="gap"/>
    <c:showDLblsOverMax val="0"/>
  </c:chart>
  <c:txPr>
    <a:bodyPr/>
    <a:lstStyle/>
    <a:p>
      <a:pPr>
        <a:defRPr sz="1800"/>
      </a:pPr>
      <a:endParaRPr lang="uk-UA"/>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5143198685966009"/>
          <c:y val="1.4697441025071289E-2"/>
          <c:w val="0.30189846983245339"/>
          <c:h val="0.48803913762668338"/>
        </c:manualLayout>
      </c:layout>
      <c:barChart>
        <c:barDir val="bar"/>
        <c:grouping val="stacked"/>
        <c:varyColors val="0"/>
        <c:ser>
          <c:idx val="1"/>
          <c:order val="0"/>
          <c:tx>
            <c:strRef>
              <c:f>Лист1!$A$3</c:f>
              <c:strCache>
                <c:ptCount val="1"/>
                <c:pt idx="0">
                  <c:v>Виграно</c:v>
                </c:pt>
              </c:strCache>
            </c:strRef>
          </c:tx>
          <c:spPr>
            <a:solidFill>
              <a:srgbClr val="FFC000"/>
            </a:solidFill>
          </c:spPr>
          <c:invertIfNegative val="0"/>
          <c:dLbls>
            <c:dLbl>
              <c:idx val="0"/>
              <c:layout>
                <c:manualLayout>
                  <c:x val="0.17222200349956254"/>
                  <c:y val="4.8995327679640481E-3"/>
                </c:manualLayout>
              </c:layout>
              <c:tx>
                <c:rich>
                  <a:bodyPr/>
                  <a:lstStyle/>
                  <a:p>
                    <a:r>
                      <a:rPr lang="en-US" b="1" smtClean="0"/>
                      <a:t>2/17</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FD-40E6-9A4A-1F6C7A6D444D}"/>
                </c:ext>
              </c:extLst>
            </c:dLbl>
            <c:dLbl>
              <c:idx val="1"/>
              <c:delete val="1"/>
              <c:extLst>
                <c:ext xmlns:c15="http://schemas.microsoft.com/office/drawing/2012/chart" uri="{CE6537A1-D6FC-4f65-9D91-7224C49458BB}"/>
                <c:ext xmlns:c16="http://schemas.microsoft.com/office/drawing/2014/chart" uri="{C3380CC4-5D6E-409C-BE32-E72D297353CC}">
                  <c16:uniqueId val="{00000001-3FFD-40E6-9A4A-1F6C7A6D444D}"/>
                </c:ext>
              </c:extLst>
            </c:dLbl>
            <c:dLbl>
              <c:idx val="2"/>
              <c:layout>
                <c:manualLayout>
                  <c:x val="7.2222222222222215E-2"/>
                  <c:y val="-7.3487205125356446E-3"/>
                </c:manualLayout>
              </c:layout>
              <c:tx>
                <c:rich>
                  <a:bodyPr/>
                  <a:lstStyle/>
                  <a:p>
                    <a:r>
                      <a:rPr lang="en-US" b="1" smtClean="0"/>
                      <a:t>1/3</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FD-40E6-9A4A-1F6C7A6D444D}"/>
                </c:ext>
              </c:extLst>
            </c:dLbl>
            <c:dLbl>
              <c:idx val="3"/>
              <c:layout>
                <c:manualLayout>
                  <c:x val="0.19405385835682348"/>
                  <c:y val="-7.3481418731252083E-3"/>
                </c:manualLayout>
              </c:layout>
              <c:tx>
                <c:rich>
                  <a:bodyPr/>
                  <a:lstStyle/>
                  <a:p>
                    <a:r>
                      <a:rPr lang="en-US" b="1" smtClean="0"/>
                      <a:t>2/16</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FD-40E6-9A4A-1F6C7A6D444D}"/>
                </c:ext>
              </c:extLst>
            </c:dLbl>
            <c:dLbl>
              <c:idx val="4"/>
              <c:layout>
                <c:manualLayout>
                  <c:x val="8.2215994088512129E-2"/>
                  <c:y val="4.8993398881605746E-3"/>
                </c:manualLayout>
              </c:layout>
              <c:tx>
                <c:rich>
                  <a:bodyPr/>
                  <a:lstStyle/>
                  <a:p>
                    <a:r>
                      <a:rPr lang="en-US" b="1" dirty="0" smtClean="0"/>
                      <a:t>4/6</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FD-40E6-9A4A-1F6C7A6D444D}"/>
                </c:ext>
              </c:extLst>
            </c:dLbl>
            <c:spPr>
              <a:noFill/>
              <a:ln>
                <a:noFill/>
              </a:ln>
              <a:effectLst/>
            </c:spPr>
            <c:txPr>
              <a:bodyPr/>
              <a:lstStyle/>
              <a:p>
                <a:pPr>
                  <a:defRPr b="1"/>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Лист1!$B$1:$F$1</c:f>
              <c:strCache>
                <c:ptCount val="5"/>
                <c:pt idx="0">
                  <c:v>Інновації та економіка</c:v>
                </c:pt>
                <c:pt idx="1">
                  <c:v>Сільський розвиток</c:v>
                </c:pt>
                <c:pt idx="2">
                  <c:v>Людський розвиток</c:v>
                </c:pt>
                <c:pt idx="3">
                  <c:v>Туризм</c:v>
                </c:pt>
                <c:pt idx="4">
                  <c:v>Загальноукраїнська солідарність</c:v>
                </c:pt>
              </c:strCache>
            </c:strRef>
          </c:cat>
          <c:val>
            <c:numRef>
              <c:f>Лист1!$B$3:$F$3</c:f>
              <c:numCache>
                <c:formatCode>General</c:formatCode>
                <c:ptCount val="5"/>
                <c:pt idx="0">
                  <c:v>2</c:v>
                </c:pt>
                <c:pt idx="1">
                  <c:v>5</c:v>
                </c:pt>
                <c:pt idx="2">
                  <c:v>1</c:v>
                </c:pt>
                <c:pt idx="3">
                  <c:v>2</c:v>
                </c:pt>
                <c:pt idx="4">
                  <c:v>4</c:v>
                </c:pt>
              </c:numCache>
            </c:numRef>
          </c:val>
          <c:extLst>
            <c:ext xmlns:c16="http://schemas.microsoft.com/office/drawing/2014/chart" uri="{C3380CC4-5D6E-409C-BE32-E72D297353CC}">
              <c16:uniqueId val="{00000005-3FFD-40E6-9A4A-1F6C7A6D444D}"/>
            </c:ext>
          </c:extLst>
        </c:ser>
        <c:ser>
          <c:idx val="0"/>
          <c:order val="1"/>
          <c:tx>
            <c:strRef>
              <c:f>Лист1!$A$2</c:f>
              <c:strCache>
                <c:ptCount val="1"/>
                <c:pt idx="0">
                  <c:v>Подано</c:v>
                </c:pt>
              </c:strCache>
            </c:strRef>
          </c:tx>
          <c:invertIfNegative val="0"/>
          <c:dLbls>
            <c:dLbl>
              <c:idx val="1"/>
              <c:tx>
                <c:rich>
                  <a:bodyPr/>
                  <a:lstStyle/>
                  <a:p>
                    <a:pPr>
                      <a:defRPr b="1">
                        <a:solidFill>
                          <a:schemeClr val="bg1"/>
                        </a:solidFill>
                      </a:defRPr>
                    </a:pPr>
                    <a:r>
                      <a:rPr lang="en-US" b="1" dirty="0" smtClean="0">
                        <a:solidFill>
                          <a:schemeClr val="bg1"/>
                        </a:solidFill>
                      </a:rPr>
                      <a:t>5/55</a:t>
                    </a:r>
                    <a:endParaRPr lang="en-US" b="1" dirty="0">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FD-40E6-9A4A-1F6C7A6D44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Лист1!$B$1:$F$1</c:f>
              <c:strCache>
                <c:ptCount val="5"/>
                <c:pt idx="0">
                  <c:v>Інновації та економіка</c:v>
                </c:pt>
                <c:pt idx="1">
                  <c:v>Сільський розвиток</c:v>
                </c:pt>
                <c:pt idx="2">
                  <c:v>Людський розвиток</c:v>
                </c:pt>
                <c:pt idx="3">
                  <c:v>Туризм</c:v>
                </c:pt>
                <c:pt idx="4">
                  <c:v>Загальноукраїнська солідарність</c:v>
                </c:pt>
              </c:strCache>
            </c:strRef>
          </c:cat>
          <c:val>
            <c:numRef>
              <c:f>Лист1!$B$2:$F$2</c:f>
              <c:numCache>
                <c:formatCode>General</c:formatCode>
                <c:ptCount val="5"/>
                <c:pt idx="0">
                  <c:v>15</c:v>
                </c:pt>
                <c:pt idx="1">
                  <c:v>50</c:v>
                </c:pt>
                <c:pt idx="2">
                  <c:v>2</c:v>
                </c:pt>
                <c:pt idx="3">
                  <c:v>14</c:v>
                </c:pt>
                <c:pt idx="4">
                  <c:v>2</c:v>
                </c:pt>
              </c:numCache>
            </c:numRef>
          </c:val>
          <c:extLst>
            <c:ext xmlns:c16="http://schemas.microsoft.com/office/drawing/2014/chart" uri="{C3380CC4-5D6E-409C-BE32-E72D297353CC}">
              <c16:uniqueId val="{00000007-3FFD-40E6-9A4A-1F6C7A6D444D}"/>
            </c:ext>
          </c:extLst>
        </c:ser>
        <c:dLbls>
          <c:showLegendKey val="0"/>
          <c:showVal val="0"/>
          <c:showCatName val="0"/>
          <c:showSerName val="0"/>
          <c:showPercent val="0"/>
          <c:showBubbleSize val="0"/>
        </c:dLbls>
        <c:gapWidth val="32"/>
        <c:overlap val="100"/>
        <c:axId val="86781952"/>
        <c:axId val="86783488"/>
      </c:barChart>
      <c:catAx>
        <c:axId val="86781952"/>
        <c:scaling>
          <c:orientation val="maxMin"/>
        </c:scaling>
        <c:delete val="0"/>
        <c:axPos val="l"/>
        <c:numFmt formatCode="General" sourceLinked="1"/>
        <c:majorTickMark val="out"/>
        <c:minorTickMark val="none"/>
        <c:tickLblPos val="nextTo"/>
        <c:txPr>
          <a:bodyPr/>
          <a:lstStyle/>
          <a:p>
            <a:pPr>
              <a:defRPr sz="1600" b="1"/>
            </a:pPr>
            <a:endParaRPr lang="uk-UA"/>
          </a:p>
        </c:txPr>
        <c:crossAx val="86783488"/>
        <c:crosses val="autoZero"/>
        <c:auto val="1"/>
        <c:lblAlgn val="ctr"/>
        <c:lblOffset val="100"/>
        <c:noMultiLvlLbl val="0"/>
      </c:catAx>
      <c:valAx>
        <c:axId val="86783488"/>
        <c:scaling>
          <c:orientation val="minMax"/>
        </c:scaling>
        <c:delete val="1"/>
        <c:axPos val="t"/>
        <c:numFmt formatCode="General" sourceLinked="1"/>
        <c:majorTickMark val="out"/>
        <c:minorTickMark val="none"/>
        <c:tickLblPos val="nextTo"/>
        <c:crossAx val="86781952"/>
        <c:crosses val="autoZero"/>
        <c:crossBetween val="between"/>
      </c:valAx>
    </c:plotArea>
    <c:legend>
      <c:legendPos val="r"/>
      <c:layout>
        <c:manualLayout>
          <c:xMode val="edge"/>
          <c:yMode val="edge"/>
          <c:x val="0.1334735416995011"/>
          <c:y val="0.55368751465886501"/>
          <c:w val="0.8665264583004989"/>
          <c:h val="0.1359767896159686"/>
        </c:manualLayout>
      </c:layout>
      <c:overlay val="0"/>
      <c:txPr>
        <a:bodyPr/>
        <a:lstStyle/>
        <a:p>
          <a:pPr>
            <a:defRPr b="1"/>
          </a:pPr>
          <a:endParaRPr lang="uk-UA"/>
        </a:p>
      </c:txPr>
    </c:legend>
    <c:plotVisOnly val="1"/>
    <c:dispBlanksAs val="gap"/>
    <c:showDLblsOverMax val="0"/>
  </c:chart>
  <c:txPr>
    <a:bodyPr/>
    <a:lstStyle/>
    <a:p>
      <a:pPr>
        <a:defRPr sz="1800"/>
      </a:pPr>
      <a:endParaRPr lang="uk-UA"/>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7887729658792646"/>
          <c:y val="2.9394882050142578E-2"/>
          <c:w val="0.54890048118985124"/>
          <c:h val="0.48803913762668338"/>
        </c:manualLayout>
      </c:layout>
      <c:barChart>
        <c:barDir val="bar"/>
        <c:grouping val="stacked"/>
        <c:varyColors val="0"/>
        <c:ser>
          <c:idx val="1"/>
          <c:order val="0"/>
          <c:tx>
            <c:strRef>
              <c:f>Лист1!$A$3</c:f>
              <c:strCache>
                <c:ptCount val="1"/>
                <c:pt idx="0">
                  <c:v>Виграно</c:v>
                </c:pt>
              </c:strCache>
            </c:strRef>
          </c:tx>
          <c:spPr>
            <a:solidFill>
              <a:srgbClr val="FFC000"/>
            </a:solidFill>
          </c:spPr>
          <c:invertIfNegative val="0"/>
          <c:dLbls>
            <c:dLbl>
              <c:idx val="0"/>
              <c:layout>
                <c:manualLayout>
                  <c:x val="0.17222200349956254"/>
                  <c:y val="4.8995327679640481E-3"/>
                </c:manualLayout>
              </c:layout>
              <c:tx>
                <c:rich>
                  <a:bodyPr/>
                  <a:lstStyle/>
                  <a:p>
                    <a:r>
                      <a:rPr lang="en-US" b="1" dirty="0" smtClean="0"/>
                      <a:t>6/173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39-4F05-9B39-38A83EE756F9}"/>
                </c:ext>
              </c:extLst>
            </c:dLbl>
            <c:dLbl>
              <c:idx val="1"/>
              <c:layout>
                <c:manualLayout>
                  <c:x val="0.4194442257217848"/>
                  <c:y val="-7.348334752928687E-3"/>
                </c:manualLayout>
              </c:layout>
              <c:tx>
                <c:rich>
                  <a:bodyPr/>
                  <a:lstStyle/>
                  <a:p>
                    <a:r>
                      <a:rPr lang="en-US" b="1" dirty="0" smtClean="0"/>
                      <a:t>67/632</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39-4F05-9B39-38A83EE756F9}"/>
                </c:ext>
              </c:extLst>
            </c:dLbl>
            <c:dLbl>
              <c:idx val="2"/>
              <c:layout>
                <c:manualLayout>
                  <c:x val="0.11666666666666667"/>
                  <c:y val="-7.3485276327321658E-3"/>
                </c:manualLayout>
              </c:layout>
              <c:tx>
                <c:rich>
                  <a:bodyPr/>
                  <a:lstStyle/>
                  <a:p>
                    <a:r>
                      <a:rPr lang="en-US" b="1" dirty="0" smtClean="0"/>
                      <a:t>3,6/11,4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39-4F05-9B39-38A83EE756F9}"/>
                </c:ext>
              </c:extLst>
            </c:dLbl>
            <c:dLbl>
              <c:idx val="3"/>
              <c:layout>
                <c:manualLayout>
                  <c:x val="0.16944422572178477"/>
                  <c:y val="4.8995327679640533E-3"/>
                </c:manualLayout>
              </c:layout>
              <c:tx>
                <c:rich>
                  <a:bodyPr/>
                  <a:lstStyle/>
                  <a:p>
                    <a:r>
                      <a:rPr lang="en-US" b="1" dirty="0" smtClean="0"/>
                      <a:t>24/140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39-4F05-9B39-38A83EE756F9}"/>
                </c:ext>
              </c:extLst>
            </c:dLbl>
            <c:dLbl>
              <c:idx val="4"/>
              <c:layout>
                <c:manualLayout>
                  <c:x val="0.14444444444444443"/>
                  <c:y val="-4.8987612487501392E-3"/>
                </c:manualLayout>
              </c:layout>
              <c:tx>
                <c:rich>
                  <a:bodyPr/>
                  <a:lstStyle/>
                  <a:p>
                    <a:r>
                      <a:rPr lang="en-US" b="1" dirty="0" smtClean="0"/>
                      <a:t>88/121</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39-4F05-9B39-38A83EE756F9}"/>
                </c:ext>
              </c:extLst>
            </c:dLbl>
            <c:spPr>
              <a:noFill/>
              <a:ln>
                <a:noFill/>
              </a:ln>
              <a:effectLst/>
            </c:spPr>
            <c:txPr>
              <a:bodyPr/>
              <a:lstStyle/>
              <a:p>
                <a:pPr>
                  <a:defRPr b="1"/>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Лист1!$B$1:$F$1</c:f>
              <c:strCache>
                <c:ptCount val="5"/>
                <c:pt idx="0">
                  <c:v>Інновації та економіка</c:v>
                </c:pt>
                <c:pt idx="1">
                  <c:v>Сільський розвиток</c:v>
                </c:pt>
                <c:pt idx="2">
                  <c:v>Людський розвиток</c:v>
                </c:pt>
                <c:pt idx="3">
                  <c:v>Туризм</c:v>
                </c:pt>
                <c:pt idx="4">
                  <c:v>Загальноукраїнська солідарність</c:v>
                </c:pt>
              </c:strCache>
            </c:strRef>
          </c:cat>
          <c:val>
            <c:numRef>
              <c:f>Лист1!$B$3:$F$3</c:f>
              <c:numCache>
                <c:formatCode>General</c:formatCode>
                <c:ptCount val="5"/>
                <c:pt idx="0">
                  <c:v>6</c:v>
                </c:pt>
                <c:pt idx="1">
                  <c:v>67.599999999999994</c:v>
                </c:pt>
                <c:pt idx="2">
                  <c:v>3.6</c:v>
                </c:pt>
                <c:pt idx="3">
                  <c:v>24</c:v>
                </c:pt>
                <c:pt idx="4">
                  <c:v>87.6</c:v>
                </c:pt>
              </c:numCache>
            </c:numRef>
          </c:val>
          <c:extLst>
            <c:ext xmlns:c16="http://schemas.microsoft.com/office/drawing/2014/chart" uri="{C3380CC4-5D6E-409C-BE32-E72D297353CC}">
              <c16:uniqueId val="{00000005-D139-4F05-9B39-38A83EE756F9}"/>
            </c:ext>
          </c:extLst>
        </c:ser>
        <c:ser>
          <c:idx val="0"/>
          <c:order val="1"/>
          <c:tx>
            <c:strRef>
              <c:f>Лист1!$A$2</c:f>
              <c:strCache>
                <c:ptCount val="1"/>
                <c:pt idx="0">
                  <c:v>Подано</c:v>
                </c:pt>
              </c:strCache>
            </c:strRef>
          </c:tx>
          <c:invertIfNegative val="0"/>
          <c:cat>
            <c:strRef>
              <c:f>Лист1!$B$1:$F$1</c:f>
              <c:strCache>
                <c:ptCount val="5"/>
                <c:pt idx="0">
                  <c:v>Інновації та економіка</c:v>
                </c:pt>
                <c:pt idx="1">
                  <c:v>Сільський розвиток</c:v>
                </c:pt>
                <c:pt idx="2">
                  <c:v>Людський розвиток</c:v>
                </c:pt>
                <c:pt idx="3">
                  <c:v>Туризм</c:v>
                </c:pt>
                <c:pt idx="4">
                  <c:v>Загальноукраїнська солідарність</c:v>
                </c:pt>
              </c:strCache>
            </c:strRef>
          </c:cat>
          <c:val>
            <c:numRef>
              <c:f>Лист1!$B$2:$F$2</c:f>
              <c:numCache>
                <c:formatCode>General</c:formatCode>
                <c:ptCount val="5"/>
                <c:pt idx="0">
                  <c:v>167</c:v>
                </c:pt>
                <c:pt idx="1">
                  <c:v>565.1</c:v>
                </c:pt>
                <c:pt idx="2">
                  <c:v>7.8000000000000007</c:v>
                </c:pt>
                <c:pt idx="3">
                  <c:v>115.6</c:v>
                </c:pt>
                <c:pt idx="4">
                  <c:v>33.800000000000011</c:v>
                </c:pt>
              </c:numCache>
            </c:numRef>
          </c:val>
          <c:extLst>
            <c:ext xmlns:c16="http://schemas.microsoft.com/office/drawing/2014/chart" uri="{C3380CC4-5D6E-409C-BE32-E72D297353CC}">
              <c16:uniqueId val="{00000006-D139-4F05-9B39-38A83EE756F9}"/>
            </c:ext>
          </c:extLst>
        </c:ser>
        <c:dLbls>
          <c:showLegendKey val="0"/>
          <c:showVal val="0"/>
          <c:showCatName val="0"/>
          <c:showSerName val="0"/>
          <c:showPercent val="0"/>
          <c:showBubbleSize val="0"/>
        </c:dLbls>
        <c:gapWidth val="32"/>
        <c:overlap val="100"/>
        <c:axId val="86897792"/>
        <c:axId val="86899328"/>
      </c:barChart>
      <c:catAx>
        <c:axId val="86897792"/>
        <c:scaling>
          <c:orientation val="maxMin"/>
        </c:scaling>
        <c:delete val="1"/>
        <c:axPos val="l"/>
        <c:numFmt formatCode="General" sourceLinked="1"/>
        <c:majorTickMark val="out"/>
        <c:minorTickMark val="none"/>
        <c:tickLblPos val="nextTo"/>
        <c:crossAx val="86899328"/>
        <c:crosses val="autoZero"/>
        <c:auto val="1"/>
        <c:lblAlgn val="ctr"/>
        <c:lblOffset val="100"/>
        <c:noMultiLvlLbl val="0"/>
      </c:catAx>
      <c:valAx>
        <c:axId val="86899328"/>
        <c:scaling>
          <c:orientation val="minMax"/>
        </c:scaling>
        <c:delete val="1"/>
        <c:axPos val="t"/>
        <c:numFmt formatCode="General" sourceLinked="1"/>
        <c:majorTickMark val="out"/>
        <c:minorTickMark val="none"/>
        <c:tickLblPos val="nextTo"/>
        <c:crossAx val="86897792"/>
        <c:crosses val="autoZero"/>
        <c:crossBetween val="between"/>
      </c:valAx>
    </c:plotArea>
    <c:plotVisOnly val="1"/>
    <c:dispBlanksAs val="gap"/>
    <c:showDLblsOverMax val="0"/>
  </c:chart>
  <c:txPr>
    <a:bodyPr/>
    <a:lstStyle/>
    <a:p>
      <a:pPr>
        <a:defRPr sz="1800"/>
      </a:pPr>
      <a:endParaRPr lang="uk-UA"/>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5143198685966009"/>
          <c:y val="1.4697441025071289E-2"/>
          <c:w val="0.62874038940319743"/>
          <c:h val="0.48803913762668338"/>
        </c:manualLayout>
      </c:layout>
      <c:barChart>
        <c:barDir val="bar"/>
        <c:grouping val="stacked"/>
        <c:varyColors val="0"/>
        <c:ser>
          <c:idx val="1"/>
          <c:order val="0"/>
          <c:tx>
            <c:strRef>
              <c:f>Лист1!$A$3</c:f>
              <c:strCache>
                <c:ptCount val="1"/>
                <c:pt idx="0">
                  <c:v>Виграно Львівська область</c:v>
                </c:pt>
              </c:strCache>
            </c:strRef>
          </c:tx>
          <c:spPr>
            <a:solidFill>
              <a:srgbClr val="FFC000"/>
            </a:solidFill>
          </c:spPr>
          <c:invertIfNegative val="0"/>
          <c:dLbls>
            <c:spPr>
              <a:noFill/>
              <a:ln>
                <a:noFill/>
              </a:ln>
              <a:effectLst/>
            </c:spPr>
            <c:txPr>
              <a:bodyPr/>
              <a:lstStyle/>
              <a:p>
                <a:pPr>
                  <a:defRPr b="1"/>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Лист1!$B$1:$F$1</c:f>
              <c:strCache>
                <c:ptCount val="5"/>
                <c:pt idx="0">
                  <c:v>Інновації та економіка</c:v>
                </c:pt>
                <c:pt idx="1">
                  <c:v>Сільський розвиток</c:v>
                </c:pt>
                <c:pt idx="2">
                  <c:v>Людський розвиток</c:v>
                </c:pt>
                <c:pt idx="3">
                  <c:v>Туризм</c:v>
                </c:pt>
                <c:pt idx="4">
                  <c:v>Загальноукраїнська солідарність</c:v>
                </c:pt>
              </c:strCache>
            </c:strRef>
          </c:cat>
          <c:val>
            <c:numRef>
              <c:f>Лист1!$B$3:$F$3</c:f>
              <c:numCache>
                <c:formatCode>General</c:formatCode>
                <c:ptCount val="5"/>
                <c:pt idx="0">
                  <c:v>2</c:v>
                </c:pt>
                <c:pt idx="1">
                  <c:v>5</c:v>
                </c:pt>
                <c:pt idx="2">
                  <c:v>1</c:v>
                </c:pt>
                <c:pt idx="3">
                  <c:v>2</c:v>
                </c:pt>
                <c:pt idx="4">
                  <c:v>4</c:v>
                </c:pt>
              </c:numCache>
            </c:numRef>
          </c:val>
          <c:extLst>
            <c:ext xmlns:c16="http://schemas.microsoft.com/office/drawing/2014/chart" uri="{C3380CC4-5D6E-409C-BE32-E72D297353CC}">
              <c16:uniqueId val="{00000000-5AA5-43A4-9010-357745112C89}"/>
            </c:ext>
          </c:extLst>
        </c:ser>
        <c:ser>
          <c:idx val="0"/>
          <c:order val="1"/>
          <c:tx>
            <c:strRef>
              <c:f>Лист1!$A$2</c:f>
              <c:strCache>
                <c:ptCount val="1"/>
                <c:pt idx="0">
                  <c:v>Виграно інші області/ЦОВВ</c:v>
                </c:pt>
              </c:strCache>
            </c:strRef>
          </c:tx>
          <c:invertIfNegative val="0"/>
          <c:dLbls>
            <c:spPr>
              <a:noFill/>
              <a:ln>
                <a:noFill/>
              </a:ln>
              <a:effectLst/>
            </c:spPr>
            <c:txPr>
              <a:bodyPr/>
              <a:lstStyle/>
              <a:p>
                <a:pPr>
                  <a:defRPr b="1">
                    <a:solidFill>
                      <a:schemeClr val="bg1"/>
                    </a:solidFill>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Лист1!$B$1:$F$1</c:f>
              <c:strCache>
                <c:ptCount val="5"/>
                <c:pt idx="0">
                  <c:v>Інновації та економіка</c:v>
                </c:pt>
                <c:pt idx="1">
                  <c:v>Сільський розвиток</c:v>
                </c:pt>
                <c:pt idx="2">
                  <c:v>Людський розвиток</c:v>
                </c:pt>
                <c:pt idx="3">
                  <c:v>Туризм</c:v>
                </c:pt>
                <c:pt idx="4">
                  <c:v>Загальноукраїнська солідарність</c:v>
                </c:pt>
              </c:strCache>
            </c:strRef>
          </c:cat>
          <c:val>
            <c:numRef>
              <c:f>Лист1!$B$2:$F$2</c:f>
              <c:numCache>
                <c:formatCode>General</c:formatCode>
                <c:ptCount val="5"/>
                <c:pt idx="0">
                  <c:v>16</c:v>
                </c:pt>
                <c:pt idx="1">
                  <c:v>6</c:v>
                </c:pt>
                <c:pt idx="2">
                  <c:v>17</c:v>
                </c:pt>
                <c:pt idx="3">
                  <c:v>13</c:v>
                </c:pt>
                <c:pt idx="4">
                  <c:v>4</c:v>
                </c:pt>
              </c:numCache>
            </c:numRef>
          </c:val>
          <c:extLst>
            <c:ext xmlns:c16="http://schemas.microsoft.com/office/drawing/2014/chart" uri="{C3380CC4-5D6E-409C-BE32-E72D297353CC}">
              <c16:uniqueId val="{00000001-5AA5-43A4-9010-357745112C89}"/>
            </c:ext>
          </c:extLst>
        </c:ser>
        <c:dLbls>
          <c:showLegendKey val="0"/>
          <c:showVal val="0"/>
          <c:showCatName val="0"/>
          <c:showSerName val="0"/>
          <c:showPercent val="0"/>
          <c:showBubbleSize val="0"/>
        </c:dLbls>
        <c:gapWidth val="32"/>
        <c:overlap val="100"/>
        <c:axId val="77408128"/>
        <c:axId val="77409664"/>
      </c:barChart>
      <c:catAx>
        <c:axId val="77408128"/>
        <c:scaling>
          <c:orientation val="maxMin"/>
        </c:scaling>
        <c:delete val="0"/>
        <c:axPos val="l"/>
        <c:numFmt formatCode="General" sourceLinked="1"/>
        <c:majorTickMark val="out"/>
        <c:minorTickMark val="none"/>
        <c:tickLblPos val="nextTo"/>
        <c:txPr>
          <a:bodyPr/>
          <a:lstStyle/>
          <a:p>
            <a:pPr>
              <a:defRPr sz="1600" b="1"/>
            </a:pPr>
            <a:endParaRPr lang="uk-UA"/>
          </a:p>
        </c:txPr>
        <c:crossAx val="77409664"/>
        <c:crosses val="autoZero"/>
        <c:auto val="1"/>
        <c:lblAlgn val="ctr"/>
        <c:lblOffset val="100"/>
        <c:noMultiLvlLbl val="0"/>
      </c:catAx>
      <c:valAx>
        <c:axId val="77409664"/>
        <c:scaling>
          <c:orientation val="minMax"/>
        </c:scaling>
        <c:delete val="1"/>
        <c:axPos val="t"/>
        <c:numFmt formatCode="General" sourceLinked="1"/>
        <c:majorTickMark val="out"/>
        <c:minorTickMark val="none"/>
        <c:tickLblPos val="nextTo"/>
        <c:crossAx val="77408128"/>
        <c:crosses val="autoZero"/>
        <c:crossBetween val="between"/>
      </c:valAx>
    </c:plotArea>
    <c:legend>
      <c:legendPos val="r"/>
      <c:layout>
        <c:manualLayout>
          <c:xMode val="edge"/>
          <c:yMode val="edge"/>
          <c:x val="0.1334735416995011"/>
          <c:y val="0.55368751465886501"/>
          <c:w val="0.8665264583004989"/>
          <c:h val="0.1359767896159686"/>
        </c:manualLayout>
      </c:layout>
      <c:overlay val="0"/>
      <c:txPr>
        <a:bodyPr/>
        <a:lstStyle/>
        <a:p>
          <a:pPr>
            <a:defRPr b="1"/>
          </a:pPr>
          <a:endParaRPr lang="uk-UA"/>
        </a:p>
      </c:txPr>
    </c:legend>
    <c:plotVisOnly val="1"/>
    <c:dispBlanksAs val="gap"/>
    <c:showDLblsOverMax val="0"/>
  </c:chart>
  <c:txPr>
    <a:bodyPr/>
    <a:lstStyle/>
    <a:p>
      <a:pPr>
        <a:defRPr sz="1800"/>
      </a:pPr>
      <a:endParaRPr lang="uk-UA"/>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8702480351186049E-2"/>
          <c:y val="0.11340018091079444"/>
          <c:w val="0.87635039601487774"/>
          <c:h val="0.68183215778671091"/>
        </c:manualLayout>
      </c:layout>
      <c:barChart>
        <c:barDir val="col"/>
        <c:grouping val="clustered"/>
        <c:varyColors val="0"/>
        <c:ser>
          <c:idx val="1"/>
          <c:order val="1"/>
          <c:tx>
            <c:strRef>
              <c:f>Лист1!$C$1</c:f>
              <c:strCache>
                <c:ptCount val="1"/>
                <c:pt idx="0">
                  <c:v>Обсяг фінансування з державного бюджету, млн грн</c:v>
                </c:pt>
              </c:strCache>
            </c:strRef>
          </c:tx>
          <c:spPr>
            <a:solidFill>
              <a:schemeClr val="tx2">
                <a:lumMod val="75000"/>
              </a:schemeClr>
            </a:solidFill>
          </c:spPr>
          <c:invertIfNegative val="0"/>
          <c:dLbls>
            <c:dLbl>
              <c:idx val="9"/>
              <c:layout>
                <c:manualLayout>
                  <c:x val="0"/>
                  <c:y val="-0.11117941861308028"/>
                </c:manualLayout>
              </c:layout>
              <c:spPr/>
              <c:txPr>
                <a:bodyPr rot="-5400000" vert="horz"/>
                <a:lstStyle/>
                <a:p>
                  <a:pPr>
                    <a:defRPr sz="1200" b="1">
                      <a:solidFill>
                        <a:schemeClr val="tx1"/>
                      </a:solidFill>
                    </a:defRPr>
                  </a:pPr>
                  <a:endParaRPr lang="uk-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6-46A5-9007-59AC8D298E86}"/>
                </c:ext>
              </c:extLst>
            </c:dLbl>
            <c:dLbl>
              <c:idx val="10"/>
              <c:layout>
                <c:manualLayout>
                  <c:x val="0"/>
                  <c:y val="-0.14593033008340597"/>
                </c:manualLayout>
              </c:layout>
              <c:spPr/>
              <c:txPr>
                <a:bodyPr rot="-5400000" vert="horz"/>
                <a:lstStyle/>
                <a:p>
                  <a:pPr>
                    <a:defRPr sz="1200" b="1">
                      <a:solidFill>
                        <a:schemeClr val="tx1"/>
                      </a:solidFill>
                    </a:defRPr>
                  </a:pPr>
                  <a:endParaRPr lang="uk-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6-46A5-9007-59AC8D298E86}"/>
                </c:ext>
              </c:extLst>
            </c:dLbl>
            <c:dLbl>
              <c:idx val="11"/>
              <c:layout>
                <c:manualLayout>
                  <c:x val="-1.4456499368922578E-3"/>
                  <c:y val="-0.11235222204050987"/>
                </c:manualLayout>
              </c:layout>
              <c:spPr/>
              <c:txPr>
                <a:bodyPr rot="-5400000" vert="horz"/>
                <a:lstStyle/>
                <a:p>
                  <a:pPr>
                    <a:defRPr sz="1200" b="1">
                      <a:solidFill>
                        <a:schemeClr val="tx1"/>
                      </a:solidFill>
                    </a:defRPr>
                  </a:pPr>
                  <a:endParaRPr lang="uk-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06-46A5-9007-59AC8D298E86}"/>
                </c:ext>
              </c:extLst>
            </c:dLbl>
            <c:dLbl>
              <c:idx val="12"/>
              <c:layout>
                <c:manualLayout>
                  <c:x val="-2.8912998737845156E-3"/>
                  <c:y val="-7.6370024559183153E-2"/>
                </c:manualLayout>
              </c:layout>
              <c:spPr/>
              <c:txPr>
                <a:bodyPr rot="-5400000" vert="horz"/>
                <a:lstStyle/>
                <a:p>
                  <a:pPr>
                    <a:defRPr sz="1200" b="1">
                      <a:solidFill>
                        <a:schemeClr val="tx1"/>
                      </a:solidFill>
                    </a:defRPr>
                  </a:pPr>
                  <a:endParaRPr lang="uk-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06-46A5-9007-59AC8D298E86}"/>
                </c:ext>
              </c:extLst>
            </c:dLbl>
            <c:dLbl>
              <c:idx val="13"/>
              <c:layout>
                <c:manualLayout>
                  <c:x val="-2.8912998737845156E-3"/>
                  <c:y val="-8.7488719339980273E-2"/>
                </c:manualLayout>
              </c:layout>
              <c:spPr/>
              <c:txPr>
                <a:bodyPr rot="-5400000" vert="horz"/>
                <a:lstStyle/>
                <a:p>
                  <a:pPr>
                    <a:defRPr sz="1200" b="1">
                      <a:solidFill>
                        <a:schemeClr val="tx1"/>
                      </a:solidFill>
                    </a:defRPr>
                  </a:pPr>
                  <a:endParaRPr lang="uk-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06-46A5-9007-59AC8D298E86}"/>
                </c:ext>
              </c:extLst>
            </c:dLbl>
            <c:dLbl>
              <c:idx val="14"/>
              <c:layout>
                <c:manualLayout>
                  <c:x val="-4.3369498106767736E-3"/>
                  <c:y val="-9.3681219491439649E-2"/>
                </c:manualLayout>
              </c:layout>
              <c:spPr/>
              <c:txPr>
                <a:bodyPr rot="-5400000" vert="horz"/>
                <a:lstStyle/>
                <a:p>
                  <a:pPr>
                    <a:defRPr sz="1200" b="1">
                      <a:solidFill>
                        <a:schemeClr val="tx1"/>
                      </a:solidFill>
                    </a:defRPr>
                  </a:pPr>
                  <a:endParaRPr lang="uk-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06-46A5-9007-59AC8D298E86}"/>
                </c:ext>
              </c:extLst>
            </c:dLbl>
            <c:dLbl>
              <c:idx val="15"/>
              <c:layout>
                <c:manualLayout>
                  <c:x val="-1.4456499368922578E-3"/>
                  <c:y val="-0.11145397158026595"/>
                </c:manualLayout>
              </c:layout>
              <c:spPr/>
              <c:txPr>
                <a:bodyPr rot="-5400000" vert="horz"/>
                <a:lstStyle/>
                <a:p>
                  <a:pPr>
                    <a:defRPr sz="1200" b="1">
                      <a:solidFill>
                        <a:schemeClr val="tx1"/>
                      </a:solidFill>
                    </a:defRPr>
                  </a:pPr>
                  <a:endParaRPr lang="uk-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06-46A5-9007-59AC8D298E86}"/>
                </c:ext>
              </c:extLst>
            </c:dLbl>
            <c:dLbl>
              <c:idx val="16"/>
              <c:layout>
                <c:manualLayout>
                  <c:x val="-2.8912998737845156E-3"/>
                  <c:y val="-0.1136395392693039"/>
                </c:manualLayout>
              </c:layout>
              <c:spPr/>
              <c:txPr>
                <a:bodyPr rot="-5400000" vert="horz"/>
                <a:lstStyle/>
                <a:p>
                  <a:pPr>
                    <a:defRPr sz="1200" b="1">
                      <a:solidFill>
                        <a:schemeClr val="tx1"/>
                      </a:solidFill>
                    </a:defRPr>
                  </a:pPr>
                  <a:endParaRPr lang="uk-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06-46A5-9007-59AC8D298E86}"/>
                </c:ext>
              </c:extLst>
            </c:dLbl>
            <c:dLbl>
              <c:idx val="17"/>
              <c:layout>
                <c:manualLayout>
                  <c:x val="-2.8912998737845156E-3"/>
                  <c:y val="-0.12175180902039572"/>
                </c:manualLayout>
              </c:layout>
              <c:spPr/>
              <c:txPr>
                <a:bodyPr rot="-5400000" vert="horz"/>
                <a:lstStyle/>
                <a:p>
                  <a:pPr>
                    <a:defRPr sz="1200" b="1">
                      <a:solidFill>
                        <a:schemeClr val="tx1"/>
                      </a:solidFill>
                    </a:defRPr>
                  </a:pPr>
                  <a:endParaRPr lang="uk-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506-46A5-9007-59AC8D298E86}"/>
                </c:ext>
              </c:extLst>
            </c:dLbl>
            <c:spPr>
              <a:noFill/>
              <a:ln>
                <a:noFill/>
              </a:ln>
              <a:effectLst/>
            </c:spPr>
            <c:txPr>
              <a:bodyPr rot="-5400000" vert="horz"/>
              <a:lstStyle/>
              <a:p>
                <a:pPr>
                  <a:defRPr sz="1200" b="1">
                    <a:solidFill>
                      <a:schemeClr val="bg1"/>
                    </a:solidFill>
                  </a:defRPr>
                </a:pPr>
                <a:endParaRPr lang="uk-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Лист1!$A$2:$A$27</c:f>
              <c:strCache>
                <c:ptCount val="26"/>
                <c:pt idx="0">
                  <c:v>Львівська</c:v>
                </c:pt>
                <c:pt idx="1">
                  <c:v>Хмельницька</c:v>
                </c:pt>
                <c:pt idx="2">
                  <c:v>МОН</c:v>
                </c:pt>
                <c:pt idx="3">
                  <c:v>Одеська</c:v>
                </c:pt>
                <c:pt idx="4">
                  <c:v>Сумська</c:v>
                </c:pt>
                <c:pt idx="5">
                  <c:v>Закарпатська</c:v>
                </c:pt>
                <c:pt idx="6">
                  <c:v>Дніпропетровська</c:v>
                </c:pt>
                <c:pt idx="7">
                  <c:v>Черкаська</c:v>
                </c:pt>
                <c:pt idx="8">
                  <c:v>Кіровоградська</c:v>
                </c:pt>
                <c:pt idx="9">
                  <c:v>Луганська</c:v>
                </c:pt>
                <c:pt idx="10">
                  <c:v>Тернопільська</c:v>
                </c:pt>
                <c:pt idx="11">
                  <c:v>МінАПК</c:v>
                </c:pt>
                <c:pt idx="12">
                  <c:v>Донецька</c:v>
                </c:pt>
                <c:pt idx="13">
                  <c:v>Житомирська</c:v>
                </c:pt>
                <c:pt idx="14">
                  <c:v>Вінницька</c:v>
                </c:pt>
                <c:pt idx="15">
                  <c:v>Миколаївська</c:v>
                </c:pt>
                <c:pt idx="16">
                  <c:v>Запорізька</c:v>
                </c:pt>
                <c:pt idx="17">
                  <c:v>Рівненська</c:v>
                </c:pt>
                <c:pt idx="18">
                  <c:v>Волинська</c:v>
                </c:pt>
                <c:pt idx="19">
                  <c:v>Івано-Франківська</c:v>
                </c:pt>
                <c:pt idx="20">
                  <c:v>Київська</c:v>
                </c:pt>
                <c:pt idx="21">
                  <c:v>Полтавська</c:v>
                </c:pt>
                <c:pt idx="22">
                  <c:v>Харківська</c:v>
                </c:pt>
                <c:pt idx="23">
                  <c:v>Херсонська</c:v>
                </c:pt>
                <c:pt idx="24">
                  <c:v>Чернівецька</c:v>
                </c:pt>
                <c:pt idx="25">
                  <c:v>Чернігівська</c:v>
                </c:pt>
              </c:strCache>
            </c:strRef>
          </c:cat>
          <c:val>
            <c:numRef>
              <c:f>Лист1!$C$2:$C$27</c:f>
              <c:numCache>
                <c:formatCode>0.0</c:formatCode>
                <c:ptCount val="26"/>
                <c:pt idx="0">
                  <c:v>188.6</c:v>
                </c:pt>
                <c:pt idx="1">
                  <c:v>57.600000000000009</c:v>
                </c:pt>
                <c:pt idx="2">
                  <c:v>57.198999999999998</c:v>
                </c:pt>
                <c:pt idx="3">
                  <c:v>56.399999999999991</c:v>
                </c:pt>
                <c:pt idx="4">
                  <c:v>41.984999999999999</c:v>
                </c:pt>
                <c:pt idx="5">
                  <c:v>39.843000000000004</c:v>
                </c:pt>
                <c:pt idx="6">
                  <c:v>36.787999999999997</c:v>
                </c:pt>
                <c:pt idx="7">
                  <c:v>29.844999999999999</c:v>
                </c:pt>
                <c:pt idx="8">
                  <c:v>24</c:v>
                </c:pt>
                <c:pt idx="9">
                  <c:v>23.2</c:v>
                </c:pt>
                <c:pt idx="10">
                  <c:v>13.66</c:v>
                </c:pt>
                <c:pt idx="11">
                  <c:v>12.5</c:v>
                </c:pt>
                <c:pt idx="12">
                  <c:v>12</c:v>
                </c:pt>
                <c:pt idx="13">
                  <c:v>12</c:v>
                </c:pt>
                <c:pt idx="14">
                  <c:v>10.3</c:v>
                </c:pt>
                <c:pt idx="15">
                  <c:v>4.2</c:v>
                </c:pt>
                <c:pt idx="16">
                  <c:v>3.6</c:v>
                </c:pt>
                <c:pt idx="17">
                  <c:v>1.373</c:v>
                </c:pt>
              </c:numCache>
            </c:numRef>
          </c:val>
          <c:extLst>
            <c:ext xmlns:c16="http://schemas.microsoft.com/office/drawing/2014/chart" uri="{C3380CC4-5D6E-409C-BE32-E72D297353CC}">
              <c16:uniqueId val="{00000009-8506-46A5-9007-59AC8D298E86}"/>
            </c:ext>
          </c:extLst>
        </c:ser>
        <c:dLbls>
          <c:showLegendKey val="0"/>
          <c:showVal val="0"/>
          <c:showCatName val="0"/>
          <c:showSerName val="0"/>
          <c:showPercent val="0"/>
          <c:showBubbleSize val="0"/>
        </c:dLbls>
        <c:gapWidth val="20"/>
        <c:axId val="77488128"/>
        <c:axId val="77489664"/>
      </c:barChart>
      <c:lineChart>
        <c:grouping val="standard"/>
        <c:varyColors val="0"/>
        <c:ser>
          <c:idx val="0"/>
          <c:order val="0"/>
          <c:tx>
            <c:strRef>
              <c:f>Лист1!$B$1</c:f>
              <c:strCache>
                <c:ptCount val="1"/>
                <c:pt idx="0">
                  <c:v>Кількість проектів</c:v>
                </c:pt>
              </c:strCache>
            </c:strRef>
          </c:tx>
          <c:spPr>
            <a:ln w="47625">
              <a:noFill/>
            </a:ln>
          </c:spPr>
          <c:marker>
            <c:symbol val="circle"/>
            <c:size val="20"/>
            <c:spPr>
              <a:solidFill>
                <a:srgbClr val="FFFF00"/>
              </a:solidFill>
            </c:spPr>
          </c:marker>
          <c:dLbls>
            <c:dLbl>
              <c:idx val="0"/>
              <c:layout>
                <c:manualLayout>
                  <c:x val="-3.1941692270986283E-2"/>
                  <c:y val="-7.34833662575103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506-46A5-9007-59AC8D298E86}"/>
                </c:ext>
              </c:extLst>
            </c:dLbl>
            <c:spPr>
              <a:noFill/>
              <a:ln>
                <a:noFill/>
              </a:ln>
              <a:effectLst/>
            </c:spPr>
            <c:txPr>
              <a:bodyPr/>
              <a:lstStyle/>
              <a:p>
                <a:pPr>
                  <a:defRPr sz="1400" b="1"/>
                </a:pPr>
                <a:endParaRPr lang="uk-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Лист1!$A$2:$A$27</c:f>
              <c:strCache>
                <c:ptCount val="26"/>
                <c:pt idx="0">
                  <c:v>Львівська</c:v>
                </c:pt>
                <c:pt idx="1">
                  <c:v>Хмельницька</c:v>
                </c:pt>
                <c:pt idx="2">
                  <c:v>МОН</c:v>
                </c:pt>
                <c:pt idx="3">
                  <c:v>Одеська</c:v>
                </c:pt>
                <c:pt idx="4">
                  <c:v>Сумська</c:v>
                </c:pt>
                <c:pt idx="5">
                  <c:v>Закарпатська</c:v>
                </c:pt>
                <c:pt idx="6">
                  <c:v>Дніпропетровська</c:v>
                </c:pt>
                <c:pt idx="7">
                  <c:v>Черкаська</c:v>
                </c:pt>
                <c:pt idx="8">
                  <c:v>Кіровоградська</c:v>
                </c:pt>
                <c:pt idx="9">
                  <c:v>Луганська</c:v>
                </c:pt>
                <c:pt idx="10">
                  <c:v>Тернопільська</c:v>
                </c:pt>
                <c:pt idx="11">
                  <c:v>МінАПК</c:v>
                </c:pt>
                <c:pt idx="12">
                  <c:v>Донецька</c:v>
                </c:pt>
                <c:pt idx="13">
                  <c:v>Житомирська</c:v>
                </c:pt>
                <c:pt idx="14">
                  <c:v>Вінницька</c:v>
                </c:pt>
                <c:pt idx="15">
                  <c:v>Миколаївська</c:v>
                </c:pt>
                <c:pt idx="16">
                  <c:v>Запорізька</c:v>
                </c:pt>
                <c:pt idx="17">
                  <c:v>Рівненська</c:v>
                </c:pt>
                <c:pt idx="18">
                  <c:v>Волинська</c:v>
                </c:pt>
                <c:pt idx="19">
                  <c:v>Івано-Франківська</c:v>
                </c:pt>
                <c:pt idx="20">
                  <c:v>Київська</c:v>
                </c:pt>
                <c:pt idx="21">
                  <c:v>Полтавська</c:v>
                </c:pt>
                <c:pt idx="22">
                  <c:v>Харківська</c:v>
                </c:pt>
                <c:pt idx="23">
                  <c:v>Херсонська</c:v>
                </c:pt>
                <c:pt idx="24">
                  <c:v>Чернівецька</c:v>
                </c:pt>
                <c:pt idx="25">
                  <c:v>Чернігівська</c:v>
                </c:pt>
              </c:strCache>
            </c:strRef>
          </c:cat>
          <c:val>
            <c:numRef>
              <c:f>Лист1!$B$2:$B$27</c:f>
              <c:numCache>
                <c:formatCode>General</c:formatCode>
                <c:ptCount val="26"/>
                <c:pt idx="0">
                  <c:v>14</c:v>
                </c:pt>
                <c:pt idx="1">
                  <c:v>9</c:v>
                </c:pt>
                <c:pt idx="2">
                  <c:v>11</c:v>
                </c:pt>
                <c:pt idx="3">
                  <c:v>5</c:v>
                </c:pt>
                <c:pt idx="4">
                  <c:v>6</c:v>
                </c:pt>
                <c:pt idx="5">
                  <c:v>6</c:v>
                </c:pt>
                <c:pt idx="6">
                  <c:v>4</c:v>
                </c:pt>
                <c:pt idx="7">
                  <c:v>3</c:v>
                </c:pt>
                <c:pt idx="8">
                  <c:v>2</c:v>
                </c:pt>
                <c:pt idx="9">
                  <c:v>1</c:v>
                </c:pt>
                <c:pt idx="10">
                  <c:v>2</c:v>
                </c:pt>
                <c:pt idx="11">
                  <c:v>1</c:v>
                </c:pt>
                <c:pt idx="12">
                  <c:v>1</c:v>
                </c:pt>
                <c:pt idx="13">
                  <c:v>1</c:v>
                </c:pt>
                <c:pt idx="14">
                  <c:v>1</c:v>
                </c:pt>
                <c:pt idx="15">
                  <c:v>1</c:v>
                </c:pt>
                <c:pt idx="16">
                  <c:v>1</c:v>
                </c:pt>
                <c:pt idx="17">
                  <c:v>1</c:v>
                </c:pt>
              </c:numCache>
            </c:numRef>
          </c:val>
          <c:smooth val="0"/>
          <c:extLst>
            <c:ext xmlns:c16="http://schemas.microsoft.com/office/drawing/2014/chart" uri="{C3380CC4-5D6E-409C-BE32-E72D297353CC}">
              <c16:uniqueId val="{0000000B-8506-46A5-9007-59AC8D298E86}"/>
            </c:ext>
          </c:extLst>
        </c:ser>
        <c:dLbls>
          <c:showLegendKey val="0"/>
          <c:showVal val="0"/>
          <c:showCatName val="0"/>
          <c:showSerName val="0"/>
          <c:showPercent val="0"/>
          <c:showBubbleSize val="0"/>
        </c:dLbls>
        <c:marker val="1"/>
        <c:smooth val="0"/>
        <c:axId val="77513472"/>
        <c:axId val="77491200"/>
      </c:lineChart>
      <c:catAx>
        <c:axId val="77488128"/>
        <c:scaling>
          <c:orientation val="minMax"/>
        </c:scaling>
        <c:delete val="0"/>
        <c:axPos val="b"/>
        <c:majorGridlines/>
        <c:numFmt formatCode="General" sourceLinked="0"/>
        <c:majorTickMark val="out"/>
        <c:minorTickMark val="none"/>
        <c:tickLblPos val="nextTo"/>
        <c:txPr>
          <a:bodyPr/>
          <a:lstStyle/>
          <a:p>
            <a:pPr>
              <a:defRPr sz="1200" b="1"/>
            </a:pPr>
            <a:endParaRPr lang="uk-UA"/>
          </a:p>
        </c:txPr>
        <c:crossAx val="77489664"/>
        <c:crosses val="autoZero"/>
        <c:auto val="1"/>
        <c:lblAlgn val="ctr"/>
        <c:lblOffset val="100"/>
        <c:noMultiLvlLbl val="0"/>
      </c:catAx>
      <c:valAx>
        <c:axId val="77489664"/>
        <c:scaling>
          <c:orientation val="minMax"/>
        </c:scaling>
        <c:delete val="0"/>
        <c:axPos val="l"/>
        <c:numFmt formatCode="0" sourceLinked="0"/>
        <c:majorTickMark val="out"/>
        <c:minorTickMark val="none"/>
        <c:tickLblPos val="nextTo"/>
        <c:txPr>
          <a:bodyPr/>
          <a:lstStyle/>
          <a:p>
            <a:pPr>
              <a:defRPr sz="1400" b="1"/>
            </a:pPr>
            <a:endParaRPr lang="uk-UA"/>
          </a:p>
        </c:txPr>
        <c:crossAx val="77488128"/>
        <c:crosses val="autoZero"/>
        <c:crossBetween val="between"/>
      </c:valAx>
      <c:valAx>
        <c:axId val="77491200"/>
        <c:scaling>
          <c:orientation val="minMax"/>
        </c:scaling>
        <c:delete val="0"/>
        <c:axPos val="r"/>
        <c:numFmt formatCode="General" sourceLinked="1"/>
        <c:majorTickMark val="out"/>
        <c:minorTickMark val="none"/>
        <c:tickLblPos val="nextTo"/>
        <c:txPr>
          <a:bodyPr/>
          <a:lstStyle/>
          <a:p>
            <a:pPr>
              <a:defRPr sz="1400" b="1"/>
            </a:pPr>
            <a:endParaRPr lang="uk-UA"/>
          </a:p>
        </c:txPr>
        <c:crossAx val="77513472"/>
        <c:crosses val="max"/>
        <c:crossBetween val="between"/>
      </c:valAx>
      <c:catAx>
        <c:axId val="77513472"/>
        <c:scaling>
          <c:orientation val="minMax"/>
        </c:scaling>
        <c:delete val="1"/>
        <c:axPos val="b"/>
        <c:numFmt formatCode="General" sourceLinked="1"/>
        <c:majorTickMark val="out"/>
        <c:minorTickMark val="none"/>
        <c:tickLblPos val="nextTo"/>
        <c:crossAx val="77491200"/>
        <c:crosses val="autoZero"/>
        <c:auto val="1"/>
        <c:lblAlgn val="ctr"/>
        <c:lblOffset val="100"/>
        <c:noMultiLvlLbl val="0"/>
      </c:catAx>
    </c:plotArea>
    <c:legend>
      <c:legendPos val="t"/>
      <c:overlay val="0"/>
      <c:txPr>
        <a:bodyPr/>
        <a:lstStyle/>
        <a:p>
          <a:pPr>
            <a:defRPr b="1"/>
          </a:pPr>
          <a:endParaRPr lang="uk-UA"/>
        </a:p>
      </c:txPr>
    </c:legend>
    <c:plotVisOnly val="1"/>
    <c:dispBlanksAs val="gap"/>
    <c:showDLblsOverMax val="0"/>
  </c:chart>
  <c:txPr>
    <a:bodyPr/>
    <a:lstStyle/>
    <a:p>
      <a:pPr>
        <a:defRPr sz="1800"/>
      </a:pPr>
      <a:endParaRPr lang="uk-UA"/>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2ADA0-D307-461C-93E0-1E75FEB27934}" type="doc">
      <dgm:prSet loTypeId="urn:microsoft.com/office/officeart/2005/8/layout/pList1" loCatId="picture" qsTypeId="urn:microsoft.com/office/officeart/2005/8/quickstyle/simple4" qsCatId="simple" csTypeId="urn:microsoft.com/office/officeart/2005/8/colors/colorful4" csCatId="colorful" phldr="1"/>
      <dgm:spPr/>
      <dgm:t>
        <a:bodyPr/>
        <a:lstStyle/>
        <a:p>
          <a:endParaRPr lang="uk-UA"/>
        </a:p>
      </dgm:t>
    </dgm:pt>
    <dgm:pt modelId="{218FFFD6-E134-4FD6-8DC9-BDF885343FC2}">
      <dgm:prSet phldrT="[Текст]" custT="1"/>
      <dgm:spPr/>
      <dgm:t>
        <a:bodyPr anchor="ctr"/>
        <a:lstStyle/>
        <a:p>
          <a:pPr algn="ctr"/>
          <a:r>
            <a:rPr lang="uk-UA" sz="1500" b="1" dirty="0" smtClean="0">
              <a:latin typeface="Century Gothic" pitchFamily="34" charset="0"/>
            </a:rPr>
            <a:t>Інноваційна економіка та інвестиції</a:t>
          </a:r>
          <a:endParaRPr lang="uk-UA" sz="1500" b="1" dirty="0">
            <a:latin typeface="Century Gothic" pitchFamily="34" charset="0"/>
          </a:endParaRPr>
        </a:p>
      </dgm:t>
    </dgm:pt>
    <dgm:pt modelId="{2DC8B843-E520-4F21-9155-22A4401CDA6A}" type="parTrans" cxnId="{2B1BF202-0F18-4E8F-A3F9-47B62640A55C}">
      <dgm:prSet/>
      <dgm:spPr/>
      <dgm:t>
        <a:bodyPr/>
        <a:lstStyle/>
        <a:p>
          <a:pPr algn="ctr"/>
          <a:endParaRPr lang="uk-UA" sz="1500" b="1">
            <a:latin typeface="Century Gothic" pitchFamily="34" charset="0"/>
          </a:endParaRPr>
        </a:p>
      </dgm:t>
    </dgm:pt>
    <dgm:pt modelId="{18F6BD39-A198-49F0-A6A9-57D1E8DFCC15}" type="sibTrans" cxnId="{2B1BF202-0F18-4E8F-A3F9-47B62640A55C}">
      <dgm:prSet/>
      <dgm:spPr/>
      <dgm:t>
        <a:bodyPr/>
        <a:lstStyle/>
        <a:p>
          <a:pPr algn="ctr"/>
          <a:endParaRPr lang="uk-UA" sz="1500" b="1">
            <a:latin typeface="Century Gothic" pitchFamily="34" charset="0"/>
          </a:endParaRPr>
        </a:p>
      </dgm:t>
    </dgm:pt>
    <dgm:pt modelId="{871BEFCB-CD7B-4F89-8F0B-F674AF4C2E97}">
      <dgm:prSet custT="1"/>
      <dgm:spPr/>
      <dgm:t>
        <a:bodyPr anchor="ctr"/>
        <a:lstStyle/>
        <a:p>
          <a:pPr algn="ctr"/>
          <a:r>
            <a:rPr lang="uk-UA" sz="1500" b="1" dirty="0" smtClean="0">
              <a:latin typeface="Century Gothic" pitchFamily="34" charset="0"/>
            </a:rPr>
            <a:t>Сільський розвиток</a:t>
          </a:r>
        </a:p>
      </dgm:t>
    </dgm:pt>
    <dgm:pt modelId="{0A29DE81-DAB5-4B2C-B7B4-48F373BBB342}" type="parTrans" cxnId="{1900E39B-E2C1-43C3-9B1C-EDAE3A67CCA2}">
      <dgm:prSet/>
      <dgm:spPr/>
      <dgm:t>
        <a:bodyPr/>
        <a:lstStyle/>
        <a:p>
          <a:pPr algn="ctr"/>
          <a:endParaRPr lang="uk-UA" sz="1500" b="1">
            <a:latin typeface="Century Gothic" pitchFamily="34" charset="0"/>
          </a:endParaRPr>
        </a:p>
      </dgm:t>
    </dgm:pt>
    <dgm:pt modelId="{2FEE9D6C-A25E-481A-85C5-C378E65AC985}" type="sibTrans" cxnId="{1900E39B-E2C1-43C3-9B1C-EDAE3A67CCA2}">
      <dgm:prSet/>
      <dgm:spPr/>
      <dgm:t>
        <a:bodyPr/>
        <a:lstStyle/>
        <a:p>
          <a:pPr algn="ctr"/>
          <a:endParaRPr lang="uk-UA" sz="1500" b="1">
            <a:latin typeface="Century Gothic" pitchFamily="34" charset="0"/>
          </a:endParaRPr>
        </a:p>
      </dgm:t>
    </dgm:pt>
    <dgm:pt modelId="{1BBB1BF2-85EB-472C-96E6-B0E0FD6B7990}">
      <dgm:prSet custT="1"/>
      <dgm:spPr/>
      <dgm:t>
        <a:bodyPr anchor="ctr"/>
        <a:lstStyle/>
        <a:p>
          <a:pPr algn="ctr"/>
          <a:r>
            <a:rPr lang="uk-UA" sz="1500" b="1" dirty="0" smtClean="0">
              <a:latin typeface="Century Gothic" pitchFamily="34" charset="0"/>
            </a:rPr>
            <a:t>Розвиток людського потенціалу</a:t>
          </a:r>
          <a:endParaRPr lang="uk-UA" sz="1500" b="1" dirty="0">
            <a:latin typeface="Century Gothic" pitchFamily="34" charset="0"/>
          </a:endParaRPr>
        </a:p>
      </dgm:t>
    </dgm:pt>
    <dgm:pt modelId="{DEDA2E86-8183-4B51-AE57-56A25C877BEC}" type="parTrans" cxnId="{93CE1A5C-5350-41E5-A60D-684870FCBA6E}">
      <dgm:prSet/>
      <dgm:spPr/>
      <dgm:t>
        <a:bodyPr/>
        <a:lstStyle/>
        <a:p>
          <a:pPr algn="ctr"/>
          <a:endParaRPr lang="uk-UA" sz="1500" b="1">
            <a:latin typeface="Century Gothic" pitchFamily="34" charset="0"/>
          </a:endParaRPr>
        </a:p>
      </dgm:t>
    </dgm:pt>
    <dgm:pt modelId="{987539EB-5D22-4EFF-82AC-3C5A7C25C50F}" type="sibTrans" cxnId="{93CE1A5C-5350-41E5-A60D-684870FCBA6E}">
      <dgm:prSet/>
      <dgm:spPr/>
      <dgm:t>
        <a:bodyPr/>
        <a:lstStyle/>
        <a:p>
          <a:pPr algn="ctr"/>
          <a:endParaRPr lang="uk-UA" sz="1500" b="1">
            <a:latin typeface="Century Gothic" pitchFamily="34" charset="0"/>
          </a:endParaRPr>
        </a:p>
      </dgm:t>
    </dgm:pt>
    <dgm:pt modelId="{EFBA1F47-DC48-4C70-8528-5D5B4FB0931F}">
      <dgm:prSet custT="1"/>
      <dgm:spPr/>
      <dgm:t>
        <a:bodyPr anchor="ctr"/>
        <a:lstStyle/>
        <a:p>
          <a:pPr algn="ctr"/>
          <a:r>
            <a:rPr lang="uk-UA" sz="1500" b="1" dirty="0" smtClean="0">
              <a:latin typeface="Century Gothic" pitchFamily="34" charset="0"/>
            </a:rPr>
            <a:t>Розвиток туризму</a:t>
          </a:r>
          <a:endParaRPr lang="uk-UA" sz="1500" b="1" dirty="0">
            <a:latin typeface="Century Gothic" pitchFamily="34" charset="0"/>
          </a:endParaRPr>
        </a:p>
      </dgm:t>
    </dgm:pt>
    <dgm:pt modelId="{33930C8D-7E00-4124-9C04-8D62EBB0ED79}" type="parTrans" cxnId="{2878AB2A-23B5-40FF-8D0E-A47D30DD0EEB}">
      <dgm:prSet/>
      <dgm:spPr/>
      <dgm:t>
        <a:bodyPr/>
        <a:lstStyle/>
        <a:p>
          <a:pPr algn="ctr"/>
          <a:endParaRPr lang="uk-UA" sz="1500" b="1">
            <a:latin typeface="Century Gothic" pitchFamily="34" charset="0"/>
          </a:endParaRPr>
        </a:p>
      </dgm:t>
    </dgm:pt>
    <dgm:pt modelId="{10B58296-56D4-4706-A42A-9E784904A18E}" type="sibTrans" cxnId="{2878AB2A-23B5-40FF-8D0E-A47D30DD0EEB}">
      <dgm:prSet/>
      <dgm:spPr/>
      <dgm:t>
        <a:bodyPr/>
        <a:lstStyle/>
        <a:p>
          <a:pPr algn="ctr"/>
          <a:endParaRPr lang="uk-UA" sz="1500" b="1">
            <a:latin typeface="Century Gothic" pitchFamily="34" charset="0"/>
          </a:endParaRPr>
        </a:p>
      </dgm:t>
    </dgm:pt>
    <dgm:pt modelId="{405DFA8C-AB31-4E90-922A-34409DEC2325}">
      <dgm:prSet custT="1"/>
      <dgm:spPr/>
      <dgm:t>
        <a:bodyPr anchor="ctr"/>
        <a:lstStyle/>
        <a:p>
          <a:pPr algn="ctr"/>
          <a:r>
            <a:rPr lang="uk-UA" sz="1500" b="1" dirty="0" err="1" smtClean="0">
              <a:latin typeface="Century Gothic" pitchFamily="34" charset="0"/>
            </a:rPr>
            <a:t>Загально-українська</a:t>
          </a:r>
          <a:r>
            <a:rPr lang="uk-UA" sz="1500" b="1" dirty="0" smtClean="0">
              <a:latin typeface="Century Gothic" pitchFamily="34" charset="0"/>
            </a:rPr>
            <a:t> солідарність</a:t>
          </a:r>
          <a:endParaRPr lang="uk-UA" sz="1500" b="1" dirty="0">
            <a:latin typeface="Century Gothic" pitchFamily="34" charset="0"/>
          </a:endParaRPr>
        </a:p>
      </dgm:t>
    </dgm:pt>
    <dgm:pt modelId="{BFAE139B-CD25-4B87-8A3D-B44E607F38D0}" type="parTrans" cxnId="{26CAA397-F58C-4C97-A3D6-B7F6DEC7D678}">
      <dgm:prSet/>
      <dgm:spPr/>
      <dgm:t>
        <a:bodyPr/>
        <a:lstStyle/>
        <a:p>
          <a:pPr algn="ctr"/>
          <a:endParaRPr lang="uk-UA" sz="1500" b="1">
            <a:latin typeface="Century Gothic" pitchFamily="34" charset="0"/>
          </a:endParaRPr>
        </a:p>
      </dgm:t>
    </dgm:pt>
    <dgm:pt modelId="{F85CA844-0000-4545-BD21-215F6C568D11}" type="sibTrans" cxnId="{26CAA397-F58C-4C97-A3D6-B7F6DEC7D678}">
      <dgm:prSet/>
      <dgm:spPr/>
      <dgm:t>
        <a:bodyPr/>
        <a:lstStyle/>
        <a:p>
          <a:pPr algn="ctr"/>
          <a:endParaRPr lang="uk-UA" sz="1500" b="1">
            <a:latin typeface="Century Gothic" pitchFamily="34" charset="0"/>
          </a:endParaRPr>
        </a:p>
      </dgm:t>
    </dgm:pt>
    <dgm:pt modelId="{770C3096-712A-496D-942A-96667D46083A}">
      <dgm:prSet custT="1"/>
      <dgm:spPr/>
      <dgm:t>
        <a:bodyPr anchor="ctr"/>
        <a:lstStyle/>
        <a:p>
          <a:pPr algn="ctr"/>
          <a:r>
            <a:rPr lang="ru-RU" sz="1500" b="1" dirty="0" err="1" smtClean="0">
              <a:latin typeface="Century Gothic" pitchFamily="34" charset="0"/>
            </a:rPr>
            <a:t>Розвиток</a:t>
          </a:r>
          <a:r>
            <a:rPr lang="ru-RU" sz="1500" b="1" dirty="0" smtClean="0">
              <a:latin typeface="Century Gothic" pitchFamily="34" charset="0"/>
            </a:rPr>
            <a:t> </a:t>
          </a:r>
          <a:r>
            <a:rPr lang="ru-RU" sz="1500" b="1" dirty="0" err="1" smtClean="0">
              <a:latin typeface="Century Gothic" pitchFamily="34" charset="0"/>
            </a:rPr>
            <a:t>проблемних</a:t>
          </a:r>
          <a:r>
            <a:rPr lang="ru-RU" sz="1500" b="1" dirty="0" smtClean="0">
              <a:latin typeface="Century Gothic" pitchFamily="34" charset="0"/>
            </a:rPr>
            <a:t> </a:t>
          </a:r>
          <a:r>
            <a:rPr lang="ru-RU" sz="1500" b="1" dirty="0" err="1" smtClean="0">
              <a:latin typeface="Century Gothic" pitchFamily="34" charset="0"/>
            </a:rPr>
            <a:t>територій</a:t>
          </a:r>
          <a:r>
            <a:rPr lang="ru-RU" sz="1500" b="1" dirty="0" smtClean="0">
              <a:latin typeface="Century Gothic" pitchFamily="34" charset="0"/>
            </a:rPr>
            <a:t> (в тому </a:t>
          </a:r>
          <a:r>
            <a:rPr lang="ru-RU" sz="1500" b="1" dirty="0" err="1" smtClean="0">
              <a:latin typeface="Century Gothic" pitchFamily="34" charset="0"/>
            </a:rPr>
            <a:t>числі</a:t>
          </a:r>
          <a:r>
            <a:rPr lang="ru-RU" sz="1500" b="1" dirty="0" smtClean="0">
              <a:latin typeface="Century Gothic" pitchFamily="34" charset="0"/>
            </a:rPr>
            <a:t> </a:t>
          </a:r>
          <a:r>
            <a:rPr lang="ru-RU" sz="1500" b="1" dirty="0" err="1" smtClean="0">
              <a:latin typeface="Century Gothic" pitchFamily="34" charset="0"/>
            </a:rPr>
            <a:t>гірські</a:t>
          </a:r>
          <a:r>
            <a:rPr lang="ru-RU" sz="1500" b="1" dirty="0" smtClean="0">
              <a:latin typeface="Century Gothic" pitchFamily="34" charset="0"/>
            </a:rPr>
            <a:t>)</a:t>
          </a:r>
          <a:endParaRPr lang="uk-UA" sz="1500" b="1" dirty="0">
            <a:latin typeface="Century Gothic" pitchFamily="34" charset="0"/>
          </a:endParaRPr>
        </a:p>
      </dgm:t>
    </dgm:pt>
    <dgm:pt modelId="{B35C7100-3CA3-4369-BC8C-240D14303200}" type="parTrans" cxnId="{A4FA4A3D-EC01-4190-B491-5F448FA9053F}">
      <dgm:prSet/>
      <dgm:spPr/>
      <dgm:t>
        <a:bodyPr/>
        <a:lstStyle/>
        <a:p>
          <a:endParaRPr lang="uk-UA" sz="1500"/>
        </a:p>
      </dgm:t>
    </dgm:pt>
    <dgm:pt modelId="{A083B01E-5166-48DE-BF51-A3D3536FDDC2}" type="sibTrans" cxnId="{A4FA4A3D-EC01-4190-B491-5F448FA9053F}">
      <dgm:prSet/>
      <dgm:spPr/>
      <dgm:t>
        <a:bodyPr/>
        <a:lstStyle/>
        <a:p>
          <a:endParaRPr lang="uk-UA" sz="1500"/>
        </a:p>
      </dgm:t>
    </dgm:pt>
    <dgm:pt modelId="{ABE2FB04-2F6B-44FA-A5A8-AB1BABB9735C}">
      <dgm:prSet custT="1"/>
      <dgm:spPr/>
      <dgm:t>
        <a:bodyPr anchor="ctr"/>
        <a:lstStyle/>
        <a:p>
          <a:pPr algn="ctr"/>
          <a:r>
            <a:rPr lang="ru-RU" sz="1500" b="1" dirty="0" err="1" smtClean="0">
              <a:latin typeface="Century Gothic" pitchFamily="34" charset="0"/>
            </a:rPr>
            <a:t>Ефективне</a:t>
          </a:r>
          <a:r>
            <a:rPr lang="ru-RU" sz="1500" b="1" dirty="0" smtClean="0">
              <a:latin typeface="Century Gothic" pitchFamily="34" charset="0"/>
            </a:rPr>
            <a:t> </a:t>
          </a:r>
          <a:r>
            <a:rPr lang="ru-RU" sz="1500" b="1" dirty="0" err="1" smtClean="0">
              <a:latin typeface="Century Gothic" pitchFamily="34" charset="0"/>
            </a:rPr>
            <a:t>державне</a:t>
          </a:r>
          <a:r>
            <a:rPr lang="ru-RU" sz="1500" b="1" dirty="0" smtClean="0">
              <a:latin typeface="Century Gothic" pitchFamily="34" charset="0"/>
            </a:rPr>
            <a:t> </a:t>
          </a:r>
          <a:r>
            <a:rPr lang="ru-RU" sz="1500" b="1" dirty="0" err="1" smtClean="0">
              <a:latin typeface="Century Gothic" pitchFamily="34" charset="0"/>
            </a:rPr>
            <a:t>управління</a:t>
          </a:r>
          <a:r>
            <a:rPr lang="ru-RU" sz="1500" b="1" dirty="0" smtClean="0">
              <a:latin typeface="Century Gothic" pitchFamily="34" charset="0"/>
            </a:rPr>
            <a:t> (</a:t>
          </a:r>
          <a:r>
            <a:rPr lang="ru-RU" sz="1500" b="1" dirty="0" err="1" smtClean="0">
              <a:latin typeface="Century Gothic" pitchFamily="34" charset="0"/>
            </a:rPr>
            <a:t>м’які</a:t>
          </a:r>
          <a:r>
            <a:rPr lang="ru-RU" sz="1500" b="1" dirty="0" smtClean="0">
              <a:latin typeface="Century Gothic" pitchFamily="34" charset="0"/>
            </a:rPr>
            <a:t> </a:t>
          </a:r>
          <a:r>
            <a:rPr lang="ru-RU" sz="1500" b="1" dirty="0" err="1" smtClean="0">
              <a:latin typeface="Century Gothic" pitchFamily="34" charset="0"/>
            </a:rPr>
            <a:t>проекти</a:t>
          </a:r>
          <a:r>
            <a:rPr lang="ru-RU" sz="1500" b="1" dirty="0" smtClean="0">
              <a:latin typeface="Century Gothic" pitchFamily="34" charset="0"/>
            </a:rPr>
            <a:t>)           </a:t>
          </a:r>
          <a:endParaRPr lang="uk-UA" sz="1500" b="1" dirty="0">
            <a:latin typeface="Century Gothic" pitchFamily="34" charset="0"/>
          </a:endParaRPr>
        </a:p>
      </dgm:t>
    </dgm:pt>
    <dgm:pt modelId="{4A19D5BA-BC55-426E-B413-3FFF2F437CD9}" type="parTrans" cxnId="{30D0AEA0-03E6-4115-B5D2-61F044BA3B1B}">
      <dgm:prSet/>
      <dgm:spPr/>
      <dgm:t>
        <a:bodyPr/>
        <a:lstStyle/>
        <a:p>
          <a:endParaRPr lang="uk-UA" sz="1500"/>
        </a:p>
      </dgm:t>
    </dgm:pt>
    <dgm:pt modelId="{AE96B6A6-8BED-47E3-A97F-AEC084E7DFC0}" type="sibTrans" cxnId="{30D0AEA0-03E6-4115-B5D2-61F044BA3B1B}">
      <dgm:prSet/>
      <dgm:spPr/>
      <dgm:t>
        <a:bodyPr/>
        <a:lstStyle/>
        <a:p>
          <a:endParaRPr lang="uk-UA" sz="1500"/>
        </a:p>
      </dgm:t>
    </dgm:pt>
    <dgm:pt modelId="{31201BF8-716C-4FBC-BBA4-E8726457BC22}" type="pres">
      <dgm:prSet presAssocID="{B952ADA0-D307-461C-93E0-1E75FEB27934}" presName="Name0" presStyleCnt="0">
        <dgm:presLayoutVars>
          <dgm:dir/>
          <dgm:resizeHandles val="exact"/>
        </dgm:presLayoutVars>
      </dgm:prSet>
      <dgm:spPr/>
      <dgm:t>
        <a:bodyPr/>
        <a:lstStyle/>
        <a:p>
          <a:endParaRPr lang="uk-UA"/>
        </a:p>
      </dgm:t>
    </dgm:pt>
    <dgm:pt modelId="{7A7CB024-5AFA-4FC1-B336-0AA4725A906B}" type="pres">
      <dgm:prSet presAssocID="{218FFFD6-E134-4FD6-8DC9-BDF885343FC2}" presName="compNode" presStyleCnt="0"/>
      <dgm:spPr/>
    </dgm:pt>
    <dgm:pt modelId="{89B10C2A-82AE-459E-BD7E-E870C00F0035}" type="pres">
      <dgm:prSet presAssocID="{218FFFD6-E134-4FD6-8DC9-BDF885343FC2}" presName="pictRect" presStyleLbl="node1" presStyleIdx="0" presStyleCnt="7"/>
      <dgm:spPr>
        <a:blipFill rotWithShape="1">
          <a:blip xmlns:r="http://schemas.openxmlformats.org/officeDocument/2006/relationships" r:embed="rId1"/>
          <a:stretch>
            <a:fillRect/>
          </a:stretch>
        </a:blipFill>
      </dgm:spPr>
      <dgm:t>
        <a:bodyPr/>
        <a:lstStyle/>
        <a:p>
          <a:endParaRPr lang="uk-UA"/>
        </a:p>
      </dgm:t>
    </dgm:pt>
    <dgm:pt modelId="{12B5CCF3-B2AB-4EDC-9386-51E9874FA681}" type="pres">
      <dgm:prSet presAssocID="{218FFFD6-E134-4FD6-8DC9-BDF885343FC2}" presName="textRect" presStyleLbl="revTx" presStyleIdx="0" presStyleCnt="7">
        <dgm:presLayoutVars>
          <dgm:bulletEnabled val="1"/>
        </dgm:presLayoutVars>
      </dgm:prSet>
      <dgm:spPr/>
      <dgm:t>
        <a:bodyPr/>
        <a:lstStyle/>
        <a:p>
          <a:endParaRPr lang="uk-UA"/>
        </a:p>
      </dgm:t>
    </dgm:pt>
    <dgm:pt modelId="{E0B94B4A-5025-4C48-A108-4B75BA836743}" type="pres">
      <dgm:prSet presAssocID="{18F6BD39-A198-49F0-A6A9-57D1E8DFCC15}" presName="sibTrans" presStyleLbl="sibTrans2D1" presStyleIdx="0" presStyleCnt="0"/>
      <dgm:spPr/>
      <dgm:t>
        <a:bodyPr/>
        <a:lstStyle/>
        <a:p>
          <a:endParaRPr lang="uk-UA"/>
        </a:p>
      </dgm:t>
    </dgm:pt>
    <dgm:pt modelId="{4E684430-8D30-428C-9C55-AB782FF3B40E}" type="pres">
      <dgm:prSet presAssocID="{871BEFCB-CD7B-4F89-8F0B-F674AF4C2E97}" presName="compNode" presStyleCnt="0"/>
      <dgm:spPr/>
    </dgm:pt>
    <dgm:pt modelId="{1239D183-BBC9-46E3-80B7-3CFA63CD92EB}" type="pres">
      <dgm:prSet presAssocID="{871BEFCB-CD7B-4F89-8F0B-F674AF4C2E97}" presName="pictRect" presStyleLbl="node1" presStyleIdx="1" presStyleCnt="7"/>
      <dgm:spPr>
        <a:blipFill rotWithShape="1">
          <a:blip xmlns:r="http://schemas.openxmlformats.org/officeDocument/2006/relationships" r:embed="rId2"/>
          <a:stretch>
            <a:fillRect/>
          </a:stretch>
        </a:blipFill>
      </dgm:spPr>
      <dgm:t>
        <a:bodyPr/>
        <a:lstStyle/>
        <a:p>
          <a:endParaRPr lang="uk-UA"/>
        </a:p>
      </dgm:t>
    </dgm:pt>
    <dgm:pt modelId="{7CA57F96-7526-4A84-BE51-F8E71E88CE00}" type="pres">
      <dgm:prSet presAssocID="{871BEFCB-CD7B-4F89-8F0B-F674AF4C2E97}" presName="textRect" presStyleLbl="revTx" presStyleIdx="1" presStyleCnt="7">
        <dgm:presLayoutVars>
          <dgm:bulletEnabled val="1"/>
        </dgm:presLayoutVars>
      </dgm:prSet>
      <dgm:spPr/>
      <dgm:t>
        <a:bodyPr/>
        <a:lstStyle/>
        <a:p>
          <a:endParaRPr lang="uk-UA"/>
        </a:p>
      </dgm:t>
    </dgm:pt>
    <dgm:pt modelId="{860028BB-AEC2-45F3-B3A9-FC6F556E6E57}" type="pres">
      <dgm:prSet presAssocID="{2FEE9D6C-A25E-481A-85C5-C378E65AC985}" presName="sibTrans" presStyleLbl="sibTrans2D1" presStyleIdx="0" presStyleCnt="0"/>
      <dgm:spPr/>
      <dgm:t>
        <a:bodyPr/>
        <a:lstStyle/>
        <a:p>
          <a:endParaRPr lang="uk-UA"/>
        </a:p>
      </dgm:t>
    </dgm:pt>
    <dgm:pt modelId="{A132720B-4336-4085-8BB1-5276B8DB79AD}" type="pres">
      <dgm:prSet presAssocID="{1BBB1BF2-85EB-472C-96E6-B0E0FD6B7990}" presName="compNode" presStyleCnt="0"/>
      <dgm:spPr/>
    </dgm:pt>
    <dgm:pt modelId="{1EF12C21-4E20-4349-97FB-6EC3469B8319}" type="pres">
      <dgm:prSet presAssocID="{1BBB1BF2-85EB-472C-96E6-B0E0FD6B7990}" presName="pictRect" presStyleLbl="node1" presStyleIdx="2" presStyleCnt="7"/>
      <dgm:spPr>
        <a:blipFill rotWithShape="1">
          <a:blip xmlns:r="http://schemas.openxmlformats.org/officeDocument/2006/relationships" r:embed="rId3"/>
          <a:stretch>
            <a:fillRect/>
          </a:stretch>
        </a:blipFill>
      </dgm:spPr>
      <dgm:t>
        <a:bodyPr/>
        <a:lstStyle/>
        <a:p>
          <a:endParaRPr lang="uk-UA"/>
        </a:p>
      </dgm:t>
    </dgm:pt>
    <dgm:pt modelId="{12109E46-1738-4F62-B966-37167CDD2267}" type="pres">
      <dgm:prSet presAssocID="{1BBB1BF2-85EB-472C-96E6-B0E0FD6B7990}" presName="textRect" presStyleLbl="revTx" presStyleIdx="2" presStyleCnt="7">
        <dgm:presLayoutVars>
          <dgm:bulletEnabled val="1"/>
        </dgm:presLayoutVars>
      </dgm:prSet>
      <dgm:spPr/>
      <dgm:t>
        <a:bodyPr/>
        <a:lstStyle/>
        <a:p>
          <a:endParaRPr lang="uk-UA"/>
        </a:p>
      </dgm:t>
    </dgm:pt>
    <dgm:pt modelId="{9847B0BE-7657-48B3-9FC3-8F0582EB947B}" type="pres">
      <dgm:prSet presAssocID="{987539EB-5D22-4EFF-82AC-3C5A7C25C50F}" presName="sibTrans" presStyleLbl="sibTrans2D1" presStyleIdx="0" presStyleCnt="0"/>
      <dgm:spPr/>
      <dgm:t>
        <a:bodyPr/>
        <a:lstStyle/>
        <a:p>
          <a:endParaRPr lang="uk-UA"/>
        </a:p>
      </dgm:t>
    </dgm:pt>
    <dgm:pt modelId="{C15093BE-E1BA-4196-AA92-BAF46C1D3D70}" type="pres">
      <dgm:prSet presAssocID="{EFBA1F47-DC48-4C70-8528-5D5B4FB0931F}" presName="compNode" presStyleCnt="0"/>
      <dgm:spPr/>
    </dgm:pt>
    <dgm:pt modelId="{56DD7205-A1A3-4A8F-A85D-7893D390551E}" type="pres">
      <dgm:prSet presAssocID="{EFBA1F47-DC48-4C70-8528-5D5B4FB0931F}" presName="pictRect" presStyleLbl="nod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dgm:spPr>
      <dgm:t>
        <a:bodyPr/>
        <a:lstStyle/>
        <a:p>
          <a:endParaRPr lang="uk-UA"/>
        </a:p>
      </dgm:t>
    </dgm:pt>
    <dgm:pt modelId="{7B6B6DDD-7130-40FF-87D4-FA5A578AE034}" type="pres">
      <dgm:prSet presAssocID="{EFBA1F47-DC48-4C70-8528-5D5B4FB0931F}" presName="textRect" presStyleLbl="revTx" presStyleIdx="3" presStyleCnt="7">
        <dgm:presLayoutVars>
          <dgm:bulletEnabled val="1"/>
        </dgm:presLayoutVars>
      </dgm:prSet>
      <dgm:spPr/>
      <dgm:t>
        <a:bodyPr/>
        <a:lstStyle/>
        <a:p>
          <a:endParaRPr lang="uk-UA"/>
        </a:p>
      </dgm:t>
    </dgm:pt>
    <dgm:pt modelId="{8ED9573B-EFD9-472A-8252-7245E436FA2D}" type="pres">
      <dgm:prSet presAssocID="{10B58296-56D4-4706-A42A-9E784904A18E}" presName="sibTrans" presStyleLbl="sibTrans2D1" presStyleIdx="0" presStyleCnt="0"/>
      <dgm:spPr/>
      <dgm:t>
        <a:bodyPr/>
        <a:lstStyle/>
        <a:p>
          <a:endParaRPr lang="uk-UA"/>
        </a:p>
      </dgm:t>
    </dgm:pt>
    <dgm:pt modelId="{BF736395-AC2A-4DBC-B951-923D48E2EA0C}" type="pres">
      <dgm:prSet presAssocID="{405DFA8C-AB31-4E90-922A-34409DEC2325}" presName="compNode" presStyleCnt="0"/>
      <dgm:spPr/>
    </dgm:pt>
    <dgm:pt modelId="{538C9D50-621D-4C9B-BA70-383465A1A83C}" type="pres">
      <dgm:prSet presAssocID="{405DFA8C-AB31-4E90-922A-34409DEC2325}" presName="pictRect" presStyleLbl="node1" presStyleIdx="4" presStyleCnt="7" custLinFactNeighborY="-14845"/>
      <dgm:spPr>
        <a:blipFill rotWithShape="1">
          <a:blip xmlns:r="http://schemas.openxmlformats.org/officeDocument/2006/relationships" r:embed="rId5"/>
          <a:stretch>
            <a:fillRect/>
          </a:stretch>
        </a:blipFill>
      </dgm:spPr>
      <dgm:t>
        <a:bodyPr/>
        <a:lstStyle/>
        <a:p>
          <a:endParaRPr lang="uk-UA"/>
        </a:p>
      </dgm:t>
    </dgm:pt>
    <dgm:pt modelId="{64E60506-9949-4722-BD87-941296BF923B}" type="pres">
      <dgm:prSet presAssocID="{405DFA8C-AB31-4E90-922A-34409DEC2325}" presName="textRect" presStyleLbl="revTx" presStyleIdx="4" presStyleCnt="7">
        <dgm:presLayoutVars>
          <dgm:bulletEnabled val="1"/>
        </dgm:presLayoutVars>
      </dgm:prSet>
      <dgm:spPr/>
      <dgm:t>
        <a:bodyPr/>
        <a:lstStyle/>
        <a:p>
          <a:endParaRPr lang="uk-UA"/>
        </a:p>
      </dgm:t>
    </dgm:pt>
    <dgm:pt modelId="{25819772-7566-4BC1-8CD9-24C63E17FB8B}" type="pres">
      <dgm:prSet presAssocID="{F85CA844-0000-4545-BD21-215F6C568D11}" presName="sibTrans" presStyleLbl="sibTrans2D1" presStyleIdx="0" presStyleCnt="0"/>
      <dgm:spPr/>
      <dgm:t>
        <a:bodyPr/>
        <a:lstStyle/>
        <a:p>
          <a:endParaRPr lang="uk-UA"/>
        </a:p>
      </dgm:t>
    </dgm:pt>
    <dgm:pt modelId="{66045B65-560B-4DA0-BA86-85B49AAA6CF5}" type="pres">
      <dgm:prSet presAssocID="{770C3096-712A-496D-942A-96667D46083A}" presName="compNode" presStyleCnt="0"/>
      <dgm:spPr/>
    </dgm:pt>
    <dgm:pt modelId="{6F14A6C2-7283-492D-BEBC-E960C56A652D}" type="pres">
      <dgm:prSet presAssocID="{770C3096-712A-496D-942A-96667D46083A}" presName="pictRect" presStyleLbl="node1" presStyleIdx="5" presStyleCnt="7" custLinFactNeighborY="-14845"/>
      <dgm:spPr>
        <a:blipFill rotWithShape="1">
          <a:blip xmlns:r="http://schemas.openxmlformats.org/officeDocument/2006/relationships" r:embed="rId6"/>
          <a:stretch>
            <a:fillRect/>
          </a:stretch>
        </a:blipFill>
      </dgm:spPr>
      <dgm:t>
        <a:bodyPr/>
        <a:lstStyle/>
        <a:p>
          <a:endParaRPr lang="uk-UA"/>
        </a:p>
      </dgm:t>
    </dgm:pt>
    <dgm:pt modelId="{3DC412BC-6854-4842-BE9D-5CDBFAE6E8BB}" type="pres">
      <dgm:prSet presAssocID="{770C3096-712A-496D-942A-96667D46083A}" presName="textRect" presStyleLbl="revTx" presStyleIdx="5" presStyleCnt="7">
        <dgm:presLayoutVars>
          <dgm:bulletEnabled val="1"/>
        </dgm:presLayoutVars>
      </dgm:prSet>
      <dgm:spPr/>
      <dgm:t>
        <a:bodyPr/>
        <a:lstStyle/>
        <a:p>
          <a:endParaRPr lang="uk-UA"/>
        </a:p>
      </dgm:t>
    </dgm:pt>
    <dgm:pt modelId="{7D98EDEB-89E7-4DDA-8A14-3387D76A00D2}" type="pres">
      <dgm:prSet presAssocID="{A083B01E-5166-48DE-BF51-A3D3536FDDC2}" presName="sibTrans" presStyleLbl="sibTrans2D1" presStyleIdx="0" presStyleCnt="0"/>
      <dgm:spPr/>
      <dgm:t>
        <a:bodyPr/>
        <a:lstStyle/>
        <a:p>
          <a:endParaRPr lang="uk-UA"/>
        </a:p>
      </dgm:t>
    </dgm:pt>
    <dgm:pt modelId="{EE4037C5-6115-40AA-9628-BCC07AEF4153}" type="pres">
      <dgm:prSet presAssocID="{ABE2FB04-2F6B-44FA-A5A8-AB1BABB9735C}" presName="compNode" presStyleCnt="0"/>
      <dgm:spPr/>
    </dgm:pt>
    <dgm:pt modelId="{940C9EE6-B34D-47CE-B9F2-4EE7ECB12F8A}" type="pres">
      <dgm:prSet presAssocID="{ABE2FB04-2F6B-44FA-A5A8-AB1BABB9735C}" presName="pictRect" presStyleLbl="node1" presStyleIdx="6" presStyleCnt="7" custLinFactNeighborY="-14845"/>
      <dgm:spPr>
        <a:blipFill rotWithShape="1">
          <a:blip xmlns:r="http://schemas.openxmlformats.org/officeDocument/2006/relationships" r:embed="rId7"/>
          <a:stretch>
            <a:fillRect/>
          </a:stretch>
        </a:blipFill>
      </dgm:spPr>
      <dgm:t>
        <a:bodyPr/>
        <a:lstStyle/>
        <a:p>
          <a:endParaRPr lang="uk-UA"/>
        </a:p>
      </dgm:t>
    </dgm:pt>
    <dgm:pt modelId="{19E70FE1-5300-46C7-8D25-89EC434656FF}" type="pres">
      <dgm:prSet presAssocID="{ABE2FB04-2F6B-44FA-A5A8-AB1BABB9735C}" presName="textRect" presStyleLbl="revTx" presStyleIdx="6" presStyleCnt="7">
        <dgm:presLayoutVars>
          <dgm:bulletEnabled val="1"/>
        </dgm:presLayoutVars>
      </dgm:prSet>
      <dgm:spPr/>
      <dgm:t>
        <a:bodyPr/>
        <a:lstStyle/>
        <a:p>
          <a:endParaRPr lang="uk-UA"/>
        </a:p>
      </dgm:t>
    </dgm:pt>
  </dgm:ptLst>
  <dgm:cxnLst>
    <dgm:cxn modelId="{07F165D4-136F-4567-811D-EB019D0162A4}" type="presOf" srcId="{987539EB-5D22-4EFF-82AC-3C5A7C25C50F}" destId="{9847B0BE-7657-48B3-9FC3-8F0582EB947B}" srcOrd="0" destOrd="0" presId="urn:microsoft.com/office/officeart/2005/8/layout/pList1"/>
    <dgm:cxn modelId="{1900E39B-E2C1-43C3-9B1C-EDAE3A67CCA2}" srcId="{B952ADA0-D307-461C-93E0-1E75FEB27934}" destId="{871BEFCB-CD7B-4F89-8F0B-F674AF4C2E97}" srcOrd="1" destOrd="0" parTransId="{0A29DE81-DAB5-4B2C-B7B4-48F373BBB342}" sibTransId="{2FEE9D6C-A25E-481A-85C5-C378E65AC985}"/>
    <dgm:cxn modelId="{965E3FF6-2CE2-43B3-B18C-B45AE29DFF4D}" type="presOf" srcId="{770C3096-712A-496D-942A-96667D46083A}" destId="{3DC412BC-6854-4842-BE9D-5CDBFAE6E8BB}" srcOrd="0" destOrd="0" presId="urn:microsoft.com/office/officeart/2005/8/layout/pList1"/>
    <dgm:cxn modelId="{7123BD40-9BDA-404F-AB37-49964520C31B}" type="presOf" srcId="{EFBA1F47-DC48-4C70-8528-5D5B4FB0931F}" destId="{7B6B6DDD-7130-40FF-87D4-FA5A578AE034}" srcOrd="0" destOrd="0" presId="urn:microsoft.com/office/officeart/2005/8/layout/pList1"/>
    <dgm:cxn modelId="{A4FA4A3D-EC01-4190-B491-5F448FA9053F}" srcId="{B952ADA0-D307-461C-93E0-1E75FEB27934}" destId="{770C3096-712A-496D-942A-96667D46083A}" srcOrd="5" destOrd="0" parTransId="{B35C7100-3CA3-4369-BC8C-240D14303200}" sibTransId="{A083B01E-5166-48DE-BF51-A3D3536FDDC2}"/>
    <dgm:cxn modelId="{A2327897-9787-4738-B3EE-38299CECC4B2}" type="presOf" srcId="{405DFA8C-AB31-4E90-922A-34409DEC2325}" destId="{64E60506-9949-4722-BD87-941296BF923B}" srcOrd="0" destOrd="0" presId="urn:microsoft.com/office/officeart/2005/8/layout/pList1"/>
    <dgm:cxn modelId="{AF3BB010-EAD3-4554-B074-E35F019D7E58}" type="presOf" srcId="{B952ADA0-D307-461C-93E0-1E75FEB27934}" destId="{31201BF8-716C-4FBC-BBA4-E8726457BC22}" srcOrd="0" destOrd="0" presId="urn:microsoft.com/office/officeart/2005/8/layout/pList1"/>
    <dgm:cxn modelId="{26CAA397-F58C-4C97-A3D6-B7F6DEC7D678}" srcId="{B952ADA0-D307-461C-93E0-1E75FEB27934}" destId="{405DFA8C-AB31-4E90-922A-34409DEC2325}" srcOrd="4" destOrd="0" parTransId="{BFAE139B-CD25-4B87-8A3D-B44E607F38D0}" sibTransId="{F85CA844-0000-4545-BD21-215F6C568D11}"/>
    <dgm:cxn modelId="{B78DA506-498C-419D-93A8-FDA6DAF62DE8}" type="presOf" srcId="{10B58296-56D4-4706-A42A-9E784904A18E}" destId="{8ED9573B-EFD9-472A-8252-7245E436FA2D}" srcOrd="0" destOrd="0" presId="urn:microsoft.com/office/officeart/2005/8/layout/pList1"/>
    <dgm:cxn modelId="{FD8C570E-7B16-4FDB-9050-EC38D7BEC7CE}" type="presOf" srcId="{ABE2FB04-2F6B-44FA-A5A8-AB1BABB9735C}" destId="{19E70FE1-5300-46C7-8D25-89EC434656FF}" srcOrd="0" destOrd="0" presId="urn:microsoft.com/office/officeart/2005/8/layout/pList1"/>
    <dgm:cxn modelId="{848D345C-9ADC-4DE9-AC8C-AEB175B98989}" type="presOf" srcId="{2FEE9D6C-A25E-481A-85C5-C378E65AC985}" destId="{860028BB-AEC2-45F3-B3A9-FC6F556E6E57}" srcOrd="0" destOrd="0" presId="urn:microsoft.com/office/officeart/2005/8/layout/pList1"/>
    <dgm:cxn modelId="{EAA3B926-DDD0-4CAD-A6BE-B5B2D5A0BB20}" type="presOf" srcId="{871BEFCB-CD7B-4F89-8F0B-F674AF4C2E97}" destId="{7CA57F96-7526-4A84-BE51-F8E71E88CE00}" srcOrd="0" destOrd="0" presId="urn:microsoft.com/office/officeart/2005/8/layout/pList1"/>
    <dgm:cxn modelId="{30D0AEA0-03E6-4115-B5D2-61F044BA3B1B}" srcId="{B952ADA0-D307-461C-93E0-1E75FEB27934}" destId="{ABE2FB04-2F6B-44FA-A5A8-AB1BABB9735C}" srcOrd="6" destOrd="0" parTransId="{4A19D5BA-BC55-426E-B413-3FFF2F437CD9}" sibTransId="{AE96B6A6-8BED-47E3-A97F-AEC084E7DFC0}"/>
    <dgm:cxn modelId="{38A8C0B5-6442-44DB-AFB3-04C9066D3E8E}" type="presOf" srcId="{18F6BD39-A198-49F0-A6A9-57D1E8DFCC15}" destId="{E0B94B4A-5025-4C48-A108-4B75BA836743}" srcOrd="0" destOrd="0" presId="urn:microsoft.com/office/officeart/2005/8/layout/pList1"/>
    <dgm:cxn modelId="{B7EFB3C1-5A75-4E94-8391-3AC8D4CCDCE7}" type="presOf" srcId="{1BBB1BF2-85EB-472C-96E6-B0E0FD6B7990}" destId="{12109E46-1738-4F62-B966-37167CDD2267}" srcOrd="0" destOrd="0" presId="urn:microsoft.com/office/officeart/2005/8/layout/pList1"/>
    <dgm:cxn modelId="{2E6C2290-57A6-4E13-95B6-804CE1396648}" type="presOf" srcId="{F85CA844-0000-4545-BD21-215F6C568D11}" destId="{25819772-7566-4BC1-8CD9-24C63E17FB8B}" srcOrd="0" destOrd="0" presId="urn:microsoft.com/office/officeart/2005/8/layout/pList1"/>
    <dgm:cxn modelId="{CEEBFE7D-6B89-4F6D-86C7-249E62F4C053}" type="presOf" srcId="{218FFFD6-E134-4FD6-8DC9-BDF885343FC2}" destId="{12B5CCF3-B2AB-4EDC-9386-51E9874FA681}" srcOrd="0" destOrd="0" presId="urn:microsoft.com/office/officeart/2005/8/layout/pList1"/>
    <dgm:cxn modelId="{93CE1A5C-5350-41E5-A60D-684870FCBA6E}" srcId="{B952ADA0-D307-461C-93E0-1E75FEB27934}" destId="{1BBB1BF2-85EB-472C-96E6-B0E0FD6B7990}" srcOrd="2" destOrd="0" parTransId="{DEDA2E86-8183-4B51-AE57-56A25C877BEC}" sibTransId="{987539EB-5D22-4EFF-82AC-3C5A7C25C50F}"/>
    <dgm:cxn modelId="{2B1BF202-0F18-4E8F-A3F9-47B62640A55C}" srcId="{B952ADA0-D307-461C-93E0-1E75FEB27934}" destId="{218FFFD6-E134-4FD6-8DC9-BDF885343FC2}" srcOrd="0" destOrd="0" parTransId="{2DC8B843-E520-4F21-9155-22A4401CDA6A}" sibTransId="{18F6BD39-A198-49F0-A6A9-57D1E8DFCC15}"/>
    <dgm:cxn modelId="{2878AB2A-23B5-40FF-8D0E-A47D30DD0EEB}" srcId="{B952ADA0-D307-461C-93E0-1E75FEB27934}" destId="{EFBA1F47-DC48-4C70-8528-5D5B4FB0931F}" srcOrd="3" destOrd="0" parTransId="{33930C8D-7E00-4124-9C04-8D62EBB0ED79}" sibTransId="{10B58296-56D4-4706-A42A-9E784904A18E}"/>
    <dgm:cxn modelId="{FDBE58CE-100B-4AC0-9EB4-5BE64A981852}" type="presOf" srcId="{A083B01E-5166-48DE-BF51-A3D3536FDDC2}" destId="{7D98EDEB-89E7-4DDA-8A14-3387D76A00D2}" srcOrd="0" destOrd="0" presId="urn:microsoft.com/office/officeart/2005/8/layout/pList1"/>
    <dgm:cxn modelId="{3CA3A9EE-0808-4AA6-B238-317E7332431E}" type="presParOf" srcId="{31201BF8-716C-4FBC-BBA4-E8726457BC22}" destId="{7A7CB024-5AFA-4FC1-B336-0AA4725A906B}" srcOrd="0" destOrd="0" presId="urn:microsoft.com/office/officeart/2005/8/layout/pList1"/>
    <dgm:cxn modelId="{45D7A560-995D-47AC-B081-D60FD4266827}" type="presParOf" srcId="{7A7CB024-5AFA-4FC1-B336-0AA4725A906B}" destId="{89B10C2A-82AE-459E-BD7E-E870C00F0035}" srcOrd="0" destOrd="0" presId="urn:microsoft.com/office/officeart/2005/8/layout/pList1"/>
    <dgm:cxn modelId="{294B3DE7-1DDA-4F40-B0E1-AEB57DBBBA0C}" type="presParOf" srcId="{7A7CB024-5AFA-4FC1-B336-0AA4725A906B}" destId="{12B5CCF3-B2AB-4EDC-9386-51E9874FA681}" srcOrd="1" destOrd="0" presId="urn:microsoft.com/office/officeart/2005/8/layout/pList1"/>
    <dgm:cxn modelId="{6ED75FDE-B823-4EA5-B5FF-966B0126EEBC}" type="presParOf" srcId="{31201BF8-716C-4FBC-BBA4-E8726457BC22}" destId="{E0B94B4A-5025-4C48-A108-4B75BA836743}" srcOrd="1" destOrd="0" presId="urn:microsoft.com/office/officeart/2005/8/layout/pList1"/>
    <dgm:cxn modelId="{46A02AB3-C7A9-4529-B265-F489F44E78B8}" type="presParOf" srcId="{31201BF8-716C-4FBC-BBA4-E8726457BC22}" destId="{4E684430-8D30-428C-9C55-AB782FF3B40E}" srcOrd="2" destOrd="0" presId="urn:microsoft.com/office/officeart/2005/8/layout/pList1"/>
    <dgm:cxn modelId="{A8D0FD10-B8BA-459C-90E4-57832F05DF57}" type="presParOf" srcId="{4E684430-8D30-428C-9C55-AB782FF3B40E}" destId="{1239D183-BBC9-46E3-80B7-3CFA63CD92EB}" srcOrd="0" destOrd="0" presId="urn:microsoft.com/office/officeart/2005/8/layout/pList1"/>
    <dgm:cxn modelId="{6BB937E7-8961-43CD-A23C-7D3B36F97AEB}" type="presParOf" srcId="{4E684430-8D30-428C-9C55-AB782FF3B40E}" destId="{7CA57F96-7526-4A84-BE51-F8E71E88CE00}" srcOrd="1" destOrd="0" presId="urn:microsoft.com/office/officeart/2005/8/layout/pList1"/>
    <dgm:cxn modelId="{51980690-ACE6-4500-8CB5-999B6BC1234E}" type="presParOf" srcId="{31201BF8-716C-4FBC-BBA4-E8726457BC22}" destId="{860028BB-AEC2-45F3-B3A9-FC6F556E6E57}" srcOrd="3" destOrd="0" presId="urn:microsoft.com/office/officeart/2005/8/layout/pList1"/>
    <dgm:cxn modelId="{B1EFB3D4-9AF8-45DF-A742-546F19531B64}" type="presParOf" srcId="{31201BF8-716C-4FBC-BBA4-E8726457BC22}" destId="{A132720B-4336-4085-8BB1-5276B8DB79AD}" srcOrd="4" destOrd="0" presId="urn:microsoft.com/office/officeart/2005/8/layout/pList1"/>
    <dgm:cxn modelId="{8F26FA27-E1FC-47CC-886A-C0634DA9ED5A}" type="presParOf" srcId="{A132720B-4336-4085-8BB1-5276B8DB79AD}" destId="{1EF12C21-4E20-4349-97FB-6EC3469B8319}" srcOrd="0" destOrd="0" presId="urn:microsoft.com/office/officeart/2005/8/layout/pList1"/>
    <dgm:cxn modelId="{933ADACD-DB96-4F13-B8F0-F2134AE24249}" type="presParOf" srcId="{A132720B-4336-4085-8BB1-5276B8DB79AD}" destId="{12109E46-1738-4F62-B966-37167CDD2267}" srcOrd="1" destOrd="0" presId="urn:microsoft.com/office/officeart/2005/8/layout/pList1"/>
    <dgm:cxn modelId="{1853CDC8-9AA5-434B-8CCC-FEB4EFEE6D82}" type="presParOf" srcId="{31201BF8-716C-4FBC-BBA4-E8726457BC22}" destId="{9847B0BE-7657-48B3-9FC3-8F0582EB947B}" srcOrd="5" destOrd="0" presId="urn:microsoft.com/office/officeart/2005/8/layout/pList1"/>
    <dgm:cxn modelId="{6BC40A34-C497-47BA-AF81-3D1F3BB28189}" type="presParOf" srcId="{31201BF8-716C-4FBC-BBA4-E8726457BC22}" destId="{C15093BE-E1BA-4196-AA92-BAF46C1D3D70}" srcOrd="6" destOrd="0" presId="urn:microsoft.com/office/officeart/2005/8/layout/pList1"/>
    <dgm:cxn modelId="{06335E67-41DF-4B93-B6A3-656BF83DA6AB}" type="presParOf" srcId="{C15093BE-E1BA-4196-AA92-BAF46C1D3D70}" destId="{56DD7205-A1A3-4A8F-A85D-7893D390551E}" srcOrd="0" destOrd="0" presId="urn:microsoft.com/office/officeart/2005/8/layout/pList1"/>
    <dgm:cxn modelId="{5D423AF5-91B5-44C3-A0FE-E7E9C498F740}" type="presParOf" srcId="{C15093BE-E1BA-4196-AA92-BAF46C1D3D70}" destId="{7B6B6DDD-7130-40FF-87D4-FA5A578AE034}" srcOrd="1" destOrd="0" presId="urn:microsoft.com/office/officeart/2005/8/layout/pList1"/>
    <dgm:cxn modelId="{75B4998C-75C9-46C3-9718-47756443CFF9}" type="presParOf" srcId="{31201BF8-716C-4FBC-BBA4-E8726457BC22}" destId="{8ED9573B-EFD9-472A-8252-7245E436FA2D}" srcOrd="7" destOrd="0" presId="urn:microsoft.com/office/officeart/2005/8/layout/pList1"/>
    <dgm:cxn modelId="{BA9D3755-0F9E-47F6-ACB3-7F6DB05AB034}" type="presParOf" srcId="{31201BF8-716C-4FBC-BBA4-E8726457BC22}" destId="{BF736395-AC2A-4DBC-B951-923D48E2EA0C}" srcOrd="8" destOrd="0" presId="urn:microsoft.com/office/officeart/2005/8/layout/pList1"/>
    <dgm:cxn modelId="{0EF1CE5B-A342-4A35-8EFC-0867105D02D2}" type="presParOf" srcId="{BF736395-AC2A-4DBC-B951-923D48E2EA0C}" destId="{538C9D50-621D-4C9B-BA70-383465A1A83C}" srcOrd="0" destOrd="0" presId="urn:microsoft.com/office/officeart/2005/8/layout/pList1"/>
    <dgm:cxn modelId="{D69CD2E6-4B54-418B-A199-451D99368AA4}" type="presParOf" srcId="{BF736395-AC2A-4DBC-B951-923D48E2EA0C}" destId="{64E60506-9949-4722-BD87-941296BF923B}" srcOrd="1" destOrd="0" presId="urn:microsoft.com/office/officeart/2005/8/layout/pList1"/>
    <dgm:cxn modelId="{4D2B08FA-202B-43D4-B895-B7EF299E30A2}" type="presParOf" srcId="{31201BF8-716C-4FBC-BBA4-E8726457BC22}" destId="{25819772-7566-4BC1-8CD9-24C63E17FB8B}" srcOrd="9" destOrd="0" presId="urn:microsoft.com/office/officeart/2005/8/layout/pList1"/>
    <dgm:cxn modelId="{36798AFB-2BA2-439B-B61C-2BC7538D2961}" type="presParOf" srcId="{31201BF8-716C-4FBC-BBA4-E8726457BC22}" destId="{66045B65-560B-4DA0-BA86-85B49AAA6CF5}" srcOrd="10" destOrd="0" presId="urn:microsoft.com/office/officeart/2005/8/layout/pList1"/>
    <dgm:cxn modelId="{D1B5FFFD-1213-49D5-9D68-4A2AF68E80C1}" type="presParOf" srcId="{66045B65-560B-4DA0-BA86-85B49AAA6CF5}" destId="{6F14A6C2-7283-492D-BEBC-E960C56A652D}" srcOrd="0" destOrd="0" presId="urn:microsoft.com/office/officeart/2005/8/layout/pList1"/>
    <dgm:cxn modelId="{329D4FB0-CD35-4F21-9C41-30EA4C159ABF}" type="presParOf" srcId="{66045B65-560B-4DA0-BA86-85B49AAA6CF5}" destId="{3DC412BC-6854-4842-BE9D-5CDBFAE6E8BB}" srcOrd="1" destOrd="0" presId="urn:microsoft.com/office/officeart/2005/8/layout/pList1"/>
    <dgm:cxn modelId="{E77D1A9E-2064-4597-8523-5E660CFBF0AE}" type="presParOf" srcId="{31201BF8-716C-4FBC-BBA4-E8726457BC22}" destId="{7D98EDEB-89E7-4DDA-8A14-3387D76A00D2}" srcOrd="11" destOrd="0" presId="urn:microsoft.com/office/officeart/2005/8/layout/pList1"/>
    <dgm:cxn modelId="{0EB1AA03-1F5D-49D3-B225-EE68DDCFAA51}" type="presParOf" srcId="{31201BF8-716C-4FBC-BBA4-E8726457BC22}" destId="{EE4037C5-6115-40AA-9628-BCC07AEF4153}" srcOrd="12" destOrd="0" presId="urn:microsoft.com/office/officeart/2005/8/layout/pList1"/>
    <dgm:cxn modelId="{51C44DD2-C64F-4155-B441-23FF7CD7D1EE}" type="presParOf" srcId="{EE4037C5-6115-40AA-9628-BCC07AEF4153}" destId="{940C9EE6-B34D-47CE-B9F2-4EE7ECB12F8A}" srcOrd="0" destOrd="0" presId="urn:microsoft.com/office/officeart/2005/8/layout/pList1"/>
    <dgm:cxn modelId="{4727DED0-BCD6-4EC5-94DA-A7C711A1E78F}" type="presParOf" srcId="{EE4037C5-6115-40AA-9628-BCC07AEF4153}" destId="{19E70FE1-5300-46C7-8D25-89EC434656F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42810-B4FB-46E4-9ABB-1BD6E925CA5E}" type="doc">
      <dgm:prSet loTypeId="urn:microsoft.com/office/officeart/2005/8/layout/vList5" loCatId="list" qsTypeId="urn:microsoft.com/office/officeart/2005/8/quickstyle/simple4" qsCatId="simple" csTypeId="urn:microsoft.com/office/officeart/2005/8/colors/colorful1#2" csCatId="colorful" phldr="1"/>
      <dgm:spPr/>
      <dgm:t>
        <a:bodyPr/>
        <a:lstStyle/>
        <a:p>
          <a:endParaRPr lang="uk-UA"/>
        </a:p>
      </dgm:t>
    </dgm:pt>
    <dgm:pt modelId="{978FE80B-DBC0-4ED9-B7D4-9D21DEE5F8A2}">
      <dgm:prSet phldrT="[Текст]" custT="1"/>
      <dgm:spPr/>
      <dgm:t>
        <a:bodyPr/>
        <a:lstStyle/>
        <a:p>
          <a:r>
            <a:rPr lang="uk-UA" sz="1800" b="1" dirty="0" smtClean="0">
              <a:latin typeface="Century Gothic" pitchFamily="34" charset="0"/>
            </a:rPr>
            <a:t>Підготовка проектів </a:t>
          </a:r>
          <a:endParaRPr lang="uk-UA" sz="1800" b="1" dirty="0">
            <a:latin typeface="Century Gothic" pitchFamily="34" charset="0"/>
          </a:endParaRPr>
        </a:p>
      </dgm:t>
    </dgm:pt>
    <dgm:pt modelId="{1B0078B4-14DD-49B7-96EB-4FF2261ECE4C}" type="parTrans" cxnId="{F9D89BFD-C822-44F9-854D-57A5DD675022}">
      <dgm:prSet/>
      <dgm:spPr/>
      <dgm:t>
        <a:bodyPr/>
        <a:lstStyle/>
        <a:p>
          <a:endParaRPr lang="uk-UA" sz="2400" b="1">
            <a:latin typeface="Century Gothic" pitchFamily="34" charset="0"/>
          </a:endParaRPr>
        </a:p>
      </dgm:t>
    </dgm:pt>
    <dgm:pt modelId="{B1F59E2C-B7F0-4397-A1BB-0B2E6791D28E}" type="sibTrans" cxnId="{F9D89BFD-C822-44F9-854D-57A5DD675022}">
      <dgm:prSet/>
      <dgm:spPr/>
      <dgm:t>
        <a:bodyPr/>
        <a:lstStyle/>
        <a:p>
          <a:endParaRPr lang="uk-UA" sz="2400" b="1">
            <a:latin typeface="Century Gothic" pitchFamily="34" charset="0"/>
          </a:endParaRPr>
        </a:p>
      </dgm:t>
    </dgm:pt>
    <dgm:pt modelId="{9514DD0A-F408-4BBC-B537-EDB7B30FCCB1}">
      <dgm:prSet phldrT="[Текст]" custT="1"/>
      <dgm:spPr/>
      <dgm:t>
        <a:bodyPr/>
        <a:lstStyle/>
        <a:p>
          <a:r>
            <a:rPr lang="uk-UA" sz="1800" b="1" dirty="0" smtClean="0">
              <a:latin typeface="Century Gothic" pitchFamily="34" charset="0"/>
            </a:rPr>
            <a:t>Відповідальні – структурні підрозділи ЛОДА, Департамент економічної політики ЛОДА </a:t>
          </a:r>
          <a:endParaRPr lang="uk-UA" sz="1800" b="1" dirty="0">
            <a:latin typeface="Century Gothic" pitchFamily="34" charset="0"/>
          </a:endParaRPr>
        </a:p>
      </dgm:t>
    </dgm:pt>
    <dgm:pt modelId="{02A98F5E-B8B2-483A-B9AE-CEE256760F17}" type="parTrans" cxnId="{DC6D6726-EAD5-4ADD-A8C7-609DAC024373}">
      <dgm:prSet/>
      <dgm:spPr/>
      <dgm:t>
        <a:bodyPr/>
        <a:lstStyle/>
        <a:p>
          <a:endParaRPr lang="uk-UA" sz="2400" b="1">
            <a:latin typeface="Century Gothic" pitchFamily="34" charset="0"/>
          </a:endParaRPr>
        </a:p>
      </dgm:t>
    </dgm:pt>
    <dgm:pt modelId="{00753B5B-00CE-44FC-B83B-FBBF3AC3451C}" type="sibTrans" cxnId="{DC6D6726-EAD5-4ADD-A8C7-609DAC024373}">
      <dgm:prSet/>
      <dgm:spPr/>
      <dgm:t>
        <a:bodyPr/>
        <a:lstStyle/>
        <a:p>
          <a:endParaRPr lang="uk-UA" sz="2400" b="1">
            <a:latin typeface="Century Gothic" pitchFamily="34" charset="0"/>
          </a:endParaRPr>
        </a:p>
      </dgm:t>
    </dgm:pt>
    <dgm:pt modelId="{09208BB5-BDDF-4FFF-818B-A1823F8CFA2B}">
      <dgm:prSet phldrT="[Текст]" custT="1"/>
      <dgm:spPr/>
      <dgm:t>
        <a:bodyPr/>
        <a:lstStyle/>
        <a:p>
          <a:r>
            <a:rPr lang="uk-UA" sz="1800" b="1" dirty="0" smtClean="0">
              <a:latin typeface="Century Gothic" pitchFamily="34" charset="0"/>
            </a:rPr>
            <a:t>Термін – 01.11.2018 року </a:t>
          </a:r>
          <a:endParaRPr lang="uk-UA" sz="1800" b="1" dirty="0">
            <a:latin typeface="Century Gothic" pitchFamily="34" charset="0"/>
          </a:endParaRPr>
        </a:p>
      </dgm:t>
    </dgm:pt>
    <dgm:pt modelId="{050588FE-251F-4C16-AF7B-259A3F12096D}" type="parTrans" cxnId="{6A20805F-12F4-4D96-ABC6-209E5403AD27}">
      <dgm:prSet/>
      <dgm:spPr/>
      <dgm:t>
        <a:bodyPr/>
        <a:lstStyle/>
        <a:p>
          <a:endParaRPr lang="uk-UA" sz="2400" b="1">
            <a:latin typeface="Century Gothic" pitchFamily="34" charset="0"/>
          </a:endParaRPr>
        </a:p>
      </dgm:t>
    </dgm:pt>
    <dgm:pt modelId="{E925C976-5E8D-4230-B431-F9EAE099A135}" type="sibTrans" cxnId="{6A20805F-12F4-4D96-ABC6-209E5403AD27}">
      <dgm:prSet/>
      <dgm:spPr/>
      <dgm:t>
        <a:bodyPr/>
        <a:lstStyle/>
        <a:p>
          <a:endParaRPr lang="uk-UA" sz="2400" b="1">
            <a:latin typeface="Century Gothic" pitchFamily="34" charset="0"/>
          </a:endParaRPr>
        </a:p>
      </dgm:t>
    </dgm:pt>
    <dgm:pt modelId="{4BE101B8-2AC4-4436-AE89-63D6C8B1ED7E}">
      <dgm:prSet phldrT="[Текст]" custT="1"/>
      <dgm:spPr>
        <a:solidFill>
          <a:srgbClr val="00B050"/>
        </a:solidFill>
      </dgm:spPr>
      <dgm:t>
        <a:bodyPr/>
        <a:lstStyle/>
        <a:p>
          <a:r>
            <a:rPr lang="uk-UA" sz="1800" b="1" dirty="0" smtClean="0">
              <a:latin typeface="Century Gothic" pitchFamily="34" charset="0"/>
            </a:rPr>
            <a:t>Подання проектів на конкурс </a:t>
          </a:r>
          <a:endParaRPr lang="uk-UA" sz="1800" b="1" dirty="0">
            <a:latin typeface="Century Gothic" pitchFamily="34" charset="0"/>
          </a:endParaRPr>
        </a:p>
      </dgm:t>
    </dgm:pt>
    <dgm:pt modelId="{4B202D85-9525-4C30-8A82-9B08308E2EF8}" type="parTrans" cxnId="{3F5674F3-CDE7-44A9-8AB8-9C4CE2990BBC}">
      <dgm:prSet/>
      <dgm:spPr/>
      <dgm:t>
        <a:bodyPr/>
        <a:lstStyle/>
        <a:p>
          <a:endParaRPr lang="uk-UA" sz="2400" b="1">
            <a:latin typeface="Century Gothic" pitchFamily="34" charset="0"/>
          </a:endParaRPr>
        </a:p>
      </dgm:t>
    </dgm:pt>
    <dgm:pt modelId="{B1F7F014-BD63-496C-9BD1-C7C021A640B7}" type="sibTrans" cxnId="{3F5674F3-CDE7-44A9-8AB8-9C4CE2990BBC}">
      <dgm:prSet/>
      <dgm:spPr/>
      <dgm:t>
        <a:bodyPr/>
        <a:lstStyle/>
        <a:p>
          <a:endParaRPr lang="uk-UA" sz="2400" b="1">
            <a:latin typeface="Century Gothic" pitchFamily="34" charset="0"/>
          </a:endParaRPr>
        </a:p>
      </dgm:t>
    </dgm:pt>
    <dgm:pt modelId="{E38D4566-5ECD-44A7-BD49-BE215BFBD3DC}">
      <dgm:prSet phldrT="[Текст]" custT="1"/>
      <dgm:spPr>
        <a:solidFill>
          <a:srgbClr val="92D050">
            <a:alpha val="90000"/>
          </a:srgbClr>
        </a:solidFill>
      </dgm:spPr>
      <dgm:t>
        <a:bodyPr/>
        <a:lstStyle/>
        <a:p>
          <a:r>
            <a:rPr lang="uk-UA" sz="1800" b="1" dirty="0" smtClean="0">
              <a:latin typeface="Century Gothic" pitchFamily="34" charset="0"/>
            </a:rPr>
            <a:t>Відповідальні – Департамент економічної політики ЛОДА</a:t>
          </a:r>
          <a:endParaRPr lang="uk-UA" sz="1800" b="1" dirty="0">
            <a:latin typeface="Century Gothic" pitchFamily="34" charset="0"/>
          </a:endParaRPr>
        </a:p>
      </dgm:t>
    </dgm:pt>
    <dgm:pt modelId="{0C68BFB1-BC1A-4EC0-A0F3-6D01BB1E720A}" type="parTrans" cxnId="{3CCA34F7-91D4-4B0D-85C6-BC8F35E40509}">
      <dgm:prSet/>
      <dgm:spPr/>
      <dgm:t>
        <a:bodyPr/>
        <a:lstStyle/>
        <a:p>
          <a:endParaRPr lang="uk-UA" sz="2400" b="1">
            <a:latin typeface="Century Gothic" pitchFamily="34" charset="0"/>
          </a:endParaRPr>
        </a:p>
      </dgm:t>
    </dgm:pt>
    <dgm:pt modelId="{424AF4D6-ACDE-4763-8A3F-FF67EFF807CD}" type="sibTrans" cxnId="{3CCA34F7-91D4-4B0D-85C6-BC8F35E40509}">
      <dgm:prSet/>
      <dgm:spPr/>
      <dgm:t>
        <a:bodyPr/>
        <a:lstStyle/>
        <a:p>
          <a:endParaRPr lang="uk-UA" sz="2400" b="1">
            <a:latin typeface="Century Gothic" pitchFamily="34" charset="0"/>
          </a:endParaRPr>
        </a:p>
      </dgm:t>
    </dgm:pt>
    <dgm:pt modelId="{6244E182-6C93-4314-B595-767AA09011CB}">
      <dgm:prSet phldrT="[Текст]" custT="1"/>
      <dgm:spPr>
        <a:solidFill>
          <a:srgbClr val="92D050">
            <a:alpha val="90000"/>
          </a:srgbClr>
        </a:solidFill>
      </dgm:spPr>
      <dgm:t>
        <a:bodyPr/>
        <a:lstStyle/>
        <a:p>
          <a:r>
            <a:rPr lang="uk-UA" sz="1800" b="1" dirty="0" smtClean="0">
              <a:latin typeface="Century Gothic" pitchFamily="34" charset="0"/>
            </a:rPr>
            <a:t>Термін -  згідно з встановленим у відповідних нормативно-правових актах </a:t>
          </a:r>
          <a:r>
            <a:rPr lang="uk-UA" sz="1800" b="1" dirty="0" err="1" smtClean="0">
              <a:latin typeface="Century Gothic" pitchFamily="34" charset="0"/>
            </a:rPr>
            <a:t>Мінрегіону</a:t>
          </a:r>
          <a:endParaRPr lang="uk-UA" sz="1800" b="1" dirty="0">
            <a:latin typeface="Century Gothic" pitchFamily="34" charset="0"/>
          </a:endParaRPr>
        </a:p>
      </dgm:t>
    </dgm:pt>
    <dgm:pt modelId="{F762B870-310A-40DA-8490-48D8E907CC49}" type="parTrans" cxnId="{7C1AF189-BEE4-4561-9F62-C836754F5779}">
      <dgm:prSet/>
      <dgm:spPr/>
      <dgm:t>
        <a:bodyPr/>
        <a:lstStyle/>
        <a:p>
          <a:endParaRPr lang="uk-UA" sz="2400" b="1">
            <a:latin typeface="Century Gothic" pitchFamily="34" charset="0"/>
          </a:endParaRPr>
        </a:p>
      </dgm:t>
    </dgm:pt>
    <dgm:pt modelId="{6A333BBC-018A-4FB6-B357-E64BF9CE8C32}" type="sibTrans" cxnId="{7C1AF189-BEE4-4561-9F62-C836754F5779}">
      <dgm:prSet/>
      <dgm:spPr/>
      <dgm:t>
        <a:bodyPr/>
        <a:lstStyle/>
        <a:p>
          <a:endParaRPr lang="uk-UA" sz="2400" b="1">
            <a:latin typeface="Century Gothic" pitchFamily="34" charset="0"/>
          </a:endParaRPr>
        </a:p>
      </dgm:t>
    </dgm:pt>
    <dgm:pt modelId="{CCBB502E-77DC-4F4F-AA9A-289C852BA082}" type="pres">
      <dgm:prSet presAssocID="{CAD42810-B4FB-46E4-9ABB-1BD6E925CA5E}" presName="Name0" presStyleCnt="0">
        <dgm:presLayoutVars>
          <dgm:dir/>
          <dgm:animLvl val="lvl"/>
          <dgm:resizeHandles val="exact"/>
        </dgm:presLayoutVars>
      </dgm:prSet>
      <dgm:spPr/>
      <dgm:t>
        <a:bodyPr/>
        <a:lstStyle/>
        <a:p>
          <a:endParaRPr lang="uk-UA"/>
        </a:p>
      </dgm:t>
    </dgm:pt>
    <dgm:pt modelId="{FF84027E-45C0-40A7-B24A-FA3563EDB7A2}" type="pres">
      <dgm:prSet presAssocID="{978FE80B-DBC0-4ED9-B7D4-9D21DEE5F8A2}" presName="linNode" presStyleCnt="0"/>
      <dgm:spPr/>
      <dgm:t>
        <a:bodyPr/>
        <a:lstStyle/>
        <a:p>
          <a:endParaRPr lang="uk-UA"/>
        </a:p>
      </dgm:t>
    </dgm:pt>
    <dgm:pt modelId="{2376C45D-3CD0-44C1-98C2-C0D9AC2A5B5E}" type="pres">
      <dgm:prSet presAssocID="{978FE80B-DBC0-4ED9-B7D4-9D21DEE5F8A2}" presName="parentText" presStyleLbl="node1" presStyleIdx="0" presStyleCnt="2">
        <dgm:presLayoutVars>
          <dgm:chMax val="1"/>
          <dgm:bulletEnabled val="1"/>
        </dgm:presLayoutVars>
      </dgm:prSet>
      <dgm:spPr/>
      <dgm:t>
        <a:bodyPr/>
        <a:lstStyle/>
        <a:p>
          <a:endParaRPr lang="uk-UA"/>
        </a:p>
      </dgm:t>
    </dgm:pt>
    <dgm:pt modelId="{27447E98-2EE7-402D-BFE2-761BB63423A9}" type="pres">
      <dgm:prSet presAssocID="{978FE80B-DBC0-4ED9-B7D4-9D21DEE5F8A2}" presName="descendantText" presStyleLbl="alignAccFollowNode1" presStyleIdx="0" presStyleCnt="2">
        <dgm:presLayoutVars>
          <dgm:bulletEnabled val="1"/>
        </dgm:presLayoutVars>
      </dgm:prSet>
      <dgm:spPr/>
      <dgm:t>
        <a:bodyPr/>
        <a:lstStyle/>
        <a:p>
          <a:endParaRPr lang="uk-UA"/>
        </a:p>
      </dgm:t>
    </dgm:pt>
    <dgm:pt modelId="{56CFE077-C97D-40A8-A9E5-3106CFB2E271}" type="pres">
      <dgm:prSet presAssocID="{B1F59E2C-B7F0-4397-A1BB-0B2E6791D28E}" presName="sp" presStyleCnt="0"/>
      <dgm:spPr/>
      <dgm:t>
        <a:bodyPr/>
        <a:lstStyle/>
        <a:p>
          <a:endParaRPr lang="uk-UA"/>
        </a:p>
      </dgm:t>
    </dgm:pt>
    <dgm:pt modelId="{2BE5CBD6-3357-43AF-BFC2-A749737B17F4}" type="pres">
      <dgm:prSet presAssocID="{4BE101B8-2AC4-4436-AE89-63D6C8B1ED7E}" presName="linNode" presStyleCnt="0"/>
      <dgm:spPr/>
      <dgm:t>
        <a:bodyPr/>
        <a:lstStyle/>
        <a:p>
          <a:endParaRPr lang="uk-UA"/>
        </a:p>
      </dgm:t>
    </dgm:pt>
    <dgm:pt modelId="{FD95EB18-E11A-40FE-AC14-AC7B545727CD}" type="pres">
      <dgm:prSet presAssocID="{4BE101B8-2AC4-4436-AE89-63D6C8B1ED7E}" presName="parentText" presStyleLbl="node1" presStyleIdx="1" presStyleCnt="2">
        <dgm:presLayoutVars>
          <dgm:chMax val="1"/>
          <dgm:bulletEnabled val="1"/>
        </dgm:presLayoutVars>
      </dgm:prSet>
      <dgm:spPr/>
      <dgm:t>
        <a:bodyPr/>
        <a:lstStyle/>
        <a:p>
          <a:endParaRPr lang="uk-UA"/>
        </a:p>
      </dgm:t>
    </dgm:pt>
    <dgm:pt modelId="{F2CB049E-520F-4962-805D-0DACE5CFD682}" type="pres">
      <dgm:prSet presAssocID="{4BE101B8-2AC4-4436-AE89-63D6C8B1ED7E}" presName="descendantText" presStyleLbl="alignAccFollowNode1" presStyleIdx="1" presStyleCnt="2" custScaleX="101820" custScaleY="125132">
        <dgm:presLayoutVars>
          <dgm:bulletEnabled val="1"/>
        </dgm:presLayoutVars>
      </dgm:prSet>
      <dgm:spPr/>
      <dgm:t>
        <a:bodyPr/>
        <a:lstStyle/>
        <a:p>
          <a:endParaRPr lang="uk-UA"/>
        </a:p>
      </dgm:t>
    </dgm:pt>
  </dgm:ptLst>
  <dgm:cxnLst>
    <dgm:cxn modelId="{3CCA34F7-91D4-4B0D-85C6-BC8F35E40509}" srcId="{4BE101B8-2AC4-4436-AE89-63D6C8B1ED7E}" destId="{E38D4566-5ECD-44A7-BD49-BE215BFBD3DC}" srcOrd="0" destOrd="0" parTransId="{0C68BFB1-BC1A-4EC0-A0F3-6D01BB1E720A}" sibTransId="{424AF4D6-ACDE-4763-8A3F-FF67EFF807CD}"/>
    <dgm:cxn modelId="{7C1AF189-BEE4-4561-9F62-C836754F5779}" srcId="{4BE101B8-2AC4-4436-AE89-63D6C8B1ED7E}" destId="{6244E182-6C93-4314-B595-767AA09011CB}" srcOrd="1" destOrd="0" parTransId="{F762B870-310A-40DA-8490-48D8E907CC49}" sibTransId="{6A333BBC-018A-4FB6-B357-E64BF9CE8C32}"/>
    <dgm:cxn modelId="{21787628-E911-4D61-A62B-D4DD9FC393A6}" type="presOf" srcId="{E38D4566-5ECD-44A7-BD49-BE215BFBD3DC}" destId="{F2CB049E-520F-4962-805D-0DACE5CFD682}" srcOrd="0" destOrd="0" presId="urn:microsoft.com/office/officeart/2005/8/layout/vList5"/>
    <dgm:cxn modelId="{DC6D6726-EAD5-4ADD-A8C7-609DAC024373}" srcId="{978FE80B-DBC0-4ED9-B7D4-9D21DEE5F8A2}" destId="{9514DD0A-F408-4BBC-B537-EDB7B30FCCB1}" srcOrd="0" destOrd="0" parTransId="{02A98F5E-B8B2-483A-B9AE-CEE256760F17}" sibTransId="{00753B5B-00CE-44FC-B83B-FBBF3AC3451C}"/>
    <dgm:cxn modelId="{3C3EC424-D5DD-4B59-B979-88133047538D}" type="presOf" srcId="{09208BB5-BDDF-4FFF-818B-A1823F8CFA2B}" destId="{27447E98-2EE7-402D-BFE2-761BB63423A9}" srcOrd="0" destOrd="1" presId="urn:microsoft.com/office/officeart/2005/8/layout/vList5"/>
    <dgm:cxn modelId="{95923B36-C61E-4A3B-B77C-1126A28C0483}" type="presOf" srcId="{9514DD0A-F408-4BBC-B537-EDB7B30FCCB1}" destId="{27447E98-2EE7-402D-BFE2-761BB63423A9}" srcOrd="0" destOrd="0" presId="urn:microsoft.com/office/officeart/2005/8/layout/vList5"/>
    <dgm:cxn modelId="{170180A5-0F85-4824-8254-1333A09A5B7A}" type="presOf" srcId="{CAD42810-B4FB-46E4-9ABB-1BD6E925CA5E}" destId="{CCBB502E-77DC-4F4F-AA9A-289C852BA082}" srcOrd="0" destOrd="0" presId="urn:microsoft.com/office/officeart/2005/8/layout/vList5"/>
    <dgm:cxn modelId="{E7154657-67F8-46AD-9633-E053E94057DA}" type="presOf" srcId="{4BE101B8-2AC4-4436-AE89-63D6C8B1ED7E}" destId="{FD95EB18-E11A-40FE-AC14-AC7B545727CD}" srcOrd="0" destOrd="0" presId="urn:microsoft.com/office/officeart/2005/8/layout/vList5"/>
    <dgm:cxn modelId="{3FA80627-49FB-4F67-A031-2BDCA054E7AD}" type="presOf" srcId="{6244E182-6C93-4314-B595-767AA09011CB}" destId="{F2CB049E-520F-4962-805D-0DACE5CFD682}" srcOrd="0" destOrd="1" presId="urn:microsoft.com/office/officeart/2005/8/layout/vList5"/>
    <dgm:cxn modelId="{75505CB0-65F0-42DE-AD41-D21939F630CF}" type="presOf" srcId="{978FE80B-DBC0-4ED9-B7D4-9D21DEE5F8A2}" destId="{2376C45D-3CD0-44C1-98C2-C0D9AC2A5B5E}" srcOrd="0" destOrd="0" presId="urn:microsoft.com/office/officeart/2005/8/layout/vList5"/>
    <dgm:cxn modelId="{6A20805F-12F4-4D96-ABC6-209E5403AD27}" srcId="{978FE80B-DBC0-4ED9-B7D4-9D21DEE5F8A2}" destId="{09208BB5-BDDF-4FFF-818B-A1823F8CFA2B}" srcOrd="1" destOrd="0" parTransId="{050588FE-251F-4C16-AF7B-259A3F12096D}" sibTransId="{E925C976-5E8D-4230-B431-F9EAE099A135}"/>
    <dgm:cxn modelId="{F9D89BFD-C822-44F9-854D-57A5DD675022}" srcId="{CAD42810-B4FB-46E4-9ABB-1BD6E925CA5E}" destId="{978FE80B-DBC0-4ED9-B7D4-9D21DEE5F8A2}" srcOrd="0" destOrd="0" parTransId="{1B0078B4-14DD-49B7-96EB-4FF2261ECE4C}" sibTransId="{B1F59E2C-B7F0-4397-A1BB-0B2E6791D28E}"/>
    <dgm:cxn modelId="{3F5674F3-CDE7-44A9-8AB8-9C4CE2990BBC}" srcId="{CAD42810-B4FB-46E4-9ABB-1BD6E925CA5E}" destId="{4BE101B8-2AC4-4436-AE89-63D6C8B1ED7E}" srcOrd="1" destOrd="0" parTransId="{4B202D85-9525-4C30-8A82-9B08308E2EF8}" sibTransId="{B1F7F014-BD63-496C-9BD1-C7C021A640B7}"/>
    <dgm:cxn modelId="{C71AEA60-4EE5-47F5-B836-A286C38174E6}" type="presParOf" srcId="{CCBB502E-77DC-4F4F-AA9A-289C852BA082}" destId="{FF84027E-45C0-40A7-B24A-FA3563EDB7A2}" srcOrd="0" destOrd="0" presId="urn:microsoft.com/office/officeart/2005/8/layout/vList5"/>
    <dgm:cxn modelId="{BCCD661A-11D4-4854-8106-9DF73846660E}" type="presParOf" srcId="{FF84027E-45C0-40A7-B24A-FA3563EDB7A2}" destId="{2376C45D-3CD0-44C1-98C2-C0D9AC2A5B5E}" srcOrd="0" destOrd="0" presId="urn:microsoft.com/office/officeart/2005/8/layout/vList5"/>
    <dgm:cxn modelId="{909C8C52-DF3E-44AA-BC34-D0044F10B9B5}" type="presParOf" srcId="{FF84027E-45C0-40A7-B24A-FA3563EDB7A2}" destId="{27447E98-2EE7-402D-BFE2-761BB63423A9}" srcOrd="1" destOrd="0" presId="urn:microsoft.com/office/officeart/2005/8/layout/vList5"/>
    <dgm:cxn modelId="{03FA2B01-011F-418A-B7D5-263FC9FFCC60}" type="presParOf" srcId="{CCBB502E-77DC-4F4F-AA9A-289C852BA082}" destId="{56CFE077-C97D-40A8-A9E5-3106CFB2E271}" srcOrd="1" destOrd="0" presId="urn:microsoft.com/office/officeart/2005/8/layout/vList5"/>
    <dgm:cxn modelId="{79E25EA4-CA01-43FB-A006-323BF1E8C695}" type="presParOf" srcId="{CCBB502E-77DC-4F4F-AA9A-289C852BA082}" destId="{2BE5CBD6-3357-43AF-BFC2-A749737B17F4}" srcOrd="2" destOrd="0" presId="urn:microsoft.com/office/officeart/2005/8/layout/vList5"/>
    <dgm:cxn modelId="{68958E68-86EB-4BFA-9A9D-BF75EBBBCA71}" type="presParOf" srcId="{2BE5CBD6-3357-43AF-BFC2-A749737B17F4}" destId="{FD95EB18-E11A-40FE-AC14-AC7B545727CD}" srcOrd="0" destOrd="0" presId="urn:microsoft.com/office/officeart/2005/8/layout/vList5"/>
    <dgm:cxn modelId="{888608F7-DC2F-4C51-9A51-8300EA980192}" type="presParOf" srcId="{2BE5CBD6-3357-43AF-BFC2-A749737B17F4}" destId="{F2CB049E-520F-4962-805D-0DACE5CFD68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6867FE-6508-4C2C-B0BA-94807DE5AA9C}"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uk-UA"/>
        </a:p>
      </dgm:t>
    </dgm:pt>
    <dgm:pt modelId="{EFE688A5-2D96-45D8-9E16-B1BE496F4EFB}">
      <dgm:prSet phldrT="[Текст]"/>
      <dgm:spPr>
        <a:solidFill>
          <a:srgbClr val="002060"/>
        </a:solidFill>
      </dgm:spPr>
      <dgm:t>
        <a:bodyPr/>
        <a:lstStyle/>
        <a:p>
          <a:r>
            <a:rPr lang="uk-UA" b="1" dirty="0" smtClean="0">
              <a:solidFill>
                <a:schemeClr val="bg1"/>
              </a:solidFill>
            </a:rPr>
            <a:t>Контакти</a:t>
          </a:r>
          <a:endParaRPr lang="uk-UA" b="1" dirty="0">
            <a:solidFill>
              <a:schemeClr val="bg1"/>
            </a:solidFill>
          </a:endParaRPr>
        </a:p>
      </dgm:t>
    </dgm:pt>
    <dgm:pt modelId="{1F3C6B9B-425D-40E1-8841-30AEB43EB95E}" type="parTrans" cxnId="{9E051A1D-341E-4CB6-BF68-CE999413B755}">
      <dgm:prSet/>
      <dgm:spPr/>
      <dgm:t>
        <a:bodyPr/>
        <a:lstStyle/>
        <a:p>
          <a:endParaRPr lang="uk-UA"/>
        </a:p>
      </dgm:t>
    </dgm:pt>
    <dgm:pt modelId="{57843258-21EC-4941-B273-14853B139D20}" type="sibTrans" cxnId="{9E051A1D-341E-4CB6-BF68-CE999413B755}">
      <dgm:prSet/>
      <dgm:spPr/>
      <dgm:t>
        <a:bodyPr/>
        <a:lstStyle/>
        <a:p>
          <a:endParaRPr lang="uk-UA"/>
        </a:p>
      </dgm:t>
    </dgm:pt>
    <dgm:pt modelId="{0216EC91-FF7C-4BC3-AB59-521561C949A1}">
      <dgm:prSet phldrT="[Текст]" custT="1"/>
      <dgm:spPr/>
      <dgm:t>
        <a:bodyPr/>
        <a:lstStyle/>
        <a:p>
          <a:r>
            <a:rPr lang="uk-UA" sz="2400" dirty="0" err="1" smtClean="0"/>
            <a:t>Бухтіярова</a:t>
          </a:r>
          <a:r>
            <a:rPr lang="uk-UA" sz="2400" dirty="0" smtClean="0"/>
            <a:t> Марта</a:t>
          </a:r>
        </a:p>
        <a:p>
          <a:r>
            <a:rPr lang="uk-UA" sz="2400" dirty="0" smtClean="0"/>
            <a:t>2 999 284; 093 245 22 67</a:t>
          </a:r>
        </a:p>
        <a:p>
          <a:r>
            <a:rPr lang="en-US" sz="2400" dirty="0" smtClean="0"/>
            <a:t>analyz.loda@gmail.com</a:t>
          </a:r>
          <a:endParaRPr lang="uk-UA" sz="2400" dirty="0"/>
        </a:p>
      </dgm:t>
    </dgm:pt>
    <dgm:pt modelId="{3CDEB343-2D9F-48FF-8F13-625C99E5FB05}" type="parTrans" cxnId="{4138FAF4-63C1-451E-8872-65D5382081DE}">
      <dgm:prSet/>
      <dgm:spPr/>
      <dgm:t>
        <a:bodyPr/>
        <a:lstStyle/>
        <a:p>
          <a:endParaRPr lang="uk-UA"/>
        </a:p>
      </dgm:t>
    </dgm:pt>
    <dgm:pt modelId="{DEB564E7-13DC-487D-99A5-C0845D456C94}" type="sibTrans" cxnId="{4138FAF4-63C1-451E-8872-65D5382081DE}">
      <dgm:prSet/>
      <dgm:spPr/>
      <dgm:t>
        <a:bodyPr/>
        <a:lstStyle/>
        <a:p>
          <a:endParaRPr lang="uk-UA"/>
        </a:p>
      </dgm:t>
    </dgm:pt>
    <dgm:pt modelId="{1473CD7D-8207-4624-8153-1E1457E0F062}" type="pres">
      <dgm:prSet presAssocID="{1E6867FE-6508-4C2C-B0BA-94807DE5AA9C}" presName="vert0" presStyleCnt="0">
        <dgm:presLayoutVars>
          <dgm:dir/>
          <dgm:animOne val="branch"/>
          <dgm:animLvl val="lvl"/>
        </dgm:presLayoutVars>
      </dgm:prSet>
      <dgm:spPr/>
      <dgm:t>
        <a:bodyPr/>
        <a:lstStyle/>
        <a:p>
          <a:endParaRPr lang="uk-UA"/>
        </a:p>
      </dgm:t>
    </dgm:pt>
    <dgm:pt modelId="{0BFC8F78-FD96-4EE0-89FE-D1EC4E6CC6E8}" type="pres">
      <dgm:prSet presAssocID="{EFE688A5-2D96-45D8-9E16-B1BE496F4EFB}" presName="thickLine" presStyleLbl="alignNode1" presStyleIdx="0" presStyleCnt="1"/>
      <dgm:spPr/>
    </dgm:pt>
    <dgm:pt modelId="{66E8F009-B912-4B6C-B220-D4488D13A3BC}" type="pres">
      <dgm:prSet presAssocID="{EFE688A5-2D96-45D8-9E16-B1BE496F4EFB}" presName="horz1" presStyleCnt="0"/>
      <dgm:spPr/>
    </dgm:pt>
    <dgm:pt modelId="{3B6FFAED-4BB3-4975-A267-9133DCFF6920}" type="pres">
      <dgm:prSet presAssocID="{EFE688A5-2D96-45D8-9E16-B1BE496F4EFB}" presName="tx1" presStyleLbl="revTx" presStyleIdx="0" presStyleCnt="2"/>
      <dgm:spPr/>
      <dgm:t>
        <a:bodyPr/>
        <a:lstStyle/>
        <a:p>
          <a:endParaRPr lang="uk-UA"/>
        </a:p>
      </dgm:t>
    </dgm:pt>
    <dgm:pt modelId="{78438FED-2665-4A16-B59D-1E0C7B36B7D1}" type="pres">
      <dgm:prSet presAssocID="{EFE688A5-2D96-45D8-9E16-B1BE496F4EFB}" presName="vert1" presStyleCnt="0"/>
      <dgm:spPr/>
    </dgm:pt>
    <dgm:pt modelId="{6CC1C741-42AD-41C8-BB8B-F3C283170BE3}" type="pres">
      <dgm:prSet presAssocID="{0216EC91-FF7C-4BC3-AB59-521561C949A1}" presName="vertSpace2a" presStyleCnt="0"/>
      <dgm:spPr/>
    </dgm:pt>
    <dgm:pt modelId="{A680D0AF-00C9-4621-B357-97E2C12BEC9B}" type="pres">
      <dgm:prSet presAssocID="{0216EC91-FF7C-4BC3-AB59-521561C949A1}" presName="horz2" presStyleCnt="0"/>
      <dgm:spPr/>
    </dgm:pt>
    <dgm:pt modelId="{FB19DDE5-54D3-4F2F-850F-511BAB0D0AAB}" type="pres">
      <dgm:prSet presAssocID="{0216EC91-FF7C-4BC3-AB59-521561C949A1}" presName="horzSpace2" presStyleCnt="0"/>
      <dgm:spPr/>
    </dgm:pt>
    <dgm:pt modelId="{7B847653-2CB8-4E18-B6F2-7C1DCFC6A80E}" type="pres">
      <dgm:prSet presAssocID="{0216EC91-FF7C-4BC3-AB59-521561C949A1}" presName="tx2" presStyleLbl="revTx" presStyleIdx="1" presStyleCnt="2"/>
      <dgm:spPr/>
      <dgm:t>
        <a:bodyPr/>
        <a:lstStyle/>
        <a:p>
          <a:endParaRPr lang="uk-UA"/>
        </a:p>
      </dgm:t>
    </dgm:pt>
    <dgm:pt modelId="{9316CE10-8485-426C-B56A-A07677CC6387}" type="pres">
      <dgm:prSet presAssocID="{0216EC91-FF7C-4BC3-AB59-521561C949A1}" presName="vert2" presStyleCnt="0"/>
      <dgm:spPr/>
    </dgm:pt>
    <dgm:pt modelId="{6AB4EE7D-E7C9-410F-97FA-D3183FF708A8}" type="pres">
      <dgm:prSet presAssocID="{0216EC91-FF7C-4BC3-AB59-521561C949A1}" presName="thinLine2b" presStyleLbl="callout" presStyleIdx="0" presStyleCnt="1"/>
      <dgm:spPr/>
    </dgm:pt>
    <dgm:pt modelId="{71926D50-D2CB-4548-A0D3-13A9050FCA3D}" type="pres">
      <dgm:prSet presAssocID="{0216EC91-FF7C-4BC3-AB59-521561C949A1}" presName="vertSpace2b" presStyleCnt="0"/>
      <dgm:spPr/>
    </dgm:pt>
  </dgm:ptLst>
  <dgm:cxnLst>
    <dgm:cxn modelId="{CBCBC369-24DE-49E1-BFD4-C970BC2E8ABA}" type="presOf" srcId="{0216EC91-FF7C-4BC3-AB59-521561C949A1}" destId="{7B847653-2CB8-4E18-B6F2-7C1DCFC6A80E}" srcOrd="0" destOrd="0" presId="urn:microsoft.com/office/officeart/2008/layout/LinedList"/>
    <dgm:cxn modelId="{C86FCA64-ADBF-4CC2-94FD-3A0CA165C0B1}" type="presOf" srcId="{EFE688A5-2D96-45D8-9E16-B1BE496F4EFB}" destId="{3B6FFAED-4BB3-4975-A267-9133DCFF6920}" srcOrd="0" destOrd="0" presId="urn:microsoft.com/office/officeart/2008/layout/LinedList"/>
    <dgm:cxn modelId="{4E4E18BA-4729-4F08-8254-B4166244085E}" type="presOf" srcId="{1E6867FE-6508-4C2C-B0BA-94807DE5AA9C}" destId="{1473CD7D-8207-4624-8153-1E1457E0F062}" srcOrd="0" destOrd="0" presId="urn:microsoft.com/office/officeart/2008/layout/LinedList"/>
    <dgm:cxn modelId="{4138FAF4-63C1-451E-8872-65D5382081DE}" srcId="{EFE688A5-2D96-45D8-9E16-B1BE496F4EFB}" destId="{0216EC91-FF7C-4BC3-AB59-521561C949A1}" srcOrd="0" destOrd="0" parTransId="{3CDEB343-2D9F-48FF-8F13-625C99E5FB05}" sibTransId="{DEB564E7-13DC-487D-99A5-C0845D456C94}"/>
    <dgm:cxn modelId="{9E051A1D-341E-4CB6-BF68-CE999413B755}" srcId="{1E6867FE-6508-4C2C-B0BA-94807DE5AA9C}" destId="{EFE688A5-2D96-45D8-9E16-B1BE496F4EFB}" srcOrd="0" destOrd="0" parTransId="{1F3C6B9B-425D-40E1-8841-30AEB43EB95E}" sibTransId="{57843258-21EC-4941-B273-14853B139D20}"/>
    <dgm:cxn modelId="{3DCCE39D-39CC-4C26-B827-398091372304}" type="presParOf" srcId="{1473CD7D-8207-4624-8153-1E1457E0F062}" destId="{0BFC8F78-FD96-4EE0-89FE-D1EC4E6CC6E8}" srcOrd="0" destOrd="0" presId="urn:microsoft.com/office/officeart/2008/layout/LinedList"/>
    <dgm:cxn modelId="{A2744F89-0103-41AC-B539-82A6F536D3CC}" type="presParOf" srcId="{1473CD7D-8207-4624-8153-1E1457E0F062}" destId="{66E8F009-B912-4B6C-B220-D4488D13A3BC}" srcOrd="1" destOrd="0" presId="urn:microsoft.com/office/officeart/2008/layout/LinedList"/>
    <dgm:cxn modelId="{36A38CF5-74D4-4639-8AEE-34F7AB2DABD0}" type="presParOf" srcId="{66E8F009-B912-4B6C-B220-D4488D13A3BC}" destId="{3B6FFAED-4BB3-4975-A267-9133DCFF6920}" srcOrd="0" destOrd="0" presId="urn:microsoft.com/office/officeart/2008/layout/LinedList"/>
    <dgm:cxn modelId="{CE24C6C9-0E42-4CEB-B509-40C0F1589434}" type="presParOf" srcId="{66E8F009-B912-4B6C-B220-D4488D13A3BC}" destId="{78438FED-2665-4A16-B59D-1E0C7B36B7D1}" srcOrd="1" destOrd="0" presId="urn:microsoft.com/office/officeart/2008/layout/LinedList"/>
    <dgm:cxn modelId="{53CF1C8E-EFBC-4691-B8B1-61AB035227DC}" type="presParOf" srcId="{78438FED-2665-4A16-B59D-1E0C7B36B7D1}" destId="{6CC1C741-42AD-41C8-BB8B-F3C283170BE3}" srcOrd="0" destOrd="0" presId="urn:microsoft.com/office/officeart/2008/layout/LinedList"/>
    <dgm:cxn modelId="{5EBD68E1-260F-4995-96D5-C6E1467FB331}" type="presParOf" srcId="{78438FED-2665-4A16-B59D-1E0C7B36B7D1}" destId="{A680D0AF-00C9-4621-B357-97E2C12BEC9B}" srcOrd="1" destOrd="0" presId="urn:microsoft.com/office/officeart/2008/layout/LinedList"/>
    <dgm:cxn modelId="{C4C5DC69-F27B-444F-9FF1-56E5E2EF6401}" type="presParOf" srcId="{A680D0AF-00C9-4621-B357-97E2C12BEC9B}" destId="{FB19DDE5-54D3-4F2F-850F-511BAB0D0AAB}" srcOrd="0" destOrd="0" presId="urn:microsoft.com/office/officeart/2008/layout/LinedList"/>
    <dgm:cxn modelId="{11E8F2A6-62AE-4649-B8C6-2B980B02E61C}" type="presParOf" srcId="{A680D0AF-00C9-4621-B357-97E2C12BEC9B}" destId="{7B847653-2CB8-4E18-B6F2-7C1DCFC6A80E}" srcOrd="1" destOrd="0" presId="urn:microsoft.com/office/officeart/2008/layout/LinedList"/>
    <dgm:cxn modelId="{94358D22-C8AF-4982-A791-95A668ED15F8}" type="presParOf" srcId="{A680D0AF-00C9-4621-B357-97E2C12BEC9B}" destId="{9316CE10-8485-426C-B56A-A07677CC6387}" srcOrd="2" destOrd="0" presId="urn:microsoft.com/office/officeart/2008/layout/LinedList"/>
    <dgm:cxn modelId="{3DE3632D-57EC-45C8-A862-3CF63E50441F}" type="presParOf" srcId="{78438FED-2665-4A16-B59D-1E0C7B36B7D1}" destId="{6AB4EE7D-E7C9-410F-97FA-D3183FF708A8}" srcOrd="2" destOrd="0" presId="urn:microsoft.com/office/officeart/2008/layout/LinedList"/>
    <dgm:cxn modelId="{5DAAC4A5-2CB7-4074-BD87-54D590EA62F5}" type="presParOf" srcId="{78438FED-2665-4A16-B59D-1E0C7B36B7D1}" destId="{71926D50-D2CB-4548-A0D3-13A9050FCA3D}" srcOrd="3" destOrd="0" presId="urn:microsoft.com/office/officeart/2008/layout/LinedList"/>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10C2A-82AE-459E-BD7E-E870C00F0035}">
      <dsp:nvSpPr>
        <dsp:cNvPr id="0" name=""/>
        <dsp:cNvSpPr/>
      </dsp:nvSpPr>
      <dsp:spPr>
        <a:xfrm>
          <a:off x="4341" y="263091"/>
          <a:ext cx="2065938" cy="1423431"/>
        </a:xfrm>
        <a:prstGeom prst="round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B5CCF3-B2AB-4EDC-9386-51E9874FA681}">
      <dsp:nvSpPr>
        <dsp:cNvPr id="0" name=""/>
        <dsp:cNvSpPr/>
      </dsp:nvSpPr>
      <dsp:spPr>
        <a:xfrm>
          <a:off x="4341" y="1686523"/>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uk-UA" sz="1500" b="1" kern="1200" dirty="0" smtClean="0">
              <a:latin typeface="Century Gothic" pitchFamily="34" charset="0"/>
            </a:rPr>
            <a:t>Інноваційна економіка та інвестиції</a:t>
          </a:r>
          <a:endParaRPr lang="uk-UA" sz="1500" b="1" kern="1200" dirty="0">
            <a:latin typeface="Century Gothic" pitchFamily="34" charset="0"/>
          </a:endParaRPr>
        </a:p>
      </dsp:txBody>
      <dsp:txXfrm>
        <a:off x="4341" y="1686523"/>
        <a:ext cx="2065938" cy="766463"/>
      </dsp:txXfrm>
    </dsp:sp>
    <dsp:sp modelId="{1239D183-BBC9-46E3-80B7-3CFA63CD92EB}">
      <dsp:nvSpPr>
        <dsp:cNvPr id="0" name=""/>
        <dsp:cNvSpPr/>
      </dsp:nvSpPr>
      <dsp:spPr>
        <a:xfrm>
          <a:off x="2276960" y="263091"/>
          <a:ext cx="2065938" cy="1423431"/>
        </a:xfrm>
        <a:prstGeom prst="round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A57F96-7526-4A84-BE51-F8E71E88CE00}">
      <dsp:nvSpPr>
        <dsp:cNvPr id="0" name=""/>
        <dsp:cNvSpPr/>
      </dsp:nvSpPr>
      <dsp:spPr>
        <a:xfrm>
          <a:off x="2276960" y="1686523"/>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uk-UA" sz="1500" b="1" kern="1200" dirty="0" smtClean="0">
              <a:latin typeface="Century Gothic" pitchFamily="34" charset="0"/>
            </a:rPr>
            <a:t>Сільський розвиток</a:t>
          </a:r>
        </a:p>
      </dsp:txBody>
      <dsp:txXfrm>
        <a:off x="2276960" y="1686523"/>
        <a:ext cx="2065938" cy="766463"/>
      </dsp:txXfrm>
    </dsp:sp>
    <dsp:sp modelId="{1EF12C21-4E20-4349-97FB-6EC3469B8319}">
      <dsp:nvSpPr>
        <dsp:cNvPr id="0" name=""/>
        <dsp:cNvSpPr/>
      </dsp:nvSpPr>
      <dsp:spPr>
        <a:xfrm>
          <a:off x="4549580" y="263091"/>
          <a:ext cx="2065938" cy="1423431"/>
        </a:xfrm>
        <a:prstGeom prst="round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109E46-1738-4F62-B966-37167CDD2267}">
      <dsp:nvSpPr>
        <dsp:cNvPr id="0" name=""/>
        <dsp:cNvSpPr/>
      </dsp:nvSpPr>
      <dsp:spPr>
        <a:xfrm>
          <a:off x="4549580" y="1686523"/>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uk-UA" sz="1500" b="1" kern="1200" dirty="0" smtClean="0">
              <a:latin typeface="Century Gothic" pitchFamily="34" charset="0"/>
            </a:rPr>
            <a:t>Розвиток людського потенціалу</a:t>
          </a:r>
          <a:endParaRPr lang="uk-UA" sz="1500" b="1" kern="1200" dirty="0">
            <a:latin typeface="Century Gothic" pitchFamily="34" charset="0"/>
          </a:endParaRPr>
        </a:p>
      </dsp:txBody>
      <dsp:txXfrm>
        <a:off x="4549580" y="1686523"/>
        <a:ext cx="2065938" cy="766463"/>
      </dsp:txXfrm>
    </dsp:sp>
    <dsp:sp modelId="{56DD7205-A1A3-4A8F-A85D-7893D390551E}">
      <dsp:nvSpPr>
        <dsp:cNvPr id="0" name=""/>
        <dsp:cNvSpPr/>
      </dsp:nvSpPr>
      <dsp:spPr>
        <a:xfrm>
          <a:off x="6822199" y="263091"/>
          <a:ext cx="2065938" cy="1423431"/>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6B6DDD-7130-40FF-87D4-FA5A578AE034}">
      <dsp:nvSpPr>
        <dsp:cNvPr id="0" name=""/>
        <dsp:cNvSpPr/>
      </dsp:nvSpPr>
      <dsp:spPr>
        <a:xfrm>
          <a:off x="6822199" y="1686523"/>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uk-UA" sz="1500" b="1" kern="1200" dirty="0" smtClean="0">
              <a:latin typeface="Century Gothic" pitchFamily="34" charset="0"/>
            </a:rPr>
            <a:t>Розвиток туризму</a:t>
          </a:r>
          <a:endParaRPr lang="uk-UA" sz="1500" b="1" kern="1200" dirty="0">
            <a:latin typeface="Century Gothic" pitchFamily="34" charset="0"/>
          </a:endParaRPr>
        </a:p>
      </dsp:txBody>
      <dsp:txXfrm>
        <a:off x="6822199" y="1686523"/>
        <a:ext cx="2065938" cy="766463"/>
      </dsp:txXfrm>
    </dsp:sp>
    <dsp:sp modelId="{538C9D50-621D-4C9B-BA70-383465A1A83C}">
      <dsp:nvSpPr>
        <dsp:cNvPr id="0" name=""/>
        <dsp:cNvSpPr/>
      </dsp:nvSpPr>
      <dsp:spPr>
        <a:xfrm>
          <a:off x="1140651" y="2448272"/>
          <a:ext cx="2065938" cy="1423431"/>
        </a:xfrm>
        <a:prstGeom prst="roundRect">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E60506-9949-4722-BD87-941296BF923B}">
      <dsp:nvSpPr>
        <dsp:cNvPr id="0" name=""/>
        <dsp:cNvSpPr/>
      </dsp:nvSpPr>
      <dsp:spPr>
        <a:xfrm>
          <a:off x="1140651" y="4083012"/>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uk-UA" sz="1500" b="1" kern="1200" dirty="0" err="1" smtClean="0">
              <a:latin typeface="Century Gothic" pitchFamily="34" charset="0"/>
            </a:rPr>
            <a:t>Загально-українська</a:t>
          </a:r>
          <a:r>
            <a:rPr lang="uk-UA" sz="1500" b="1" kern="1200" dirty="0" smtClean="0">
              <a:latin typeface="Century Gothic" pitchFamily="34" charset="0"/>
            </a:rPr>
            <a:t> солідарність</a:t>
          </a:r>
          <a:endParaRPr lang="uk-UA" sz="1500" b="1" kern="1200" dirty="0">
            <a:latin typeface="Century Gothic" pitchFamily="34" charset="0"/>
          </a:endParaRPr>
        </a:p>
      </dsp:txBody>
      <dsp:txXfrm>
        <a:off x="1140651" y="4083012"/>
        <a:ext cx="2065938" cy="766463"/>
      </dsp:txXfrm>
    </dsp:sp>
    <dsp:sp modelId="{6F14A6C2-7283-492D-BEBC-E960C56A652D}">
      <dsp:nvSpPr>
        <dsp:cNvPr id="0" name=""/>
        <dsp:cNvSpPr/>
      </dsp:nvSpPr>
      <dsp:spPr>
        <a:xfrm>
          <a:off x="3413270" y="2448272"/>
          <a:ext cx="2065938" cy="1423431"/>
        </a:xfrm>
        <a:prstGeom prst="roundRect">
          <a:avLst/>
        </a:prstGeom>
        <a:blipFill rotWithShape="1">
          <a:blip xmlns:r="http://schemas.openxmlformats.org/officeDocument/2006/relationships" r:embed="rId6"/>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C412BC-6854-4842-BE9D-5CDBFAE6E8BB}">
      <dsp:nvSpPr>
        <dsp:cNvPr id="0" name=""/>
        <dsp:cNvSpPr/>
      </dsp:nvSpPr>
      <dsp:spPr>
        <a:xfrm>
          <a:off x="3413270" y="4083012"/>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ru-RU" sz="1500" b="1" kern="1200" dirty="0" err="1" smtClean="0">
              <a:latin typeface="Century Gothic" pitchFamily="34" charset="0"/>
            </a:rPr>
            <a:t>Розвиток</a:t>
          </a:r>
          <a:r>
            <a:rPr lang="ru-RU" sz="1500" b="1" kern="1200" dirty="0" smtClean="0">
              <a:latin typeface="Century Gothic" pitchFamily="34" charset="0"/>
            </a:rPr>
            <a:t> </a:t>
          </a:r>
          <a:r>
            <a:rPr lang="ru-RU" sz="1500" b="1" kern="1200" dirty="0" err="1" smtClean="0">
              <a:latin typeface="Century Gothic" pitchFamily="34" charset="0"/>
            </a:rPr>
            <a:t>проблемних</a:t>
          </a:r>
          <a:r>
            <a:rPr lang="ru-RU" sz="1500" b="1" kern="1200" dirty="0" smtClean="0">
              <a:latin typeface="Century Gothic" pitchFamily="34" charset="0"/>
            </a:rPr>
            <a:t> </a:t>
          </a:r>
          <a:r>
            <a:rPr lang="ru-RU" sz="1500" b="1" kern="1200" dirty="0" err="1" smtClean="0">
              <a:latin typeface="Century Gothic" pitchFamily="34" charset="0"/>
            </a:rPr>
            <a:t>територій</a:t>
          </a:r>
          <a:r>
            <a:rPr lang="ru-RU" sz="1500" b="1" kern="1200" dirty="0" smtClean="0">
              <a:latin typeface="Century Gothic" pitchFamily="34" charset="0"/>
            </a:rPr>
            <a:t> (в тому </a:t>
          </a:r>
          <a:r>
            <a:rPr lang="ru-RU" sz="1500" b="1" kern="1200" dirty="0" err="1" smtClean="0">
              <a:latin typeface="Century Gothic" pitchFamily="34" charset="0"/>
            </a:rPr>
            <a:t>числі</a:t>
          </a:r>
          <a:r>
            <a:rPr lang="ru-RU" sz="1500" b="1" kern="1200" dirty="0" smtClean="0">
              <a:latin typeface="Century Gothic" pitchFamily="34" charset="0"/>
            </a:rPr>
            <a:t> </a:t>
          </a:r>
          <a:r>
            <a:rPr lang="ru-RU" sz="1500" b="1" kern="1200" dirty="0" err="1" smtClean="0">
              <a:latin typeface="Century Gothic" pitchFamily="34" charset="0"/>
            </a:rPr>
            <a:t>гірські</a:t>
          </a:r>
          <a:r>
            <a:rPr lang="ru-RU" sz="1500" b="1" kern="1200" dirty="0" smtClean="0">
              <a:latin typeface="Century Gothic" pitchFamily="34" charset="0"/>
            </a:rPr>
            <a:t>)</a:t>
          </a:r>
          <a:endParaRPr lang="uk-UA" sz="1500" b="1" kern="1200" dirty="0">
            <a:latin typeface="Century Gothic" pitchFamily="34" charset="0"/>
          </a:endParaRPr>
        </a:p>
      </dsp:txBody>
      <dsp:txXfrm>
        <a:off x="3413270" y="4083012"/>
        <a:ext cx="2065938" cy="766463"/>
      </dsp:txXfrm>
    </dsp:sp>
    <dsp:sp modelId="{940C9EE6-B34D-47CE-B9F2-4EE7ECB12F8A}">
      <dsp:nvSpPr>
        <dsp:cNvPr id="0" name=""/>
        <dsp:cNvSpPr/>
      </dsp:nvSpPr>
      <dsp:spPr>
        <a:xfrm>
          <a:off x="5685890" y="2448272"/>
          <a:ext cx="2065938" cy="1423431"/>
        </a:xfrm>
        <a:prstGeom prst="roundRect">
          <a:avLst/>
        </a:prstGeom>
        <a:blipFill rotWithShape="1">
          <a:blip xmlns:r="http://schemas.openxmlformats.org/officeDocument/2006/relationships" r:embed="rId7"/>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E70FE1-5300-46C7-8D25-89EC434656FF}">
      <dsp:nvSpPr>
        <dsp:cNvPr id="0" name=""/>
        <dsp:cNvSpPr/>
      </dsp:nvSpPr>
      <dsp:spPr>
        <a:xfrm>
          <a:off x="5685890" y="4083012"/>
          <a:ext cx="2065938" cy="7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ctr" anchorCtr="0">
          <a:noAutofit/>
        </a:bodyPr>
        <a:lstStyle/>
        <a:p>
          <a:pPr lvl="0" algn="ctr" defTabSz="666750">
            <a:lnSpc>
              <a:spcPct val="90000"/>
            </a:lnSpc>
            <a:spcBef>
              <a:spcPct val="0"/>
            </a:spcBef>
            <a:spcAft>
              <a:spcPct val="35000"/>
            </a:spcAft>
          </a:pPr>
          <a:r>
            <a:rPr lang="ru-RU" sz="1500" b="1" kern="1200" dirty="0" err="1" smtClean="0">
              <a:latin typeface="Century Gothic" pitchFamily="34" charset="0"/>
            </a:rPr>
            <a:t>Ефективне</a:t>
          </a:r>
          <a:r>
            <a:rPr lang="ru-RU" sz="1500" b="1" kern="1200" dirty="0" smtClean="0">
              <a:latin typeface="Century Gothic" pitchFamily="34" charset="0"/>
            </a:rPr>
            <a:t> </a:t>
          </a:r>
          <a:r>
            <a:rPr lang="ru-RU" sz="1500" b="1" kern="1200" dirty="0" err="1" smtClean="0">
              <a:latin typeface="Century Gothic" pitchFamily="34" charset="0"/>
            </a:rPr>
            <a:t>державне</a:t>
          </a:r>
          <a:r>
            <a:rPr lang="ru-RU" sz="1500" b="1" kern="1200" dirty="0" smtClean="0">
              <a:latin typeface="Century Gothic" pitchFamily="34" charset="0"/>
            </a:rPr>
            <a:t> </a:t>
          </a:r>
          <a:r>
            <a:rPr lang="ru-RU" sz="1500" b="1" kern="1200" dirty="0" err="1" smtClean="0">
              <a:latin typeface="Century Gothic" pitchFamily="34" charset="0"/>
            </a:rPr>
            <a:t>управління</a:t>
          </a:r>
          <a:r>
            <a:rPr lang="ru-RU" sz="1500" b="1" kern="1200" dirty="0" smtClean="0">
              <a:latin typeface="Century Gothic" pitchFamily="34" charset="0"/>
            </a:rPr>
            <a:t> (</a:t>
          </a:r>
          <a:r>
            <a:rPr lang="ru-RU" sz="1500" b="1" kern="1200" dirty="0" err="1" smtClean="0">
              <a:latin typeface="Century Gothic" pitchFamily="34" charset="0"/>
            </a:rPr>
            <a:t>м’які</a:t>
          </a:r>
          <a:r>
            <a:rPr lang="ru-RU" sz="1500" b="1" kern="1200" dirty="0" smtClean="0">
              <a:latin typeface="Century Gothic" pitchFamily="34" charset="0"/>
            </a:rPr>
            <a:t> </a:t>
          </a:r>
          <a:r>
            <a:rPr lang="ru-RU" sz="1500" b="1" kern="1200" dirty="0" err="1" smtClean="0">
              <a:latin typeface="Century Gothic" pitchFamily="34" charset="0"/>
            </a:rPr>
            <a:t>проекти</a:t>
          </a:r>
          <a:r>
            <a:rPr lang="ru-RU" sz="1500" b="1" kern="1200" dirty="0" smtClean="0">
              <a:latin typeface="Century Gothic" pitchFamily="34" charset="0"/>
            </a:rPr>
            <a:t>)           </a:t>
          </a:r>
          <a:endParaRPr lang="uk-UA" sz="1500" b="1" kern="1200" dirty="0">
            <a:latin typeface="Century Gothic" pitchFamily="34" charset="0"/>
          </a:endParaRPr>
        </a:p>
      </dsp:txBody>
      <dsp:txXfrm>
        <a:off x="5685890" y="4083012"/>
        <a:ext cx="2065938" cy="766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47E98-2EE7-402D-BFE2-761BB63423A9}">
      <dsp:nvSpPr>
        <dsp:cNvPr id="0" name=""/>
        <dsp:cNvSpPr/>
      </dsp:nvSpPr>
      <dsp:spPr>
        <a:xfrm rot="5400000">
          <a:off x="5288409" y="-2028420"/>
          <a:ext cx="1179018" cy="553215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smtClean="0">
              <a:latin typeface="Century Gothic" pitchFamily="34" charset="0"/>
            </a:rPr>
            <a:t>Відповідальні – структурні підрозділи ЛОДА, Департамент економічної політики ЛОДА </a:t>
          </a:r>
          <a:endParaRPr lang="uk-UA" sz="1800" b="1" kern="1200" dirty="0">
            <a:latin typeface="Century Gothic" pitchFamily="34" charset="0"/>
          </a:endParaRPr>
        </a:p>
        <a:p>
          <a:pPr marL="171450" lvl="1" indent="-171450" algn="l" defTabSz="800100">
            <a:lnSpc>
              <a:spcPct val="90000"/>
            </a:lnSpc>
            <a:spcBef>
              <a:spcPct val="0"/>
            </a:spcBef>
            <a:spcAft>
              <a:spcPct val="15000"/>
            </a:spcAft>
            <a:buChar char="••"/>
          </a:pPr>
          <a:r>
            <a:rPr lang="uk-UA" sz="1800" b="1" kern="1200" dirty="0" smtClean="0">
              <a:latin typeface="Century Gothic" pitchFamily="34" charset="0"/>
            </a:rPr>
            <a:t>Термін – 01.11.2018 року </a:t>
          </a:r>
          <a:endParaRPr lang="uk-UA" sz="1800" b="1" kern="1200" dirty="0">
            <a:latin typeface="Century Gothic" pitchFamily="34" charset="0"/>
          </a:endParaRPr>
        </a:p>
      </dsp:txBody>
      <dsp:txXfrm rot="-5400000">
        <a:off x="3111840" y="205704"/>
        <a:ext cx="5474603" cy="1063908"/>
      </dsp:txXfrm>
    </dsp:sp>
    <dsp:sp modelId="{2376C45D-3CD0-44C1-98C2-C0D9AC2A5B5E}">
      <dsp:nvSpPr>
        <dsp:cNvPr id="0" name=""/>
        <dsp:cNvSpPr/>
      </dsp:nvSpPr>
      <dsp:spPr>
        <a:xfrm>
          <a:off x="0" y="772"/>
          <a:ext cx="3111839" cy="147377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uk-UA" sz="1800" b="1" kern="1200" dirty="0" smtClean="0">
              <a:latin typeface="Century Gothic" pitchFamily="34" charset="0"/>
            </a:rPr>
            <a:t>Підготовка проектів </a:t>
          </a:r>
          <a:endParaRPr lang="uk-UA" sz="1800" b="1" kern="1200" dirty="0">
            <a:latin typeface="Century Gothic" pitchFamily="34" charset="0"/>
          </a:endParaRPr>
        </a:p>
      </dsp:txBody>
      <dsp:txXfrm>
        <a:off x="71944" y="72716"/>
        <a:ext cx="2967951" cy="1329885"/>
      </dsp:txXfrm>
    </dsp:sp>
    <dsp:sp modelId="{F2CB049E-520F-4962-805D-0DACE5CFD682}">
      <dsp:nvSpPr>
        <dsp:cNvPr id="0" name=""/>
        <dsp:cNvSpPr/>
      </dsp:nvSpPr>
      <dsp:spPr>
        <a:xfrm rot="5400000">
          <a:off x="5121124" y="-497518"/>
          <a:ext cx="1475329" cy="5566834"/>
        </a:xfrm>
        <a:prstGeom prst="round2SameRect">
          <a:avLst/>
        </a:prstGeom>
        <a:solidFill>
          <a:srgbClr val="92D050">
            <a:alpha val="90000"/>
          </a:srgb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smtClean="0">
              <a:latin typeface="Century Gothic" pitchFamily="34" charset="0"/>
            </a:rPr>
            <a:t>Відповідальні – Департамент економічної політики ЛОДА</a:t>
          </a:r>
          <a:endParaRPr lang="uk-UA" sz="1800" b="1" kern="1200" dirty="0">
            <a:latin typeface="Century Gothic" pitchFamily="34" charset="0"/>
          </a:endParaRPr>
        </a:p>
        <a:p>
          <a:pPr marL="171450" lvl="1" indent="-171450" algn="l" defTabSz="800100">
            <a:lnSpc>
              <a:spcPct val="90000"/>
            </a:lnSpc>
            <a:spcBef>
              <a:spcPct val="0"/>
            </a:spcBef>
            <a:spcAft>
              <a:spcPct val="15000"/>
            </a:spcAft>
            <a:buChar char="••"/>
          </a:pPr>
          <a:r>
            <a:rPr lang="uk-UA" sz="1800" b="1" kern="1200" dirty="0" smtClean="0">
              <a:latin typeface="Century Gothic" pitchFamily="34" charset="0"/>
            </a:rPr>
            <a:t>Термін -  згідно з встановленим у відповідних нормативно-правових актах </a:t>
          </a:r>
          <a:r>
            <a:rPr lang="uk-UA" sz="1800" b="1" kern="1200" dirty="0" err="1" smtClean="0">
              <a:latin typeface="Century Gothic" pitchFamily="34" charset="0"/>
            </a:rPr>
            <a:t>Мінрегіону</a:t>
          </a:r>
          <a:endParaRPr lang="uk-UA" sz="1800" b="1" kern="1200" dirty="0">
            <a:latin typeface="Century Gothic" pitchFamily="34" charset="0"/>
          </a:endParaRPr>
        </a:p>
      </dsp:txBody>
      <dsp:txXfrm rot="-5400000">
        <a:off x="3075372" y="1620254"/>
        <a:ext cx="5494814" cy="1331289"/>
      </dsp:txXfrm>
    </dsp:sp>
    <dsp:sp modelId="{FD95EB18-E11A-40FE-AC14-AC7B545727CD}">
      <dsp:nvSpPr>
        <dsp:cNvPr id="0" name=""/>
        <dsp:cNvSpPr/>
      </dsp:nvSpPr>
      <dsp:spPr>
        <a:xfrm>
          <a:off x="0" y="1549012"/>
          <a:ext cx="3075372" cy="1473773"/>
        </a:xfrm>
        <a:prstGeom prst="round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uk-UA" sz="1800" b="1" kern="1200" dirty="0" smtClean="0">
              <a:latin typeface="Century Gothic" pitchFamily="34" charset="0"/>
            </a:rPr>
            <a:t>Подання проектів на конкурс </a:t>
          </a:r>
          <a:endParaRPr lang="uk-UA" sz="1800" b="1" kern="1200" dirty="0">
            <a:latin typeface="Century Gothic" pitchFamily="34" charset="0"/>
          </a:endParaRPr>
        </a:p>
      </dsp:txBody>
      <dsp:txXfrm>
        <a:off x="71944" y="1620956"/>
        <a:ext cx="2931484" cy="1329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C8F78-FD96-4EE0-89FE-D1EC4E6CC6E8}">
      <dsp:nvSpPr>
        <dsp:cNvPr id="0" name=""/>
        <dsp:cNvSpPr/>
      </dsp:nvSpPr>
      <dsp:spPr>
        <a:xfrm>
          <a:off x="0" y="0"/>
          <a:ext cx="856895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B6FFAED-4BB3-4975-A267-9133DCFF6920}">
      <dsp:nvSpPr>
        <dsp:cNvPr id="0" name=""/>
        <dsp:cNvSpPr/>
      </dsp:nvSpPr>
      <dsp:spPr>
        <a:xfrm>
          <a:off x="0" y="0"/>
          <a:ext cx="1713790" cy="2160240"/>
        </a:xfrm>
        <a:prstGeom prst="rect">
          <a:avLst/>
        </a:prstGeom>
        <a:solidFill>
          <a:srgbClr val="002060"/>
        </a:solid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uk-UA" sz="2900" b="1" kern="1200" dirty="0" smtClean="0">
              <a:solidFill>
                <a:schemeClr val="bg1"/>
              </a:solidFill>
            </a:rPr>
            <a:t>Контакти</a:t>
          </a:r>
          <a:endParaRPr lang="uk-UA" sz="2900" b="1" kern="1200" dirty="0">
            <a:solidFill>
              <a:schemeClr val="bg1"/>
            </a:solidFill>
          </a:endParaRPr>
        </a:p>
      </dsp:txBody>
      <dsp:txXfrm>
        <a:off x="0" y="0"/>
        <a:ext cx="1713790" cy="2160240"/>
      </dsp:txXfrm>
    </dsp:sp>
    <dsp:sp modelId="{7B847653-2CB8-4E18-B6F2-7C1DCFC6A80E}">
      <dsp:nvSpPr>
        <dsp:cNvPr id="0" name=""/>
        <dsp:cNvSpPr/>
      </dsp:nvSpPr>
      <dsp:spPr>
        <a:xfrm>
          <a:off x="1842324" y="98096"/>
          <a:ext cx="6726627" cy="196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err="1" smtClean="0"/>
            <a:t>Бухтіярова</a:t>
          </a:r>
          <a:r>
            <a:rPr lang="uk-UA" sz="2400" kern="1200" dirty="0" smtClean="0"/>
            <a:t> Марта</a:t>
          </a:r>
        </a:p>
        <a:p>
          <a:pPr lvl="0" algn="l" defTabSz="1066800">
            <a:lnSpc>
              <a:spcPct val="90000"/>
            </a:lnSpc>
            <a:spcBef>
              <a:spcPct val="0"/>
            </a:spcBef>
            <a:spcAft>
              <a:spcPct val="35000"/>
            </a:spcAft>
          </a:pPr>
          <a:r>
            <a:rPr lang="uk-UA" sz="2400" kern="1200" dirty="0" smtClean="0"/>
            <a:t>2 999 284; 093 245 22 67</a:t>
          </a:r>
        </a:p>
        <a:p>
          <a:pPr lvl="0" algn="l" defTabSz="1066800">
            <a:lnSpc>
              <a:spcPct val="90000"/>
            </a:lnSpc>
            <a:spcBef>
              <a:spcPct val="0"/>
            </a:spcBef>
            <a:spcAft>
              <a:spcPct val="35000"/>
            </a:spcAft>
          </a:pPr>
          <a:r>
            <a:rPr lang="en-US" sz="2400" kern="1200" dirty="0" smtClean="0"/>
            <a:t>analyz.loda@gmail.com</a:t>
          </a:r>
          <a:endParaRPr lang="uk-UA" sz="2400" kern="1200" dirty="0"/>
        </a:p>
      </dsp:txBody>
      <dsp:txXfrm>
        <a:off x="1842324" y="98096"/>
        <a:ext cx="6726627" cy="1961936"/>
      </dsp:txXfrm>
    </dsp:sp>
    <dsp:sp modelId="{6AB4EE7D-E7C9-410F-97FA-D3183FF708A8}">
      <dsp:nvSpPr>
        <dsp:cNvPr id="0" name=""/>
        <dsp:cNvSpPr/>
      </dsp:nvSpPr>
      <dsp:spPr>
        <a:xfrm>
          <a:off x="1713790" y="2060033"/>
          <a:ext cx="6855161"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91206-CB5B-4EFF-A22D-3C30C93ED6D6}" type="datetimeFigureOut">
              <a:rPr lang="uk-UA" smtClean="0"/>
              <a:t>05.10.2018</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D04ED-54CA-4A42-809A-2D65BEFA9A2E}" type="slidenum">
              <a:rPr lang="uk-UA" smtClean="0"/>
              <a:t>‹№›</a:t>
            </a:fld>
            <a:endParaRPr lang="uk-UA"/>
          </a:p>
        </p:txBody>
      </p:sp>
    </p:spTree>
    <p:extLst>
      <p:ext uri="{BB962C8B-B14F-4D97-AF65-F5344CB8AC3E}">
        <p14:creationId xmlns:p14="http://schemas.microsoft.com/office/powerpoint/2010/main" val="56886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682885E-0228-4BFE-84BB-477E08B1F97E}" type="slidenum">
              <a:rPr lang="uk-UA" smtClean="0"/>
              <a:t>23</a:t>
            </a:fld>
            <a:endParaRPr lang="uk-UA"/>
          </a:p>
        </p:txBody>
      </p:sp>
    </p:spTree>
    <p:extLst>
      <p:ext uri="{BB962C8B-B14F-4D97-AF65-F5344CB8AC3E}">
        <p14:creationId xmlns:p14="http://schemas.microsoft.com/office/powerpoint/2010/main" val="210026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fld id="{2B1BC9B4-3F43-47F8-A4C5-6013966250F1}" type="slidenum">
              <a:rPr lang="en-US" altLang="uk-UA">
                <a:latin typeface="Arial" charset="0"/>
              </a:rPr>
              <a:pPr/>
              <a:t>31</a:t>
            </a:fld>
            <a:endParaRPr lang="en-US" altLang="uk-UA">
              <a:latin typeface="Arial" charset="0"/>
            </a:endParaRPr>
          </a:p>
        </p:txBody>
      </p:sp>
      <p:sp>
        <p:nvSpPr>
          <p:cNvPr id="18432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2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ltLang="uk-UA" smtClean="0"/>
          </a:p>
        </p:txBody>
      </p:sp>
    </p:spTree>
    <p:extLst>
      <p:ext uri="{BB962C8B-B14F-4D97-AF65-F5344CB8AC3E}">
        <p14:creationId xmlns:p14="http://schemas.microsoft.com/office/powerpoint/2010/main" val="306660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fld id="{1B276DD8-B471-4B91-998A-4878FF1FF941}" type="slidenum">
              <a:rPr lang="en-US" altLang="uk-UA">
                <a:latin typeface="Arial" charset="0"/>
              </a:rPr>
              <a:pPr/>
              <a:t>32</a:t>
            </a:fld>
            <a:endParaRPr lang="en-US" altLang="uk-UA">
              <a:latin typeface="Arial" charset="0"/>
            </a:endParaRPr>
          </a:p>
        </p:txBody>
      </p:sp>
      <p:sp>
        <p:nvSpPr>
          <p:cNvPr id="18637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637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ltLang="uk-UA" smtClean="0"/>
          </a:p>
        </p:txBody>
      </p:sp>
    </p:spTree>
    <p:extLst>
      <p:ext uri="{BB962C8B-B14F-4D97-AF65-F5344CB8AC3E}">
        <p14:creationId xmlns:p14="http://schemas.microsoft.com/office/powerpoint/2010/main" val="148481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00D661F-03D4-4C43-8D0B-BEAD5AAE64AC}" type="slidenum">
              <a:rPr lang="uk-UA" smtClean="0"/>
              <a:t>90</a:t>
            </a:fld>
            <a:endParaRPr lang="uk-UA"/>
          </a:p>
        </p:txBody>
      </p:sp>
    </p:spTree>
    <p:extLst>
      <p:ext uri="{BB962C8B-B14F-4D97-AF65-F5344CB8AC3E}">
        <p14:creationId xmlns:p14="http://schemas.microsoft.com/office/powerpoint/2010/main" val="429046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0539E885-EEBD-4DA7-8D5F-7113F52ED333}" type="datetimeFigureOut">
              <a:rPr lang="uk-UA" smtClean="0"/>
              <a:pPr/>
              <a:t>05.10.2018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0539E885-EEBD-4DA7-8D5F-7113F52ED333}" type="datetimeFigureOut">
              <a:rPr lang="uk-UA" smtClean="0"/>
              <a:pPr/>
              <a:t>05.10.2018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0539E885-EEBD-4DA7-8D5F-7113F52ED333}" type="datetimeFigureOut">
              <a:rPr lang="uk-UA" smtClean="0"/>
              <a:pPr/>
              <a:t>05.10.2018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0539E885-EEBD-4DA7-8D5F-7113F52ED333}" type="datetimeFigureOut">
              <a:rPr lang="uk-UA" smtClean="0"/>
              <a:pPr/>
              <a:t>05.10.2018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0539E885-EEBD-4DA7-8D5F-7113F52ED333}" type="datetimeFigureOut">
              <a:rPr lang="uk-UA" smtClean="0"/>
              <a:pPr/>
              <a:t>05.10.2018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0539E885-EEBD-4DA7-8D5F-7113F52ED333}" type="datetimeFigureOut">
              <a:rPr lang="uk-UA" smtClean="0"/>
              <a:pPr/>
              <a:t>05.10.2018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0539E885-EEBD-4DA7-8D5F-7113F52ED333}" type="datetimeFigureOut">
              <a:rPr lang="uk-UA" smtClean="0"/>
              <a:pPr/>
              <a:t>05.10.2018</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0539E885-EEBD-4DA7-8D5F-7113F52ED333}" type="datetimeFigureOut">
              <a:rPr lang="uk-UA" smtClean="0"/>
              <a:pPr/>
              <a:t>05.10.2018</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0539E885-EEBD-4DA7-8D5F-7113F52ED333}" type="datetimeFigureOut">
              <a:rPr lang="uk-UA" smtClean="0"/>
              <a:pPr/>
              <a:t>05.10.2018</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0539E885-EEBD-4DA7-8D5F-7113F52ED333}" type="datetimeFigureOut">
              <a:rPr lang="uk-UA" smtClean="0"/>
              <a:pPr/>
              <a:t>05.10.2018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рисунк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0539E885-EEBD-4DA7-8D5F-7113F52ED333}" type="datetimeFigureOut">
              <a:rPr lang="uk-UA" smtClean="0"/>
              <a:pPr/>
              <a:t>05.10.2018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9DFC877D-2E6D-4845-BDD2-62266A1A1E3A}"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9E885-EEBD-4DA7-8D5F-7113F52ED333}" type="datetimeFigureOut">
              <a:rPr lang="uk-UA" smtClean="0"/>
              <a:pPr/>
              <a:t>05.10.2018</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C877D-2E6D-4845-BDD2-62266A1A1E3A}"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Layout" Target="../diagrams/layout2.xml"/><Relationship Id="rId7" Type="http://schemas.openxmlformats.org/officeDocument/2006/relationships/image" Target="../media/image12.jpe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zakon3.rada.gov.ua/laws/show/385-2014-%D0%BF/paran11#n11"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zakon3.rada.gov.ua/laws/show/821-2015-%D0%B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zakon3.rada.gov.ua/laws/show/575-2015-%D1%80/paran8#n8"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Місце для номера слайда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7799C4-02C5-44EE-8E2C-01A4C1AF2F3F}" type="slidenum">
              <a:rPr lang="uk-UA" altLang="uk-UA" sz="1400" smtClean="0"/>
              <a:pPr>
                <a:spcBef>
                  <a:spcPct val="0"/>
                </a:spcBef>
                <a:buFontTx/>
                <a:buNone/>
              </a:pPr>
              <a:t>1</a:t>
            </a:fld>
            <a:endParaRPr lang="uk-UA" altLang="uk-UA" sz="1400" dirty="0" smtClean="0"/>
          </a:p>
        </p:txBody>
      </p:sp>
      <p:sp>
        <p:nvSpPr>
          <p:cNvPr id="4099" name="Text Box 8"/>
          <p:cNvSpPr txBox="1">
            <a:spLocks noChangeArrowheads="1"/>
          </p:cNvSpPr>
          <p:nvPr/>
        </p:nvSpPr>
        <p:spPr bwMode="auto">
          <a:xfrm>
            <a:off x="2015716" y="5914200"/>
            <a:ext cx="5327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uk-UA" altLang="uk-UA"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rPr>
              <a:t>Львів, 5 жовтня 2018</a:t>
            </a:r>
          </a:p>
        </p:txBody>
      </p:sp>
      <p:sp>
        <p:nvSpPr>
          <p:cNvPr id="4100" name="Rectangle 11"/>
          <p:cNvSpPr>
            <a:spLocks noChangeArrowheads="1"/>
          </p:cNvSpPr>
          <p:nvPr/>
        </p:nvSpPr>
        <p:spPr bwMode="auto">
          <a:xfrm>
            <a:off x="414963" y="1218295"/>
            <a:ext cx="8291512" cy="254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7724" tIns="38862" rIns="77724" bIns="38862"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n-US" altLang="uk-UA" sz="3600" dirty="0" smtClean="0">
                <a:solidFill>
                  <a:schemeClr val="tx2"/>
                </a:solidFill>
                <a:latin typeface="Times New Roman" panose="02020603050405020304" pitchFamily="18" charset="0"/>
              </a:rPr>
              <a:t>    </a:t>
            </a:r>
            <a:r>
              <a:rPr lang="ru-RU" altLang="uk-UA" sz="4000" b="1" dirty="0">
                <a:solidFill>
                  <a:srgbClr val="002060"/>
                </a:solidFill>
                <a:effectLst>
                  <a:outerShdw blurRad="38100" dist="38100" dir="2700000" algn="tl">
                    <a:srgbClr val="000000">
                      <a:alpha val="43137"/>
                    </a:srgbClr>
                  </a:outerShdw>
                </a:effectLst>
                <a:latin typeface="Times New Roman" panose="02020603050405020304" pitchFamily="18" charset="0"/>
              </a:rPr>
              <a:t>СЕКТОРАЛЬНА БЮДЖЕТНА ПІДТРИМКА ЄС: НАПРЯМИ, ФІНАНСУВАННЯ, ПІДГОТОВКА ПРОЕКТІВ </a:t>
            </a:r>
          </a:p>
        </p:txBody>
      </p:sp>
      <p:pic>
        <p:nvPicPr>
          <p:cNvPr id="7" name="Picture 2" descr="\\Appdt\install\Лода\GERB\HERB_2.png"/>
          <p:cNvPicPr>
            <a:picLocks noChangeAspect="1" noChangeArrowheads="1"/>
          </p:cNvPicPr>
          <p:nvPr/>
        </p:nvPicPr>
        <p:blipFill>
          <a:blip r:embed="rId2" cstate="print"/>
          <a:srcRect/>
          <a:stretch>
            <a:fillRect/>
          </a:stretch>
        </p:blipFill>
        <p:spPr bwMode="auto">
          <a:xfrm>
            <a:off x="251520" y="150230"/>
            <a:ext cx="949201" cy="1118530"/>
          </a:xfrm>
          <a:prstGeom prst="rect">
            <a:avLst/>
          </a:prstGeom>
          <a:noFill/>
        </p:spPr>
      </p:pic>
      <p:pic>
        <p:nvPicPr>
          <p:cNvPr id="8" name="Picture 6" descr="edlogo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150230"/>
            <a:ext cx="931271" cy="9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4139952" y="4212981"/>
            <a:ext cx="4697051" cy="1015663"/>
          </a:xfrm>
          <a:prstGeom prst="rect">
            <a:avLst/>
          </a:prstGeom>
          <a:solidFill>
            <a:srgbClr val="002060"/>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ru-RU" altLang="uk-UA" sz="2000" b="1" dirty="0">
                <a:solidFill>
                  <a:schemeClr val="bg1"/>
                </a:solidFill>
                <a:latin typeface="Times New Roman" panose="02020603050405020304" pitchFamily="18" charset="0"/>
              </a:rPr>
              <a:t>Департамент </a:t>
            </a:r>
            <a:r>
              <a:rPr lang="ru-RU" altLang="uk-UA" sz="2000" b="1" dirty="0" err="1" smtClean="0">
                <a:solidFill>
                  <a:schemeClr val="bg1"/>
                </a:solidFill>
                <a:latin typeface="Times New Roman" panose="02020603050405020304" pitchFamily="18" charset="0"/>
              </a:rPr>
              <a:t>економічної</a:t>
            </a:r>
            <a:r>
              <a:rPr lang="ru-RU" altLang="uk-UA" sz="2000" b="1" dirty="0" smtClean="0">
                <a:solidFill>
                  <a:schemeClr val="bg1"/>
                </a:solidFill>
                <a:latin typeface="Times New Roman" panose="02020603050405020304" pitchFamily="18" charset="0"/>
              </a:rPr>
              <a:t> </a:t>
            </a:r>
            <a:r>
              <a:rPr lang="ru-RU" altLang="uk-UA" sz="2000" b="1" dirty="0" err="1" smtClean="0">
                <a:solidFill>
                  <a:schemeClr val="bg1"/>
                </a:solidFill>
                <a:latin typeface="Times New Roman" panose="02020603050405020304" pitchFamily="18" charset="0"/>
              </a:rPr>
              <a:t>політики</a:t>
            </a:r>
            <a:r>
              <a:rPr lang="ru-RU" altLang="uk-UA" sz="2000" b="1" dirty="0" smtClean="0">
                <a:solidFill>
                  <a:schemeClr val="bg1"/>
                </a:solidFill>
                <a:latin typeface="Times New Roman" panose="02020603050405020304" pitchFamily="18" charset="0"/>
              </a:rPr>
              <a:t> </a:t>
            </a:r>
            <a:r>
              <a:rPr lang="uk-UA" altLang="uk-UA" sz="2000" b="1" dirty="0" smtClean="0">
                <a:solidFill>
                  <a:schemeClr val="bg1"/>
                </a:solidFill>
                <a:latin typeface="Times New Roman" panose="02020603050405020304" pitchFamily="18" charset="0"/>
              </a:rPr>
              <a:t>Львівської ОДА</a:t>
            </a:r>
          </a:p>
          <a:p>
            <a:pPr>
              <a:spcBef>
                <a:spcPct val="0"/>
              </a:spcBef>
              <a:buNone/>
              <a:defRPr/>
            </a:pPr>
            <a:r>
              <a:rPr lang="uk-UA" altLang="uk-UA" sz="2000" b="1" dirty="0" smtClean="0">
                <a:solidFill>
                  <a:schemeClr val="bg1"/>
                </a:solidFill>
                <a:latin typeface="Times New Roman" panose="02020603050405020304" pitchFamily="18" charset="0"/>
              </a:rPr>
              <a:t>ГО «Європейський діалог»</a:t>
            </a:r>
          </a:p>
        </p:txBody>
      </p:sp>
      <p:sp>
        <p:nvSpPr>
          <p:cNvPr id="10" name="Text Box 8"/>
          <p:cNvSpPr txBox="1">
            <a:spLocks noChangeArrowheads="1"/>
          </p:cNvSpPr>
          <p:nvPr/>
        </p:nvSpPr>
        <p:spPr bwMode="auto">
          <a:xfrm>
            <a:off x="5436096" y="5293015"/>
            <a:ext cx="34009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defRPr/>
            </a:pPr>
            <a:r>
              <a:rPr lang="uk-UA" altLang="uk-UA" sz="2000" b="1" dirty="0" smtClean="0">
                <a:solidFill>
                  <a:srgbClr val="002060"/>
                </a:solidFill>
                <a:latin typeface="Times New Roman" panose="02020603050405020304" pitchFamily="18" charset="0"/>
              </a:rPr>
              <a:t>Марта </a:t>
            </a:r>
            <a:r>
              <a:rPr lang="uk-UA" altLang="uk-UA" sz="2000" b="1" dirty="0" err="1" smtClean="0">
                <a:solidFill>
                  <a:srgbClr val="002060"/>
                </a:solidFill>
                <a:latin typeface="Times New Roman" panose="02020603050405020304" pitchFamily="18" charset="0"/>
              </a:rPr>
              <a:t>Бухтіярова</a:t>
            </a:r>
            <a:endParaRPr lang="uk-UA" altLang="uk-UA" sz="2000" b="1" dirty="0" smtClean="0">
              <a:solidFill>
                <a:srgbClr val="002060"/>
              </a:solidFill>
              <a:latin typeface="Times New Roman" panose="02020603050405020304" pitchFamily="18" charset="0"/>
            </a:endParaRPr>
          </a:p>
          <a:p>
            <a:pPr algn="r" eaLnBrk="1" hangingPunct="1">
              <a:spcBef>
                <a:spcPct val="0"/>
              </a:spcBef>
              <a:buFontTx/>
              <a:buNone/>
              <a:defRPr/>
            </a:pPr>
            <a:r>
              <a:rPr lang="uk-UA" altLang="uk-UA" sz="2000" b="1" dirty="0" smtClean="0">
                <a:solidFill>
                  <a:srgbClr val="002060"/>
                </a:solidFill>
                <a:latin typeface="Times New Roman" panose="02020603050405020304" pitchFamily="18" charset="0"/>
              </a:rPr>
              <a:t>Олександр Софій</a:t>
            </a:r>
          </a:p>
        </p:txBody>
      </p:sp>
    </p:spTree>
    <p:extLst>
      <p:ext uri="{BB962C8B-B14F-4D97-AF65-F5344CB8AC3E}">
        <p14:creationId xmlns:p14="http://schemas.microsoft.com/office/powerpoint/2010/main" val="1839406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atin typeface="Century Gothic" pitchFamily="34" charset="0"/>
              </a:rPr>
              <a:t>ПРОГРАМА</a:t>
            </a:r>
          </a:p>
          <a:p>
            <a:pPr algn="ctr"/>
            <a:r>
              <a:rPr lang="uk-UA" sz="3200" b="1" dirty="0" smtClean="0">
                <a:latin typeface="Century Gothic" pitchFamily="34" charset="0"/>
              </a:rPr>
              <a:t>«СІЛЬСЬКИЙ </a:t>
            </a:r>
            <a:r>
              <a:rPr lang="uk-UA" sz="3200" b="1" dirty="0">
                <a:latin typeface="Century Gothic" pitchFamily="34" charset="0"/>
              </a:rPr>
              <a:t>РОЗВИТОК»</a:t>
            </a:r>
          </a:p>
        </p:txBody>
      </p:sp>
      <p:graphicFrame>
        <p:nvGraphicFramePr>
          <p:cNvPr id="2" name="Таблица 1"/>
          <p:cNvGraphicFramePr>
            <a:graphicFrameLocks noGrp="1"/>
          </p:cNvGraphicFramePr>
          <p:nvPr>
            <p:extLst/>
          </p:nvPr>
        </p:nvGraphicFramePr>
        <p:xfrm>
          <a:off x="276200" y="1340768"/>
          <a:ext cx="8616279" cy="5339080"/>
        </p:xfrm>
        <a:graphic>
          <a:graphicData uri="http://schemas.openxmlformats.org/drawingml/2006/table">
            <a:tbl>
              <a:tblPr firstRow="1" bandRow="1">
                <a:tableStyleId>{5C22544A-7EE6-4342-B048-85BDC9FD1C3A}</a:tableStyleId>
              </a:tblPr>
              <a:tblGrid>
                <a:gridCol w="314367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3744415">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err="1" smtClean="0">
                          <a:latin typeface="Century Gothic" pitchFamily="34" charset="0"/>
                        </a:rPr>
                        <a:t>Назва</a:t>
                      </a:r>
                      <a:r>
                        <a:rPr lang="ru-RU" sz="1400" dirty="0" smtClean="0">
                          <a:latin typeface="Century Gothic" pitchFamily="34" charset="0"/>
                        </a:rPr>
                        <a:t> </a:t>
                      </a:r>
                      <a:r>
                        <a:rPr lang="ru-RU" sz="1400" dirty="0" err="1" smtClean="0">
                          <a:latin typeface="Century Gothic" pitchFamily="34" charset="0"/>
                        </a:rPr>
                        <a:t>напряму</a:t>
                      </a:r>
                      <a:endParaRPr lang="ru-RU" sz="1400" dirty="0" smtClean="0">
                        <a:latin typeface="Century Gothic" pitchFamily="34" charset="0"/>
                      </a:endParaRPr>
                    </a:p>
                  </a:txBody>
                  <a:tcPr anchor="ctr"/>
                </a:tc>
                <a:tc>
                  <a:txBody>
                    <a:bodyPr/>
                    <a:lstStyle/>
                    <a:p>
                      <a:pPr algn="ctr"/>
                      <a:r>
                        <a:rPr lang="uk-UA" sz="1400" dirty="0" smtClean="0"/>
                        <a:t>Обсяг</a:t>
                      </a:r>
                      <a:r>
                        <a:rPr lang="uk-UA" sz="1400" baseline="0" dirty="0" smtClean="0"/>
                        <a:t> фінансування</a:t>
                      </a:r>
                      <a:endParaRPr lang="uk-UA" sz="1400" dirty="0"/>
                    </a:p>
                  </a:txBody>
                  <a:tcPr anchor="ctr"/>
                </a:tc>
                <a:tc>
                  <a:txBody>
                    <a:bodyPr/>
                    <a:lstStyle/>
                    <a:p>
                      <a:pPr algn="ctr"/>
                      <a:r>
                        <a:rPr lang="uk-UA" sz="1400" dirty="0" smtClean="0"/>
                        <a:t>Можливі проекти</a:t>
                      </a:r>
                      <a:endParaRPr lang="uk-UA" sz="1400" dirty="0"/>
                    </a:p>
                  </a:txBody>
                  <a:tcPr anchor="ct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err="1" smtClean="0">
                          <a:latin typeface="Century Gothic" pitchFamily="34" charset="0"/>
                        </a:rPr>
                        <a:t>Диверсифікація</a:t>
                      </a:r>
                      <a:r>
                        <a:rPr lang="ru-RU" sz="1400" b="1" dirty="0" smtClean="0">
                          <a:latin typeface="Century Gothic" pitchFamily="34" charset="0"/>
                        </a:rPr>
                        <a:t> </a:t>
                      </a:r>
                      <a:r>
                        <a:rPr lang="ru-RU" sz="1400" b="1" dirty="0" err="1" smtClean="0">
                          <a:latin typeface="Century Gothic" pitchFamily="34" charset="0"/>
                        </a:rPr>
                        <a:t>підприємницької</a:t>
                      </a:r>
                      <a:r>
                        <a:rPr lang="ru-RU" sz="1400" b="1" dirty="0" smtClean="0">
                          <a:latin typeface="Century Gothic" pitchFamily="34" charset="0"/>
                        </a:rPr>
                        <a:t> </a:t>
                      </a:r>
                      <a:r>
                        <a:rPr lang="ru-RU" sz="1400" b="1" dirty="0" err="1" smtClean="0">
                          <a:latin typeface="Century Gothic" pitchFamily="34" charset="0"/>
                        </a:rPr>
                        <a:t>діяльності</a:t>
                      </a:r>
                      <a:r>
                        <a:rPr lang="ru-RU" sz="1400" b="1" dirty="0" smtClean="0">
                          <a:latin typeface="Century Gothic" pitchFamily="34" charset="0"/>
                        </a:rPr>
                        <a:t> у </a:t>
                      </a:r>
                      <a:r>
                        <a:rPr lang="ru-RU" sz="1400" b="1" dirty="0" err="1" smtClean="0">
                          <a:latin typeface="Century Gothic" pitchFamily="34" charset="0"/>
                        </a:rPr>
                        <a:t>сільській</a:t>
                      </a:r>
                      <a:r>
                        <a:rPr lang="ru-RU" sz="1400" b="1" dirty="0" smtClean="0">
                          <a:latin typeface="Century Gothic" pitchFamily="34" charset="0"/>
                        </a:rPr>
                        <a:t> </a:t>
                      </a:r>
                      <a:r>
                        <a:rPr lang="ru-RU" sz="1400" b="1" dirty="0" err="1" smtClean="0">
                          <a:latin typeface="Century Gothic" pitchFamily="34" charset="0"/>
                        </a:rPr>
                        <a:t>місцевості</a:t>
                      </a:r>
                      <a:endParaRPr lang="ru-RU" sz="1400" b="1" dirty="0" smtClean="0">
                        <a:latin typeface="Century Gothic"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min</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12 000 </a:t>
                      </a:r>
                      <a:r>
                        <a:rPr lang="uk-UA" sz="1400" dirty="0" smtClean="0">
                          <a:latin typeface="Century Gothic" pitchFamily="34" charset="0"/>
                        </a:rPr>
                        <a:t>тис.</a:t>
                      </a:r>
                      <a:r>
                        <a:rPr lang="en-US" sz="1400" dirty="0" smtClean="0">
                          <a:latin typeface="Century Gothic" pitchFamily="34" charset="0"/>
                        </a:rPr>
                        <a:t> </a:t>
                      </a:r>
                      <a:r>
                        <a:rPr lang="ru-RU" sz="1400" dirty="0" smtClean="0">
                          <a:latin typeface="Century Gothic" pitchFamily="34" charset="0"/>
                        </a:rPr>
                        <a:t>грн.</a:t>
                      </a:r>
                      <a:r>
                        <a:rPr lang="en-US" sz="1400" dirty="0" smtClean="0">
                          <a:latin typeface="Century Gothic"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max</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48 000 т</a:t>
                      </a:r>
                      <a:r>
                        <a:rPr lang="uk-UA" sz="1400" dirty="0" smtClean="0">
                          <a:latin typeface="Century Gothic" pitchFamily="34" charset="0"/>
                        </a:rPr>
                        <a:t>ис. </a:t>
                      </a:r>
                      <a:r>
                        <a:rPr lang="ru-RU" sz="1400" dirty="0" smtClean="0">
                          <a:latin typeface="Century Gothic" pitchFamily="34" charset="0"/>
                        </a:rPr>
                        <a:t>грн. </a:t>
                      </a:r>
                    </a:p>
                  </a:txBody>
                  <a:tcPr anchor="ctr"/>
                </a:tc>
                <a:tc>
                  <a:txBody>
                    <a:bodyPr/>
                    <a:lstStyle/>
                    <a:p>
                      <a:pPr marL="285750" indent="-285750">
                        <a:buFont typeface="Arial" pitchFamily="34" charset="0"/>
                        <a:buChar char="•"/>
                      </a:pPr>
                      <a:r>
                        <a:rPr lang="uk-UA" sz="1400" dirty="0" smtClean="0"/>
                        <a:t>диверсифікація сільськогосподарського виробництва</a:t>
                      </a:r>
                    </a:p>
                    <a:p>
                      <a:pPr marL="285750" indent="-285750">
                        <a:buFont typeface="Arial" pitchFamily="34" charset="0"/>
                        <a:buChar char="•"/>
                      </a:pPr>
                      <a:r>
                        <a:rPr lang="uk-UA" sz="1400" dirty="0" smtClean="0"/>
                        <a:t>розвиток альтернативних видів економічної діяльності (вирощування енергетичних культур, заліснення територій, рекреаційна діяльність, </a:t>
                      </a:r>
                      <a:r>
                        <a:rPr lang="uk-UA" sz="1400" dirty="0" err="1" smtClean="0"/>
                        <a:t>агротуризм</a:t>
                      </a:r>
                      <a:r>
                        <a:rPr lang="uk-UA" sz="1400" dirty="0" smtClean="0"/>
                        <a:t>, надання послуг тощо)</a:t>
                      </a:r>
                    </a:p>
                    <a:p>
                      <a:pPr marL="285750" indent="-285750">
                        <a:buFont typeface="Arial" pitchFamily="34" charset="0"/>
                        <a:buChar char="•"/>
                      </a:pPr>
                      <a:r>
                        <a:rPr lang="uk-UA" sz="1400" dirty="0" smtClean="0"/>
                        <a:t>розвиток підприємств заготівлі, збуту, переробки с/г продукції сільського, постачання матеріально-технічних та інших ресурсів, в першу чергу, на засадах кооперації</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err="1" smtClean="0">
                          <a:latin typeface="Century Gothic" pitchFamily="34" charset="0"/>
                        </a:rPr>
                        <a:t>Підвищення</a:t>
                      </a:r>
                      <a:r>
                        <a:rPr lang="ru-RU" sz="1400" b="1" dirty="0" smtClean="0">
                          <a:latin typeface="Century Gothic" pitchFamily="34" charset="0"/>
                        </a:rPr>
                        <a:t> </a:t>
                      </a:r>
                      <a:r>
                        <a:rPr lang="ru-RU" sz="1400" b="1" dirty="0" err="1" smtClean="0">
                          <a:latin typeface="Century Gothic" pitchFamily="34" charset="0"/>
                        </a:rPr>
                        <a:t>якості</a:t>
                      </a:r>
                      <a:r>
                        <a:rPr lang="ru-RU" sz="1400" b="1" baseline="0" dirty="0" smtClean="0">
                          <a:latin typeface="Century Gothic" pitchFamily="34" charset="0"/>
                        </a:rPr>
                        <a:t> </a:t>
                      </a:r>
                      <a:r>
                        <a:rPr lang="ru-RU" sz="1400" b="1" baseline="0" dirty="0" err="1" smtClean="0">
                          <a:latin typeface="Century Gothic" pitchFamily="34" charset="0"/>
                        </a:rPr>
                        <a:t>життя</a:t>
                      </a:r>
                      <a:r>
                        <a:rPr lang="ru-RU" sz="1400" b="1" baseline="0" dirty="0" smtClean="0">
                          <a:latin typeface="Century Gothic" pitchFamily="34" charset="0"/>
                        </a:rPr>
                        <a:t> у </a:t>
                      </a:r>
                      <a:r>
                        <a:rPr lang="ru-RU" sz="1400" b="1" baseline="0" dirty="0" err="1" smtClean="0">
                          <a:latin typeface="Century Gothic" pitchFamily="34" charset="0"/>
                        </a:rPr>
                        <a:t>сільській</a:t>
                      </a:r>
                      <a:r>
                        <a:rPr lang="ru-RU" sz="1400" b="1" baseline="0" dirty="0" smtClean="0">
                          <a:latin typeface="Century Gothic" pitchFamily="34" charset="0"/>
                        </a:rPr>
                        <a:t> </a:t>
                      </a:r>
                      <a:r>
                        <a:rPr lang="ru-RU" sz="1400" b="1" baseline="0" dirty="0" err="1" smtClean="0">
                          <a:latin typeface="Century Gothic" pitchFamily="34" charset="0"/>
                        </a:rPr>
                        <a:t>місцевості</a:t>
                      </a:r>
                      <a:endParaRPr lang="ru-RU" sz="1400" b="1" dirty="0" smtClean="0">
                        <a:latin typeface="Century Gothic"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min</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3 600 </a:t>
                      </a:r>
                      <a:r>
                        <a:rPr lang="uk-UA" sz="1400" dirty="0" smtClean="0">
                          <a:latin typeface="Century Gothic" pitchFamily="34" charset="0"/>
                        </a:rPr>
                        <a:t>тис.</a:t>
                      </a:r>
                      <a:r>
                        <a:rPr lang="en-US" sz="1400" dirty="0" smtClean="0">
                          <a:latin typeface="Century Gothic" pitchFamily="34" charset="0"/>
                        </a:rPr>
                        <a:t> </a:t>
                      </a:r>
                      <a:r>
                        <a:rPr lang="ru-RU" sz="1400" dirty="0" smtClean="0">
                          <a:latin typeface="Century Gothic" pitchFamily="34" charset="0"/>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max</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12 000 </a:t>
                      </a:r>
                      <a:r>
                        <a:rPr lang="uk-UA" sz="1400" dirty="0" smtClean="0">
                          <a:latin typeface="Century Gothic" pitchFamily="34" charset="0"/>
                        </a:rPr>
                        <a:t>тис. </a:t>
                      </a:r>
                      <a:r>
                        <a:rPr lang="ru-RU" sz="1400" dirty="0" smtClean="0">
                          <a:latin typeface="Century Gothic" pitchFamily="34" charset="0"/>
                        </a:rPr>
                        <a:t>грн. </a:t>
                      </a:r>
                    </a:p>
                  </a:txBody>
                  <a:tcPr anchor="ctr"/>
                </a:tc>
                <a:tc>
                  <a:txBody>
                    <a:bodyPr/>
                    <a:lstStyle/>
                    <a:p>
                      <a:pPr marL="285750" indent="-285750">
                        <a:buFont typeface="Arial" pitchFamily="34" charset="0"/>
                        <a:buChar char="•"/>
                      </a:pPr>
                      <a:r>
                        <a:rPr lang="uk-UA" sz="1400" dirty="0" smtClean="0"/>
                        <a:t>підтримка інфраструктурних проектів, спрямованих на підвищення рівня облаштування сільської місцевості як сфери життя, діяльності та побуту селян</a:t>
                      </a:r>
                      <a:endParaRPr lang="uk-UA" sz="1400" dirty="0"/>
                    </a:p>
                  </a:txBody>
                  <a:tcPr/>
                </a:tc>
                <a:extLst>
                  <a:ext uri="{0D108BD9-81ED-4DB2-BD59-A6C34878D82A}">
                    <a16:rowId xmlns:a16="http://schemas.microsoft.com/office/drawing/2014/main" val="10002"/>
                  </a:ext>
                </a:extLst>
              </a:tr>
              <a:tr h="370840">
                <a:tc>
                  <a:txBody>
                    <a:bodyPr/>
                    <a:lstStyle/>
                    <a:p>
                      <a:pPr algn="l"/>
                      <a:r>
                        <a:rPr lang="uk-UA" sz="1400" b="1" dirty="0" smtClean="0">
                          <a:latin typeface="Century Gothic" pitchFamily="34" charset="0"/>
                        </a:rPr>
                        <a:t>Створення умов для соціального</a:t>
                      </a:r>
                      <a:r>
                        <a:rPr lang="uk-UA" sz="1400" b="1" baseline="0" dirty="0" smtClean="0">
                          <a:latin typeface="Century Gothic" pitchFamily="34" charset="0"/>
                        </a:rPr>
                        <a:t> розвитку</a:t>
                      </a:r>
                      <a:endParaRPr lang="uk-UA" sz="1400" b="1" dirty="0" smtClean="0">
                        <a:latin typeface="Century Gothic"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min</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entury Gothic" pitchFamily="34" charset="0"/>
                        </a:rPr>
                        <a:t>1 200 </a:t>
                      </a:r>
                      <a:r>
                        <a:rPr lang="uk-UA" sz="1400" dirty="0" smtClean="0">
                          <a:latin typeface="Century Gothic" pitchFamily="34" charset="0"/>
                        </a:rPr>
                        <a:t>тис.</a:t>
                      </a:r>
                      <a:r>
                        <a:rPr lang="en-US" sz="1400" dirty="0" smtClean="0">
                          <a:latin typeface="Century Gothic" pitchFamily="34" charset="0"/>
                        </a:rPr>
                        <a:t> </a:t>
                      </a:r>
                      <a:r>
                        <a:rPr lang="ru-RU" sz="1400" dirty="0" smtClean="0">
                          <a:latin typeface="Century Gothic" pitchFamily="34" charset="0"/>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max</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entury Gothic" pitchFamily="34" charset="0"/>
                        </a:rPr>
                        <a:t>3 600 </a:t>
                      </a:r>
                      <a:r>
                        <a:rPr lang="uk-UA" sz="1400" dirty="0" smtClean="0">
                          <a:latin typeface="Century Gothic" pitchFamily="34" charset="0"/>
                        </a:rPr>
                        <a:t>тис. </a:t>
                      </a:r>
                      <a:r>
                        <a:rPr lang="ru-RU" sz="1400" dirty="0" smtClean="0">
                          <a:latin typeface="Century Gothic" pitchFamily="34" charset="0"/>
                        </a:rPr>
                        <a:t>грн. </a:t>
                      </a:r>
                    </a:p>
                  </a:txBody>
                  <a:tcPr anchor="ctr"/>
                </a:tc>
                <a:tc>
                  <a:txBody>
                    <a:bodyPr/>
                    <a:lstStyle/>
                    <a:p>
                      <a:pPr marL="285750" indent="-285750">
                        <a:buFont typeface="Arial" pitchFamily="34" charset="0"/>
                        <a:buChar char="•"/>
                      </a:pPr>
                      <a:r>
                        <a:rPr lang="uk-UA" sz="1400" dirty="0" smtClean="0"/>
                        <a:t>підвищення рівня знань та практичних навичок сільського населення в частині ведення господарської та підприємницької </a:t>
                      </a:r>
                    </a:p>
                    <a:p>
                      <a:pPr marL="285750" indent="-285750">
                        <a:buFont typeface="Arial" pitchFamily="34" charset="0"/>
                        <a:buChar char="•"/>
                      </a:pPr>
                      <a:r>
                        <a:rPr lang="uk-UA" sz="1400" dirty="0" smtClean="0"/>
                        <a:t> підвищення спроможності територіальних громад щодо розробки та реалізації місцевих програм сталого розвитку</a:t>
                      </a:r>
                      <a:r>
                        <a:rPr lang="uk-UA" sz="1400" baseline="0" dirty="0" smtClean="0"/>
                        <a:t> тощо</a:t>
                      </a:r>
                      <a:endParaRPr lang="uk-UA" sz="1400" dirty="0" smtClean="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57278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СІЛЬСЬКИЙ РОЗВИТОК</a:t>
            </a:r>
            <a:endParaRPr lang="uk-UA" sz="4000" b="1" dirty="0">
              <a:latin typeface="Century Gothic" pitchFamily="34" charset="0"/>
            </a:endParaRPr>
          </a:p>
        </p:txBody>
      </p:sp>
      <p:graphicFrame>
        <p:nvGraphicFramePr>
          <p:cNvPr id="6" name="Диаграмма 5"/>
          <p:cNvGraphicFramePr/>
          <p:nvPr>
            <p:extLst/>
          </p:nvPr>
        </p:nvGraphicFramePr>
        <p:xfrm>
          <a:off x="-382254" y="1340768"/>
          <a:ext cx="4968552" cy="4984328"/>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4653100" y="1297882"/>
            <a:ext cx="4455404" cy="3067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p:cNvSpPr txBox="1"/>
          <p:nvPr/>
        </p:nvSpPr>
        <p:spPr>
          <a:xfrm>
            <a:off x="4849005" y="4509120"/>
            <a:ext cx="4259499" cy="400110"/>
          </a:xfrm>
          <a:prstGeom prst="rect">
            <a:avLst/>
          </a:prstGeom>
          <a:noFill/>
        </p:spPr>
        <p:txBody>
          <a:bodyPr wrap="none" rtlCol="0">
            <a:spAutoFit/>
          </a:bodyPr>
          <a:lstStyle/>
          <a:p>
            <a:r>
              <a:rPr lang="uk-UA" sz="2000" b="1" dirty="0">
                <a:solidFill>
                  <a:schemeClr val="tx2">
                    <a:lumMod val="75000"/>
                  </a:schemeClr>
                </a:solidFill>
              </a:rPr>
              <a:t>П</a:t>
            </a:r>
            <a:r>
              <a:rPr lang="uk-UA" sz="2000" b="1" dirty="0" smtClean="0">
                <a:solidFill>
                  <a:schemeClr val="tx2">
                    <a:lumMod val="75000"/>
                  </a:schemeClr>
                </a:solidFill>
              </a:rPr>
              <a:t>роекти-переможці інших областей </a:t>
            </a:r>
            <a:endParaRPr lang="uk-UA" sz="2000" b="1" dirty="0">
              <a:solidFill>
                <a:schemeClr val="tx2">
                  <a:lumMod val="75000"/>
                </a:schemeClr>
              </a:solidFill>
            </a:endParaRPr>
          </a:p>
        </p:txBody>
      </p:sp>
      <p:sp>
        <p:nvSpPr>
          <p:cNvPr id="10" name="Прямоугольник 9"/>
          <p:cNvSpPr/>
          <p:nvPr/>
        </p:nvSpPr>
        <p:spPr>
          <a:xfrm>
            <a:off x="4653100" y="4437112"/>
            <a:ext cx="4455404" cy="20882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TextBox 10"/>
          <p:cNvSpPr txBox="1"/>
          <p:nvPr/>
        </p:nvSpPr>
        <p:spPr>
          <a:xfrm>
            <a:off x="5539001" y="1230376"/>
            <a:ext cx="3302507" cy="400110"/>
          </a:xfrm>
          <a:prstGeom prst="rect">
            <a:avLst/>
          </a:prstGeom>
          <a:noFill/>
        </p:spPr>
        <p:txBody>
          <a:bodyPr wrap="none" rtlCol="0">
            <a:spAutoFit/>
          </a:bodyPr>
          <a:lstStyle/>
          <a:p>
            <a:r>
              <a:rPr lang="uk-UA" sz="2000" b="1" dirty="0" smtClean="0">
                <a:solidFill>
                  <a:srgbClr val="FF0000"/>
                </a:solidFill>
              </a:rPr>
              <a:t>Проекти-переможці області</a:t>
            </a:r>
            <a:endParaRPr lang="uk-UA" sz="2000" b="1" dirty="0">
              <a:solidFill>
                <a:srgbClr val="FF0000"/>
              </a:solidFill>
            </a:endParaRPr>
          </a:p>
        </p:txBody>
      </p:sp>
      <p:sp>
        <p:nvSpPr>
          <p:cNvPr id="12" name="TextBox 11"/>
          <p:cNvSpPr txBox="1"/>
          <p:nvPr/>
        </p:nvSpPr>
        <p:spPr>
          <a:xfrm>
            <a:off x="4860032" y="4941168"/>
            <a:ext cx="3968461" cy="1323439"/>
          </a:xfrm>
          <a:prstGeom prst="rect">
            <a:avLst/>
          </a:prstGeom>
          <a:noFill/>
        </p:spPr>
        <p:txBody>
          <a:bodyPr wrap="square" rtlCol="0">
            <a:spAutoFit/>
          </a:bodyPr>
          <a:lstStyle/>
          <a:p>
            <a:pPr marL="285750" indent="-285750">
              <a:buFont typeface="Wingdings" pitchFamily="2" charset="2"/>
              <a:buChar char="ü"/>
            </a:pPr>
            <a:r>
              <a:rPr lang="uk-UA" sz="1600" dirty="0" smtClean="0"/>
              <a:t>Всеукраїнський мережевий бізнес-інкубатор (</a:t>
            </a:r>
            <a:r>
              <a:rPr lang="uk-UA" sz="1600" dirty="0" err="1" smtClean="0"/>
              <a:t>МінАПК</a:t>
            </a:r>
            <a:r>
              <a:rPr lang="uk-UA" sz="1600" dirty="0" smtClean="0"/>
              <a:t>)</a:t>
            </a:r>
          </a:p>
          <a:p>
            <a:pPr marL="285750" indent="-285750">
              <a:buFont typeface="Wingdings" pitchFamily="2" charset="2"/>
              <a:buChar char="ü"/>
            </a:pPr>
            <a:r>
              <a:rPr lang="uk-UA" sz="1600" dirty="0" smtClean="0"/>
              <a:t>Доставка с/г продукції (Хмельницький)</a:t>
            </a:r>
          </a:p>
          <a:p>
            <a:pPr marL="285750" indent="-285750">
              <a:buFont typeface="Wingdings" pitchFamily="2" charset="2"/>
              <a:buChar char="ü"/>
            </a:pPr>
            <a:r>
              <a:rPr lang="uk-UA" sz="1600" dirty="0" smtClean="0"/>
              <a:t>Центр активних видів спорту (Тернопіль)</a:t>
            </a:r>
            <a:endParaRPr lang="uk-UA" sz="1600" dirty="0"/>
          </a:p>
        </p:txBody>
      </p:sp>
      <p:graphicFrame>
        <p:nvGraphicFramePr>
          <p:cNvPr id="2" name="Таблица 1"/>
          <p:cNvGraphicFramePr>
            <a:graphicFrameLocks noGrp="1"/>
          </p:cNvGraphicFramePr>
          <p:nvPr>
            <p:extLst>
              <p:ext uri="{D42A27DB-BD31-4B8C-83A1-F6EECF244321}">
                <p14:modId xmlns:p14="http://schemas.microsoft.com/office/powerpoint/2010/main" val="4134606697"/>
              </p:ext>
            </p:extLst>
          </p:nvPr>
        </p:nvGraphicFramePr>
        <p:xfrm>
          <a:off x="4788023" y="1628800"/>
          <a:ext cx="4248472" cy="2565335"/>
        </p:xfrm>
        <a:graphic>
          <a:graphicData uri="http://schemas.openxmlformats.org/drawingml/2006/table">
            <a:tbl>
              <a:tblPr>
                <a:tableStyleId>{B301B821-A1FF-4177-AEE7-76D212191A09}</a:tableStyleId>
              </a:tblPr>
              <a:tblGrid>
                <a:gridCol w="3446107">
                  <a:extLst>
                    <a:ext uri="{9D8B030D-6E8A-4147-A177-3AD203B41FA5}">
                      <a16:colId xmlns:a16="http://schemas.microsoft.com/office/drawing/2014/main" val="20000"/>
                    </a:ext>
                  </a:extLst>
                </a:gridCol>
                <a:gridCol w="802365">
                  <a:extLst>
                    <a:ext uri="{9D8B030D-6E8A-4147-A177-3AD203B41FA5}">
                      <a16:colId xmlns:a16="http://schemas.microsoft.com/office/drawing/2014/main" val="20001"/>
                    </a:ext>
                  </a:extLst>
                </a:gridCol>
              </a:tblGrid>
              <a:tr h="223793">
                <a:tc>
                  <a:txBody>
                    <a:bodyPr/>
                    <a:lstStyle/>
                    <a:p>
                      <a:pPr algn="l" fontAlgn="ctr"/>
                      <a:r>
                        <a:rPr lang="ru-RU" sz="1200" b="1" u="none" strike="noStrike" dirty="0" err="1" smtClean="0">
                          <a:effectLst/>
                        </a:rPr>
                        <a:t>Будівництво</a:t>
                      </a:r>
                      <a:r>
                        <a:rPr lang="ru-RU" sz="1200" b="1" u="none" strike="noStrike" dirty="0" smtClean="0">
                          <a:effectLst/>
                        </a:rPr>
                        <a:t> </a:t>
                      </a:r>
                      <a:r>
                        <a:rPr lang="ru-RU" sz="1200" b="1" u="none" strike="noStrike" dirty="0" err="1" smtClean="0">
                          <a:effectLst/>
                        </a:rPr>
                        <a:t>школи</a:t>
                      </a:r>
                      <a:r>
                        <a:rPr lang="ru-RU" sz="1200" b="1" u="none" strike="noStrike" dirty="0" smtClean="0">
                          <a:effectLst/>
                        </a:rPr>
                        <a:t>  с. </a:t>
                      </a:r>
                      <a:r>
                        <a:rPr lang="ru-RU" sz="1200" b="1" u="none" strike="noStrike" dirty="0" err="1" smtClean="0">
                          <a:effectLst/>
                        </a:rPr>
                        <a:t>Оброшине</a:t>
                      </a:r>
                      <a:r>
                        <a:rPr lang="ru-RU" sz="1200" b="1" u="none" strike="noStrike" dirty="0" smtClean="0">
                          <a:effectLst/>
                        </a:rPr>
                        <a:t> </a:t>
                      </a:r>
                      <a:r>
                        <a:rPr lang="ru-RU" sz="1200" b="1" u="none" strike="noStrike" dirty="0" err="1" smtClean="0">
                          <a:effectLst/>
                        </a:rPr>
                        <a:t>Пустомитівського</a:t>
                      </a:r>
                      <a:r>
                        <a:rPr lang="ru-RU" sz="1200" b="1" u="none" strike="noStrike" dirty="0" smtClean="0">
                          <a:effectLst/>
                        </a:rPr>
                        <a:t> району </a:t>
                      </a:r>
                      <a:r>
                        <a:rPr lang="ru-RU" sz="1200" b="1" u="none" strike="noStrike" dirty="0" err="1" smtClean="0">
                          <a:effectLst/>
                        </a:rPr>
                        <a:t>Львівської</a:t>
                      </a:r>
                      <a:r>
                        <a:rPr lang="ru-RU" sz="1200" b="1" u="none" strike="noStrike" dirty="0" smtClean="0">
                          <a:effectLst/>
                        </a:rPr>
                        <a:t> </a:t>
                      </a:r>
                      <a:r>
                        <a:rPr lang="ru-RU" sz="1200" b="1" u="none" strike="noStrike" dirty="0" err="1" smtClean="0">
                          <a:effectLst/>
                        </a:rPr>
                        <a:t>області</a:t>
                      </a:r>
                      <a:endParaRPr lang="uk-UA" sz="1200" b="1" i="0" u="none" strike="noStrike" dirty="0">
                        <a:solidFill>
                          <a:srgbClr val="000000"/>
                        </a:solidFill>
                        <a:effectLst/>
                        <a:latin typeface="Century Gothic" pitchFamily="34" charset="0"/>
                      </a:endParaRPr>
                    </a:p>
                  </a:txBody>
                  <a:tcPr marL="1003" marR="1003" marT="1003" marB="0" anchor="ctr"/>
                </a:tc>
                <a:tc>
                  <a:txBody>
                    <a:bodyPr/>
                    <a:lstStyle/>
                    <a:p>
                      <a:pPr algn="ctr" fontAlgn="ctr"/>
                      <a:r>
                        <a:rPr lang="uk-UA" sz="1200" b="1" u="none" strike="noStrike" dirty="0">
                          <a:effectLst/>
                        </a:rPr>
                        <a:t>12 </a:t>
                      </a:r>
                      <a:r>
                        <a:rPr lang="uk-UA" sz="1200" b="1" u="none" strike="noStrike" dirty="0" smtClean="0">
                          <a:effectLst/>
                        </a:rPr>
                        <a:t>000,0</a:t>
                      </a:r>
                      <a:endParaRPr lang="uk-UA" sz="1200" b="1" i="0" u="none" strike="noStrike" dirty="0">
                        <a:solidFill>
                          <a:srgbClr val="000000"/>
                        </a:solidFill>
                        <a:effectLst/>
                        <a:latin typeface="Century Gothic" pitchFamily="34" charset="0"/>
                      </a:endParaRPr>
                    </a:p>
                  </a:txBody>
                  <a:tcPr marL="9525" marR="9525" marT="9525" marB="0" anchor="ctr"/>
                </a:tc>
                <a:extLst>
                  <a:ext uri="{0D108BD9-81ED-4DB2-BD59-A6C34878D82A}">
                    <a16:rowId xmlns:a16="http://schemas.microsoft.com/office/drawing/2014/main" val="10000"/>
                  </a:ext>
                </a:extLst>
              </a:tr>
              <a:tr h="223793">
                <a:tc>
                  <a:txBody>
                    <a:bodyPr/>
                    <a:lstStyle/>
                    <a:p>
                      <a:pPr algn="l" fontAlgn="ctr"/>
                      <a:r>
                        <a:rPr lang="ru-RU" sz="1200" b="1" u="none" strike="noStrike" dirty="0" err="1" smtClean="0">
                          <a:effectLst/>
                        </a:rPr>
                        <a:t>Розвиток</a:t>
                      </a:r>
                      <a:r>
                        <a:rPr lang="ru-RU" sz="1200" b="1" u="none" strike="noStrike" dirty="0" smtClean="0">
                          <a:effectLst/>
                        </a:rPr>
                        <a:t> </a:t>
                      </a:r>
                      <a:r>
                        <a:rPr lang="ru-RU" sz="1200" b="1" u="none" strike="noStrike" dirty="0" err="1" smtClean="0">
                          <a:effectLst/>
                        </a:rPr>
                        <a:t>сільського</a:t>
                      </a:r>
                      <a:r>
                        <a:rPr lang="ru-RU" sz="1200" b="1" u="none" strike="noStrike" dirty="0" smtClean="0">
                          <a:effectLst/>
                        </a:rPr>
                        <a:t> </a:t>
                      </a:r>
                      <a:r>
                        <a:rPr lang="ru-RU" sz="1200" b="1" u="none" strike="noStrike" dirty="0" err="1" smtClean="0">
                          <a:effectLst/>
                        </a:rPr>
                        <a:t>підприємництва</a:t>
                      </a:r>
                      <a:r>
                        <a:rPr lang="ru-RU" sz="1200" b="1" u="none" strike="noStrike" dirty="0" smtClean="0">
                          <a:effectLst/>
                        </a:rPr>
                        <a:t> та </a:t>
                      </a:r>
                      <a:r>
                        <a:rPr lang="ru-RU" sz="1200" b="1" u="none" strike="noStrike" dirty="0" err="1" smtClean="0">
                          <a:effectLst/>
                        </a:rPr>
                        <a:t>інфраструктури</a:t>
                      </a:r>
                      <a:r>
                        <a:rPr lang="ru-RU" sz="1200" b="1" u="none" strike="noStrike" dirty="0" smtClean="0">
                          <a:effectLst/>
                        </a:rPr>
                        <a:t> </a:t>
                      </a:r>
                      <a:r>
                        <a:rPr lang="ru-RU" sz="1200" b="1" u="none" strike="noStrike" dirty="0" err="1" smtClean="0">
                          <a:effectLst/>
                        </a:rPr>
                        <a:t>агротуристичного</a:t>
                      </a:r>
                      <a:r>
                        <a:rPr lang="ru-RU" sz="1200" b="1" u="none" strike="noStrike" dirty="0" smtClean="0">
                          <a:effectLst/>
                        </a:rPr>
                        <a:t> кластера «</a:t>
                      </a:r>
                      <a:r>
                        <a:rPr lang="ru-RU" sz="1200" b="1" u="none" strike="noStrike" dirty="0" err="1" smtClean="0">
                          <a:effectLst/>
                        </a:rPr>
                        <a:t>ГорбоГори</a:t>
                      </a:r>
                      <a:r>
                        <a:rPr lang="ru-RU" sz="1200" b="1" u="none" strike="noStrike" dirty="0" smtClean="0">
                          <a:effectLst/>
                        </a:rPr>
                        <a:t>» </a:t>
                      </a:r>
                      <a:endParaRPr lang="ru-RU" sz="1200" b="1" i="0" u="none" strike="noStrike" dirty="0">
                        <a:solidFill>
                          <a:srgbClr val="000000"/>
                        </a:solidFill>
                        <a:effectLst/>
                        <a:latin typeface="Century Gothic" pitchFamily="34" charset="0"/>
                      </a:endParaRPr>
                    </a:p>
                  </a:txBody>
                  <a:tcPr marL="1003" marR="1003" marT="1003" marB="0" anchor="ctr"/>
                </a:tc>
                <a:tc>
                  <a:txBody>
                    <a:bodyPr/>
                    <a:lstStyle/>
                    <a:p>
                      <a:pPr algn="ctr" fontAlgn="ctr"/>
                      <a:r>
                        <a:rPr lang="uk-UA" sz="1200" b="1" u="none" strike="noStrike" dirty="0">
                          <a:effectLst/>
                        </a:rPr>
                        <a:t>24 </a:t>
                      </a:r>
                      <a:r>
                        <a:rPr lang="uk-UA" sz="1200" b="1" u="none" strike="noStrike" dirty="0" smtClean="0">
                          <a:effectLst/>
                        </a:rPr>
                        <a:t>835,0</a:t>
                      </a:r>
                      <a:endParaRPr lang="uk-UA" sz="1200" b="1" i="0" u="none" strike="noStrike" dirty="0">
                        <a:solidFill>
                          <a:srgbClr val="000000"/>
                        </a:solidFill>
                        <a:effectLst/>
                        <a:latin typeface="Century Gothic" pitchFamily="34" charset="0"/>
                      </a:endParaRPr>
                    </a:p>
                  </a:txBody>
                  <a:tcPr marL="9525" marR="9525" marT="9525" marB="0" anchor="ctr"/>
                </a:tc>
                <a:extLst>
                  <a:ext uri="{0D108BD9-81ED-4DB2-BD59-A6C34878D82A}">
                    <a16:rowId xmlns:a16="http://schemas.microsoft.com/office/drawing/2014/main" val="10001"/>
                  </a:ext>
                </a:extLst>
              </a:tr>
              <a:tr h="223793">
                <a:tc>
                  <a:txBody>
                    <a:bodyPr/>
                    <a:lstStyle/>
                    <a:p>
                      <a:pPr algn="l" fontAlgn="ctr"/>
                      <a:r>
                        <a:rPr lang="ru-RU" sz="1200" b="1" u="none" strike="noStrike" dirty="0" err="1" smtClean="0">
                          <a:effectLst/>
                        </a:rPr>
                        <a:t>Розвиток</a:t>
                      </a:r>
                      <a:r>
                        <a:rPr lang="ru-RU" sz="1200" b="1" u="none" strike="noStrike" dirty="0" smtClean="0">
                          <a:effectLst/>
                        </a:rPr>
                        <a:t> </a:t>
                      </a:r>
                      <a:r>
                        <a:rPr lang="ru-RU" sz="1200" b="1" u="none" strike="noStrike" dirty="0" err="1" smtClean="0">
                          <a:effectLst/>
                        </a:rPr>
                        <a:t>дорожньої</a:t>
                      </a:r>
                      <a:r>
                        <a:rPr lang="ru-RU" sz="1200" b="1" u="none" strike="noStrike" dirty="0" smtClean="0">
                          <a:effectLst/>
                        </a:rPr>
                        <a:t> </a:t>
                      </a:r>
                      <a:r>
                        <a:rPr lang="ru-RU" sz="1200" b="1" u="none" strike="noStrike" dirty="0" err="1" smtClean="0">
                          <a:effectLst/>
                        </a:rPr>
                        <a:t>інфраструктури</a:t>
                      </a:r>
                      <a:r>
                        <a:rPr lang="ru-RU" sz="1200" b="1" u="none" strike="noStrike" dirty="0" smtClean="0">
                          <a:effectLst/>
                        </a:rPr>
                        <a:t> в с. </a:t>
                      </a:r>
                      <a:r>
                        <a:rPr lang="ru-RU" sz="1200" b="1" u="none" strike="noStrike" dirty="0" err="1" smtClean="0">
                          <a:effectLst/>
                        </a:rPr>
                        <a:t>Зимна</a:t>
                      </a:r>
                      <a:r>
                        <a:rPr lang="ru-RU" sz="1200" b="1" u="none" strike="noStrike" dirty="0" smtClean="0">
                          <a:effectLst/>
                        </a:rPr>
                        <a:t> Вода </a:t>
                      </a:r>
                      <a:r>
                        <a:rPr lang="ru-RU" sz="1200" b="1" u="none" strike="noStrike" dirty="0" err="1" smtClean="0">
                          <a:effectLst/>
                        </a:rPr>
                        <a:t>Пустомитівського</a:t>
                      </a:r>
                      <a:r>
                        <a:rPr lang="ru-RU" sz="1200" b="1" u="none" strike="noStrike" dirty="0" smtClean="0">
                          <a:effectLst/>
                        </a:rPr>
                        <a:t> району </a:t>
                      </a:r>
                      <a:r>
                        <a:rPr lang="ru-RU" sz="1200" b="1" u="none" strike="noStrike" dirty="0" err="1" smtClean="0">
                          <a:effectLst/>
                        </a:rPr>
                        <a:t>Львівської</a:t>
                      </a:r>
                      <a:r>
                        <a:rPr lang="ru-RU" sz="1200" b="1" u="none" strike="noStrike" dirty="0" smtClean="0">
                          <a:effectLst/>
                        </a:rPr>
                        <a:t> </a:t>
                      </a:r>
                      <a:r>
                        <a:rPr lang="ru-RU" sz="1200" b="1" u="none" strike="noStrike" dirty="0" err="1" smtClean="0">
                          <a:effectLst/>
                        </a:rPr>
                        <a:t>області</a:t>
                      </a:r>
                      <a:endParaRPr lang="ru-RU" sz="1200" b="1" i="0" u="none" strike="noStrike" dirty="0">
                        <a:solidFill>
                          <a:srgbClr val="000000"/>
                        </a:solidFill>
                        <a:effectLst/>
                        <a:latin typeface="Century Gothic" pitchFamily="34" charset="0"/>
                      </a:endParaRPr>
                    </a:p>
                  </a:txBody>
                  <a:tcPr marL="1003" marR="1003" marT="1003" marB="0" anchor="ctr"/>
                </a:tc>
                <a:tc>
                  <a:txBody>
                    <a:bodyPr/>
                    <a:lstStyle/>
                    <a:p>
                      <a:pPr algn="ctr" fontAlgn="ctr"/>
                      <a:r>
                        <a:rPr lang="uk-UA" sz="1200" b="1" u="none" strike="noStrike" dirty="0" smtClean="0">
                          <a:effectLst/>
                        </a:rPr>
                        <a:t>11 399,9</a:t>
                      </a:r>
                      <a:endParaRPr lang="uk-UA" sz="1200" b="1" i="0" u="none" strike="noStrike" dirty="0">
                        <a:solidFill>
                          <a:srgbClr val="000000"/>
                        </a:solidFill>
                        <a:effectLst/>
                        <a:latin typeface="Century Gothic" pitchFamily="34" charset="0"/>
                      </a:endParaRPr>
                    </a:p>
                  </a:txBody>
                  <a:tcPr marL="9525" marR="9525" marT="9525" marB="0" anchor="ctr"/>
                </a:tc>
                <a:extLst>
                  <a:ext uri="{0D108BD9-81ED-4DB2-BD59-A6C34878D82A}">
                    <a16:rowId xmlns:a16="http://schemas.microsoft.com/office/drawing/2014/main" val="10002"/>
                  </a:ext>
                </a:extLst>
              </a:tr>
              <a:tr h="223793">
                <a:tc>
                  <a:txBody>
                    <a:bodyPr/>
                    <a:lstStyle/>
                    <a:p>
                      <a:pPr algn="l" fontAlgn="ctr"/>
                      <a:r>
                        <a:rPr lang="ru-RU" sz="1200" b="1" u="none" strike="noStrike" dirty="0" err="1" smtClean="0">
                          <a:effectLst/>
                        </a:rPr>
                        <a:t>Підвищення</a:t>
                      </a:r>
                      <a:r>
                        <a:rPr lang="ru-RU" sz="1200" b="1" u="none" strike="noStrike" dirty="0" smtClean="0">
                          <a:effectLst/>
                        </a:rPr>
                        <a:t> </a:t>
                      </a:r>
                      <a:r>
                        <a:rPr lang="ru-RU" sz="1200" b="1" u="none" strike="noStrike" dirty="0" err="1" smtClean="0">
                          <a:effectLst/>
                        </a:rPr>
                        <a:t>рівня</a:t>
                      </a:r>
                      <a:r>
                        <a:rPr lang="ru-RU" sz="1200" b="1" u="none" strike="noStrike" dirty="0" smtClean="0">
                          <a:effectLst/>
                        </a:rPr>
                        <a:t> </a:t>
                      </a:r>
                      <a:r>
                        <a:rPr lang="ru-RU" sz="1200" b="1" u="none" strike="noStrike" dirty="0" err="1" smtClean="0">
                          <a:effectLst/>
                        </a:rPr>
                        <a:t>облаштування</a:t>
                      </a:r>
                      <a:r>
                        <a:rPr lang="ru-RU" sz="1200" b="1" u="none" strike="noStrike" dirty="0" smtClean="0">
                          <a:effectLst/>
                        </a:rPr>
                        <a:t> </a:t>
                      </a:r>
                      <a:r>
                        <a:rPr lang="ru-RU" sz="1200" b="1" u="none" strike="noStrike" dirty="0" err="1" smtClean="0">
                          <a:effectLst/>
                        </a:rPr>
                        <a:t>сільської</a:t>
                      </a:r>
                      <a:r>
                        <a:rPr lang="ru-RU" sz="1200" b="1" u="none" strike="noStrike" dirty="0" smtClean="0">
                          <a:effectLst/>
                        </a:rPr>
                        <a:t> </a:t>
                      </a:r>
                      <a:r>
                        <a:rPr lang="ru-RU" sz="1200" b="1" u="none" strike="noStrike" dirty="0" err="1" smtClean="0">
                          <a:effectLst/>
                        </a:rPr>
                        <a:t>місцевості</a:t>
                      </a:r>
                      <a:r>
                        <a:rPr lang="ru-RU" sz="1200" b="1" u="none" strike="noStrike" dirty="0" smtClean="0">
                          <a:effectLst/>
                        </a:rPr>
                        <a:t>, </a:t>
                      </a:r>
                      <a:r>
                        <a:rPr lang="ru-RU" sz="1200" b="1" u="none" strike="noStrike" dirty="0" err="1" smtClean="0">
                          <a:effectLst/>
                        </a:rPr>
                        <a:t>сфери</a:t>
                      </a:r>
                      <a:r>
                        <a:rPr lang="ru-RU" sz="1200" b="1" u="none" strike="noStrike" dirty="0" smtClean="0">
                          <a:effectLst/>
                        </a:rPr>
                        <a:t> </a:t>
                      </a:r>
                      <a:r>
                        <a:rPr lang="ru-RU" sz="1200" b="1" u="none" strike="noStrike" dirty="0" err="1" smtClean="0">
                          <a:effectLst/>
                        </a:rPr>
                        <a:t>життя</a:t>
                      </a:r>
                      <a:r>
                        <a:rPr lang="ru-RU" sz="1200" b="1" u="none" strike="noStrike" dirty="0" smtClean="0">
                          <a:effectLst/>
                        </a:rPr>
                        <a:t>, </a:t>
                      </a:r>
                      <a:r>
                        <a:rPr lang="ru-RU" sz="1200" b="1" u="none" strike="noStrike" dirty="0" err="1" smtClean="0">
                          <a:effectLst/>
                        </a:rPr>
                        <a:t>діяльності</a:t>
                      </a:r>
                      <a:r>
                        <a:rPr lang="ru-RU" sz="1200" b="1" u="none" strike="noStrike" dirty="0" smtClean="0">
                          <a:effectLst/>
                        </a:rPr>
                        <a:t> та </a:t>
                      </a:r>
                      <a:r>
                        <a:rPr lang="ru-RU" sz="1200" b="1" u="none" strike="noStrike" dirty="0" err="1" smtClean="0">
                          <a:effectLst/>
                        </a:rPr>
                        <a:t>побуту</a:t>
                      </a:r>
                      <a:r>
                        <a:rPr lang="ru-RU" sz="1200" b="1" u="none" strike="noStrike" dirty="0" smtClean="0">
                          <a:effectLst/>
                        </a:rPr>
                        <a:t> селян на </a:t>
                      </a:r>
                      <a:r>
                        <a:rPr lang="ru-RU" sz="1200" b="1" u="none" strike="noStrike" dirty="0" err="1" smtClean="0">
                          <a:effectLst/>
                        </a:rPr>
                        <a:t>території</a:t>
                      </a:r>
                      <a:r>
                        <a:rPr lang="ru-RU" sz="1200" b="1" u="none" strike="noStrike" dirty="0" smtClean="0">
                          <a:effectLst/>
                        </a:rPr>
                        <a:t> </a:t>
                      </a:r>
                      <a:r>
                        <a:rPr lang="ru-RU" sz="1200" b="1" u="none" strike="noStrike" dirty="0" err="1" smtClean="0">
                          <a:effectLst/>
                        </a:rPr>
                        <a:t>Звенигородської</a:t>
                      </a:r>
                      <a:r>
                        <a:rPr lang="ru-RU" sz="1200" b="1" u="none" strike="noStrike" dirty="0" smtClean="0">
                          <a:effectLst/>
                        </a:rPr>
                        <a:t> </a:t>
                      </a:r>
                      <a:r>
                        <a:rPr lang="ru-RU" sz="1200" b="1" u="none" strike="noStrike" dirty="0" err="1" smtClean="0">
                          <a:effectLst/>
                        </a:rPr>
                        <a:t>сільської</a:t>
                      </a:r>
                      <a:r>
                        <a:rPr lang="ru-RU" sz="1200" b="1" u="none" strike="noStrike" dirty="0" smtClean="0">
                          <a:effectLst/>
                        </a:rPr>
                        <a:t> ради </a:t>
                      </a:r>
                      <a:r>
                        <a:rPr lang="ru-RU" sz="1200" b="1" u="none" strike="noStrike" dirty="0" err="1" smtClean="0">
                          <a:effectLst/>
                        </a:rPr>
                        <a:t>Пустомитівського</a:t>
                      </a:r>
                      <a:r>
                        <a:rPr lang="ru-RU" sz="1200" b="1" u="none" strike="noStrike" dirty="0" smtClean="0">
                          <a:effectLst/>
                        </a:rPr>
                        <a:t> району </a:t>
                      </a:r>
                      <a:r>
                        <a:rPr lang="ru-RU" sz="1200" b="1" u="none" strike="noStrike" dirty="0" err="1" smtClean="0">
                          <a:effectLst/>
                        </a:rPr>
                        <a:t>Львівської</a:t>
                      </a:r>
                      <a:r>
                        <a:rPr lang="ru-RU" sz="1200" b="1" u="none" strike="noStrike" dirty="0" smtClean="0">
                          <a:effectLst/>
                        </a:rPr>
                        <a:t> </a:t>
                      </a:r>
                      <a:r>
                        <a:rPr lang="ru-RU" sz="1200" b="1" u="none" strike="noStrike" dirty="0" err="1" smtClean="0">
                          <a:effectLst/>
                        </a:rPr>
                        <a:t>області</a:t>
                      </a:r>
                      <a:endParaRPr lang="ru-RU" sz="1200" b="1" i="0" u="none" strike="noStrike" dirty="0">
                        <a:solidFill>
                          <a:srgbClr val="000000"/>
                        </a:solidFill>
                        <a:effectLst/>
                        <a:latin typeface="Century Gothic" pitchFamily="34" charset="0"/>
                      </a:endParaRPr>
                    </a:p>
                  </a:txBody>
                  <a:tcPr marL="1003" marR="1003" marT="1003" marB="0" anchor="ctr"/>
                </a:tc>
                <a:tc>
                  <a:txBody>
                    <a:bodyPr/>
                    <a:lstStyle/>
                    <a:p>
                      <a:pPr algn="ctr" fontAlgn="ctr"/>
                      <a:r>
                        <a:rPr lang="uk-UA" sz="1200" b="1" u="none" strike="noStrike" dirty="0" smtClean="0">
                          <a:effectLst/>
                        </a:rPr>
                        <a:t>7 426,1</a:t>
                      </a:r>
                      <a:endParaRPr lang="uk-UA" sz="1200" b="1" i="0" u="none" strike="noStrike" dirty="0">
                        <a:solidFill>
                          <a:srgbClr val="000000"/>
                        </a:solidFill>
                        <a:effectLst/>
                        <a:latin typeface="Century Gothic" pitchFamily="34" charset="0"/>
                      </a:endParaRPr>
                    </a:p>
                  </a:txBody>
                  <a:tcPr marL="9525" marR="9525" marT="9525" marB="0" anchor="ctr"/>
                </a:tc>
                <a:extLst>
                  <a:ext uri="{0D108BD9-81ED-4DB2-BD59-A6C34878D82A}">
                    <a16:rowId xmlns:a16="http://schemas.microsoft.com/office/drawing/2014/main" val="10003"/>
                  </a:ext>
                </a:extLst>
              </a:tr>
              <a:tr h="223793">
                <a:tc>
                  <a:txBody>
                    <a:bodyPr/>
                    <a:lstStyle/>
                    <a:p>
                      <a:pPr algn="l" fontAlgn="ctr"/>
                      <a:r>
                        <a:rPr lang="ru-RU" sz="1200" b="1" u="none" strike="noStrike" dirty="0" err="1" smtClean="0">
                          <a:effectLst/>
                        </a:rPr>
                        <a:t>Створення</a:t>
                      </a:r>
                      <a:r>
                        <a:rPr lang="ru-RU" sz="1200" b="1" u="none" strike="noStrike" dirty="0" smtClean="0">
                          <a:effectLst/>
                        </a:rPr>
                        <a:t> </a:t>
                      </a:r>
                      <a:r>
                        <a:rPr lang="ru-RU" sz="1200" b="1" u="none" strike="noStrike" dirty="0" err="1" smtClean="0">
                          <a:effectLst/>
                        </a:rPr>
                        <a:t>сучасного</a:t>
                      </a:r>
                      <a:r>
                        <a:rPr lang="ru-RU" sz="1200" b="1" u="none" strike="noStrike" dirty="0" smtClean="0">
                          <a:effectLst/>
                        </a:rPr>
                        <a:t> центру </a:t>
                      </a:r>
                      <a:r>
                        <a:rPr lang="ru-RU" sz="1200" b="1" u="none" strike="noStrike" dirty="0" err="1" smtClean="0">
                          <a:effectLst/>
                        </a:rPr>
                        <a:t>культури</a:t>
                      </a:r>
                      <a:r>
                        <a:rPr lang="ru-RU" sz="1200" b="1" u="none" strike="noStrike" dirty="0" smtClean="0">
                          <a:effectLst/>
                        </a:rPr>
                        <a:t>, </a:t>
                      </a:r>
                      <a:r>
                        <a:rPr lang="ru-RU" sz="1200" b="1" u="none" strike="noStrike" dirty="0" err="1" smtClean="0">
                          <a:effectLst/>
                        </a:rPr>
                        <a:t>дозвілля</a:t>
                      </a:r>
                      <a:r>
                        <a:rPr lang="ru-RU" sz="1200" b="1" u="none" strike="noStrike" dirty="0" smtClean="0">
                          <a:effectLst/>
                        </a:rPr>
                        <a:t> і </a:t>
                      </a:r>
                      <a:r>
                        <a:rPr lang="ru-RU" sz="1200" b="1" u="none" strike="noStrike" dirty="0" err="1" smtClean="0">
                          <a:effectLst/>
                        </a:rPr>
                        <a:t>мистецтв</a:t>
                      </a:r>
                      <a:r>
                        <a:rPr lang="ru-RU" sz="1200" b="1" u="none" strike="noStrike" dirty="0" smtClean="0">
                          <a:effectLst/>
                        </a:rPr>
                        <a:t> </a:t>
                      </a:r>
                      <a:r>
                        <a:rPr lang="ru-RU" sz="1200" b="1" u="none" strike="noStrike" dirty="0" err="1" smtClean="0">
                          <a:effectLst/>
                        </a:rPr>
                        <a:t>Великолюбінської</a:t>
                      </a:r>
                      <a:r>
                        <a:rPr lang="ru-RU" sz="1200" b="1" u="none" strike="noStrike" dirty="0" smtClean="0">
                          <a:effectLst/>
                        </a:rPr>
                        <a:t> ОТГ </a:t>
                      </a:r>
                      <a:r>
                        <a:rPr lang="ru-RU" sz="1200" b="1" u="none" strike="noStrike" dirty="0" err="1" smtClean="0">
                          <a:effectLst/>
                        </a:rPr>
                        <a:t>Городоцького</a:t>
                      </a:r>
                      <a:r>
                        <a:rPr lang="ru-RU" sz="1200" b="1" u="none" strike="noStrike" dirty="0" smtClean="0">
                          <a:effectLst/>
                        </a:rPr>
                        <a:t> району </a:t>
                      </a:r>
                      <a:r>
                        <a:rPr lang="ru-RU" sz="1200" b="1" u="none" strike="noStrike" dirty="0" err="1" smtClean="0">
                          <a:effectLst/>
                        </a:rPr>
                        <a:t>Львівської</a:t>
                      </a:r>
                      <a:r>
                        <a:rPr lang="ru-RU" sz="1200" b="1" u="none" strike="noStrike" dirty="0" smtClean="0">
                          <a:effectLst/>
                        </a:rPr>
                        <a:t> </a:t>
                      </a:r>
                      <a:r>
                        <a:rPr lang="ru-RU" sz="1200" b="1" u="none" strike="noStrike" dirty="0" err="1" smtClean="0">
                          <a:effectLst/>
                        </a:rPr>
                        <a:t>області</a:t>
                      </a:r>
                      <a:endParaRPr lang="ru-RU" sz="1200" b="1" i="0" u="none" strike="noStrike" dirty="0">
                        <a:solidFill>
                          <a:srgbClr val="000000"/>
                        </a:solidFill>
                        <a:effectLst/>
                        <a:latin typeface="Century Gothic" pitchFamily="34" charset="0"/>
                      </a:endParaRPr>
                    </a:p>
                  </a:txBody>
                  <a:tcPr marL="1003" marR="1003" marT="1003" marB="0" anchor="ctr"/>
                </a:tc>
                <a:tc>
                  <a:txBody>
                    <a:bodyPr/>
                    <a:lstStyle/>
                    <a:p>
                      <a:pPr algn="ctr" fontAlgn="ctr"/>
                      <a:r>
                        <a:rPr lang="uk-UA" sz="1200" b="1" u="none" strike="noStrike" dirty="0" smtClean="0">
                          <a:effectLst/>
                        </a:rPr>
                        <a:t>12 000,0</a:t>
                      </a:r>
                      <a:endParaRPr lang="uk-UA" sz="1200" b="1" i="0" u="none" strike="noStrike" dirty="0">
                        <a:solidFill>
                          <a:srgbClr val="000000"/>
                        </a:solidFill>
                        <a:effectLst/>
                        <a:latin typeface="Century Gothic"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31929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atin typeface="Century Gothic" pitchFamily="34" charset="0"/>
              </a:rPr>
              <a:t>ПРОГРАМА</a:t>
            </a:r>
          </a:p>
          <a:p>
            <a:pPr algn="ctr"/>
            <a:r>
              <a:rPr lang="uk-UA" sz="3200" b="1" dirty="0" smtClean="0">
                <a:latin typeface="Century Gothic" pitchFamily="34" charset="0"/>
              </a:rPr>
              <a:t>«РОЗВИТОК </a:t>
            </a:r>
            <a:r>
              <a:rPr lang="uk-UA" sz="3200" b="1" dirty="0">
                <a:latin typeface="Century Gothic" pitchFamily="34" charset="0"/>
              </a:rPr>
              <a:t>ЛЮДСЬКОГО ПОТЕНЦІАЛУ»</a:t>
            </a:r>
          </a:p>
        </p:txBody>
      </p:sp>
      <p:graphicFrame>
        <p:nvGraphicFramePr>
          <p:cNvPr id="2" name="Таблица 1"/>
          <p:cNvGraphicFramePr>
            <a:graphicFrameLocks noGrp="1"/>
          </p:cNvGraphicFramePr>
          <p:nvPr>
            <p:extLst/>
          </p:nvPr>
        </p:nvGraphicFramePr>
        <p:xfrm>
          <a:off x="276200" y="1340768"/>
          <a:ext cx="8616279" cy="4912360"/>
        </p:xfrm>
        <a:graphic>
          <a:graphicData uri="http://schemas.openxmlformats.org/drawingml/2006/table">
            <a:tbl>
              <a:tblPr firstRow="1" bandRow="1">
                <a:tableStyleId>{5C22544A-7EE6-4342-B048-85BDC9FD1C3A}</a:tableStyleId>
              </a:tblPr>
              <a:tblGrid>
                <a:gridCol w="314367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3744415">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err="1" smtClean="0">
                          <a:latin typeface="Century Gothic" pitchFamily="34" charset="0"/>
                        </a:rPr>
                        <a:t>Назва</a:t>
                      </a:r>
                      <a:r>
                        <a:rPr lang="ru-RU" sz="1400" dirty="0" smtClean="0">
                          <a:latin typeface="Century Gothic" pitchFamily="34" charset="0"/>
                        </a:rPr>
                        <a:t> </a:t>
                      </a:r>
                      <a:r>
                        <a:rPr lang="ru-RU" sz="1400" dirty="0" err="1" smtClean="0">
                          <a:latin typeface="Century Gothic" pitchFamily="34" charset="0"/>
                        </a:rPr>
                        <a:t>напряму</a:t>
                      </a:r>
                      <a:endParaRPr lang="ru-RU" sz="1400" dirty="0" smtClean="0">
                        <a:latin typeface="Century Gothic" pitchFamily="34" charset="0"/>
                      </a:endParaRPr>
                    </a:p>
                  </a:txBody>
                  <a:tcPr anchor="ctr"/>
                </a:tc>
                <a:tc>
                  <a:txBody>
                    <a:bodyPr/>
                    <a:lstStyle/>
                    <a:p>
                      <a:pPr algn="ctr"/>
                      <a:r>
                        <a:rPr lang="uk-UA" sz="1400" dirty="0" smtClean="0"/>
                        <a:t>Обсяг</a:t>
                      </a:r>
                      <a:r>
                        <a:rPr lang="uk-UA" sz="1400" baseline="0" dirty="0" smtClean="0"/>
                        <a:t> фінансування</a:t>
                      </a:r>
                      <a:endParaRPr lang="uk-UA" sz="1400" dirty="0"/>
                    </a:p>
                  </a:txBody>
                  <a:tcPr anchor="ctr"/>
                </a:tc>
                <a:tc>
                  <a:txBody>
                    <a:bodyPr/>
                    <a:lstStyle/>
                    <a:p>
                      <a:pPr algn="ctr"/>
                      <a:r>
                        <a:rPr lang="uk-UA" sz="1400" dirty="0" smtClean="0"/>
                        <a:t>Можливі проекти</a:t>
                      </a:r>
                      <a:endParaRPr lang="uk-UA" sz="1400" dirty="0"/>
                    </a:p>
                  </a:txBody>
                  <a:tcPr anchor="ct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Люди </a:t>
                      </a:r>
                      <a:endParaRPr lang="ru-RU" sz="1400" b="1" dirty="0" smtClean="0">
                        <a:latin typeface="Century Gothic"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min</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1 200 </a:t>
                      </a:r>
                      <a:r>
                        <a:rPr lang="uk-UA" sz="1400" dirty="0" smtClean="0">
                          <a:latin typeface="Century Gothic" pitchFamily="34" charset="0"/>
                        </a:rPr>
                        <a:t>тис.</a:t>
                      </a:r>
                      <a:r>
                        <a:rPr lang="en-US" sz="1400" dirty="0" smtClean="0">
                          <a:latin typeface="Century Gothic" pitchFamily="34" charset="0"/>
                        </a:rPr>
                        <a:t> </a:t>
                      </a:r>
                      <a:r>
                        <a:rPr lang="ru-RU" sz="1400" dirty="0" smtClean="0">
                          <a:latin typeface="Century Gothic" pitchFamily="34" charset="0"/>
                        </a:rPr>
                        <a:t>грн.</a:t>
                      </a:r>
                      <a:r>
                        <a:rPr lang="en-US" sz="1400" dirty="0" smtClean="0">
                          <a:latin typeface="Century Gothic"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max</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4 800 т</a:t>
                      </a:r>
                      <a:r>
                        <a:rPr lang="uk-UA" sz="1400" dirty="0" smtClean="0">
                          <a:latin typeface="Century Gothic" pitchFamily="34" charset="0"/>
                        </a:rPr>
                        <a:t>ис. </a:t>
                      </a:r>
                      <a:r>
                        <a:rPr lang="ru-RU" sz="1400" dirty="0" smtClean="0">
                          <a:latin typeface="Century Gothic" pitchFamily="34" charset="0"/>
                        </a:rPr>
                        <a:t>грн. </a:t>
                      </a:r>
                    </a:p>
                  </a:txBody>
                  <a:tcPr anchor="ctr"/>
                </a:tc>
                <a:tc>
                  <a:txBody>
                    <a:bodyPr/>
                    <a:lstStyle/>
                    <a:p>
                      <a:pPr marL="285750" indent="-285750">
                        <a:buFont typeface="Arial" pitchFamily="34" charset="0"/>
                        <a:buChar char="•"/>
                      </a:pPr>
                      <a:r>
                        <a:rPr lang="ru-RU" sz="1400" dirty="0" err="1" smtClean="0"/>
                        <a:t>підвищення</a:t>
                      </a:r>
                      <a:r>
                        <a:rPr lang="ru-RU" sz="1400" dirty="0" smtClean="0"/>
                        <a:t> </a:t>
                      </a:r>
                      <a:r>
                        <a:rPr lang="ru-RU" sz="1400" dirty="0" err="1" smtClean="0"/>
                        <a:t>фахового</a:t>
                      </a:r>
                      <a:r>
                        <a:rPr lang="ru-RU" sz="1400" dirty="0" smtClean="0"/>
                        <a:t> </a:t>
                      </a:r>
                      <a:r>
                        <a:rPr lang="ru-RU" sz="1400" dirty="0" err="1" smtClean="0"/>
                        <a:t>рівня</a:t>
                      </a:r>
                      <a:r>
                        <a:rPr lang="ru-RU" sz="1400" dirty="0" smtClean="0"/>
                        <a:t> </a:t>
                      </a:r>
                      <a:r>
                        <a:rPr lang="ru-RU" sz="1400" dirty="0" err="1" smtClean="0"/>
                        <a:t>окремих</a:t>
                      </a:r>
                      <a:r>
                        <a:rPr lang="ru-RU" sz="1400" dirty="0" smtClean="0"/>
                        <a:t> </a:t>
                      </a:r>
                      <a:r>
                        <a:rPr lang="ru-RU" sz="1400" dirty="0" err="1" smtClean="0"/>
                        <a:t>цільових</a:t>
                      </a:r>
                      <a:r>
                        <a:rPr lang="ru-RU" sz="1400" dirty="0" smtClean="0"/>
                        <a:t> </a:t>
                      </a:r>
                      <a:r>
                        <a:rPr lang="ru-RU" sz="1400" dirty="0" err="1" smtClean="0"/>
                        <a:t>груп</a:t>
                      </a:r>
                      <a:r>
                        <a:rPr lang="ru-RU" sz="1400" dirty="0" smtClean="0"/>
                        <a:t> </a:t>
                      </a:r>
                      <a:r>
                        <a:rPr lang="ru-RU" sz="1400" dirty="0" err="1" smtClean="0"/>
                        <a:t>чи</a:t>
                      </a:r>
                      <a:r>
                        <a:rPr lang="ru-RU" sz="1400" dirty="0" smtClean="0"/>
                        <a:t> </a:t>
                      </a:r>
                      <a:r>
                        <a:rPr lang="ru-RU" sz="1400" dirty="0" err="1" smtClean="0"/>
                        <a:t>верств</a:t>
                      </a:r>
                      <a:r>
                        <a:rPr lang="ru-RU" sz="1400" dirty="0" smtClean="0"/>
                        <a:t> </a:t>
                      </a:r>
                      <a:r>
                        <a:rPr lang="ru-RU" sz="1400" dirty="0" err="1" smtClean="0"/>
                        <a:t>населення</a:t>
                      </a:r>
                      <a:r>
                        <a:rPr lang="ru-RU" sz="1400" dirty="0" smtClean="0"/>
                        <a:t> </a:t>
                      </a:r>
                      <a:r>
                        <a:rPr lang="ru-RU" sz="1400" dirty="0" err="1" smtClean="0"/>
                        <a:t>регіону</a:t>
                      </a:r>
                      <a:r>
                        <a:rPr lang="ru-RU" sz="1400" dirty="0" smtClean="0"/>
                        <a:t> </a:t>
                      </a:r>
                      <a:r>
                        <a:rPr lang="ru-RU" sz="1400" dirty="0" err="1" smtClean="0"/>
                        <a:t>відповідно</a:t>
                      </a:r>
                      <a:r>
                        <a:rPr lang="ru-RU" sz="1400" dirty="0" smtClean="0"/>
                        <a:t> до потреб </a:t>
                      </a:r>
                      <a:r>
                        <a:rPr lang="ru-RU" sz="1400" dirty="0" err="1" smtClean="0"/>
                        <a:t>його</a:t>
                      </a:r>
                      <a:r>
                        <a:rPr lang="ru-RU" sz="1400" dirty="0" smtClean="0"/>
                        <a:t> </a:t>
                      </a:r>
                      <a:r>
                        <a:rPr lang="ru-RU" sz="1400" dirty="0" err="1" smtClean="0"/>
                        <a:t>розвитку</a:t>
                      </a:r>
                      <a:r>
                        <a:rPr lang="ru-RU" sz="1400" dirty="0" smtClean="0"/>
                        <a:t> та </a:t>
                      </a:r>
                      <a:r>
                        <a:rPr lang="ru-RU" sz="1400" dirty="0" err="1" smtClean="0"/>
                        <a:t>регіонального</a:t>
                      </a:r>
                      <a:r>
                        <a:rPr lang="ru-RU" sz="1400" dirty="0" smtClean="0"/>
                        <a:t> ринку </a:t>
                      </a:r>
                      <a:r>
                        <a:rPr lang="ru-RU" sz="1400" dirty="0" err="1" smtClean="0"/>
                        <a:t>праці</a:t>
                      </a:r>
                      <a:endParaRPr lang="uk-UA" sz="1400" dirty="0" smtClean="0"/>
                    </a:p>
                  </a:txBody>
                  <a:tcPr/>
                </a:tc>
                <a:extLst>
                  <a:ext uri="{0D108BD9-81ED-4DB2-BD59-A6C34878D82A}">
                    <a16:rowId xmlns:a16="http://schemas.microsoft.com/office/drawing/2014/main" val="10001"/>
                  </a:ext>
                </a:extLst>
              </a:tr>
              <a:tr h="370840">
                <a:tc>
                  <a:txBody>
                    <a:bodyPr/>
                    <a:lstStyle/>
                    <a:p>
                      <a:r>
                        <a:rPr lang="uk-UA" sz="1400" b="1" dirty="0" smtClean="0">
                          <a:latin typeface="Century Gothic" pitchFamily="34" charset="0"/>
                        </a:rPr>
                        <a:t>Інституції та мережі</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min</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1 200 </a:t>
                      </a:r>
                      <a:r>
                        <a:rPr lang="uk-UA" sz="1400" dirty="0" smtClean="0">
                          <a:latin typeface="Century Gothic" pitchFamily="34" charset="0"/>
                        </a:rPr>
                        <a:t>тис.</a:t>
                      </a:r>
                      <a:r>
                        <a:rPr lang="en-US" sz="1400" dirty="0" smtClean="0">
                          <a:latin typeface="Century Gothic" pitchFamily="34" charset="0"/>
                        </a:rPr>
                        <a:t> </a:t>
                      </a:r>
                      <a:r>
                        <a:rPr lang="ru-RU" sz="1400" dirty="0" smtClean="0">
                          <a:latin typeface="Century Gothic" pitchFamily="34" charset="0"/>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max</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12 000 </a:t>
                      </a:r>
                      <a:r>
                        <a:rPr lang="uk-UA" sz="1400" dirty="0" smtClean="0">
                          <a:latin typeface="Century Gothic" pitchFamily="34" charset="0"/>
                        </a:rPr>
                        <a:t>тис. </a:t>
                      </a:r>
                      <a:r>
                        <a:rPr lang="ru-RU" sz="1400" dirty="0" smtClean="0">
                          <a:latin typeface="Century Gothic" pitchFamily="34" charset="0"/>
                        </a:rPr>
                        <a:t>грн. </a:t>
                      </a:r>
                    </a:p>
                  </a:txBody>
                  <a:tcPr anchor="ctr"/>
                </a:tc>
                <a:tc>
                  <a:txBody>
                    <a:bodyPr/>
                    <a:lstStyle/>
                    <a:p>
                      <a:pPr marL="285750" indent="-285750">
                        <a:buFont typeface="Arial" pitchFamily="34" charset="0"/>
                        <a:buChar char="•"/>
                      </a:pPr>
                      <a:r>
                        <a:rPr lang="uk-UA" sz="1400" dirty="0" smtClean="0"/>
                        <a:t>створення нових чи посилення спроможності існуючих інституцій та їх мереж, що сприяють підвищенню якості та професійності людського ресурсу регіону, створюють умови для інноваційної діяльності та посилюють взаємозв’язки між ключовими акторами регіонального ринку праці</a:t>
                      </a:r>
                      <a:endParaRPr lang="uk-UA" sz="1400" dirty="0"/>
                    </a:p>
                  </a:txBody>
                  <a:tcPr/>
                </a:tc>
                <a:extLst>
                  <a:ext uri="{0D108BD9-81ED-4DB2-BD59-A6C34878D82A}">
                    <a16:rowId xmlns:a16="http://schemas.microsoft.com/office/drawing/2014/main" val="10002"/>
                  </a:ext>
                </a:extLst>
              </a:tr>
              <a:tr h="370840">
                <a:tc>
                  <a:txBody>
                    <a:bodyPr/>
                    <a:lstStyle/>
                    <a:p>
                      <a:pPr algn="l"/>
                      <a:r>
                        <a:rPr lang="uk-UA" sz="1400" b="1" dirty="0" smtClean="0">
                          <a:latin typeface="Century Gothic" pitchFamily="34" charset="0"/>
                        </a:rPr>
                        <a:t>Дослідження</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min</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entury Gothic" pitchFamily="34" charset="0"/>
                        </a:rPr>
                        <a:t>1 200 </a:t>
                      </a:r>
                      <a:r>
                        <a:rPr lang="uk-UA" sz="1400" dirty="0" smtClean="0">
                          <a:latin typeface="Century Gothic" pitchFamily="34" charset="0"/>
                        </a:rPr>
                        <a:t>тис.</a:t>
                      </a:r>
                      <a:r>
                        <a:rPr lang="en-US" sz="1400" dirty="0" smtClean="0">
                          <a:latin typeface="Century Gothic" pitchFamily="34" charset="0"/>
                        </a:rPr>
                        <a:t> </a:t>
                      </a:r>
                      <a:r>
                        <a:rPr lang="ru-RU" sz="1400" dirty="0" smtClean="0">
                          <a:latin typeface="Century Gothic" pitchFamily="34" charset="0"/>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max</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entury Gothic" pitchFamily="34" charset="0"/>
                        </a:rPr>
                        <a:t>3 600 </a:t>
                      </a:r>
                      <a:r>
                        <a:rPr lang="uk-UA" sz="1400" dirty="0" smtClean="0">
                          <a:latin typeface="Century Gothic" pitchFamily="34" charset="0"/>
                        </a:rPr>
                        <a:t>тис. </a:t>
                      </a:r>
                      <a:r>
                        <a:rPr lang="ru-RU" sz="1400" dirty="0" smtClean="0">
                          <a:latin typeface="Century Gothic" pitchFamily="34" charset="0"/>
                        </a:rPr>
                        <a:t>грн. </a:t>
                      </a:r>
                    </a:p>
                  </a:txBody>
                  <a:tcPr anchor="ctr"/>
                </a:tc>
                <a:tc>
                  <a:txBody>
                    <a:bodyPr/>
                    <a:lstStyle/>
                    <a:p>
                      <a:pPr marL="285750" indent="-285750">
                        <a:buFont typeface="Arial" pitchFamily="34" charset="0"/>
                        <a:buChar char="•"/>
                      </a:pPr>
                      <a:r>
                        <a:rPr lang="uk-UA" sz="1400" dirty="0" smtClean="0"/>
                        <a:t>вивчення існуючого середовища на місцевому та регіональному ринках праці, формування та реалізація пропозицій, заходів та програм щодо його оптимізації та вдосконалення задля підвищення рівня та якості зайнятості населення, забезпечення сталого регіонального розвитку</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3361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РОЗВИТОК ЛЮДСЬКОГО ПОТЕНЦІАЛУ</a:t>
            </a:r>
            <a:endParaRPr lang="uk-UA" sz="3600" b="1" dirty="0">
              <a:latin typeface="Century Gothic" pitchFamily="34" charset="0"/>
            </a:endParaRPr>
          </a:p>
        </p:txBody>
      </p:sp>
      <p:graphicFrame>
        <p:nvGraphicFramePr>
          <p:cNvPr id="7" name="Диаграмма 6"/>
          <p:cNvGraphicFramePr/>
          <p:nvPr>
            <p:extLst/>
          </p:nvPr>
        </p:nvGraphicFramePr>
        <p:xfrm>
          <a:off x="-382254" y="1340768"/>
          <a:ext cx="4968552" cy="4984328"/>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4639148" y="1288772"/>
            <a:ext cx="4455404" cy="1852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p:cNvSpPr txBox="1"/>
          <p:nvPr/>
        </p:nvSpPr>
        <p:spPr>
          <a:xfrm>
            <a:off x="4776997" y="3717032"/>
            <a:ext cx="4259499" cy="400110"/>
          </a:xfrm>
          <a:prstGeom prst="rect">
            <a:avLst/>
          </a:prstGeom>
          <a:noFill/>
        </p:spPr>
        <p:txBody>
          <a:bodyPr wrap="none" rtlCol="0">
            <a:spAutoFit/>
          </a:bodyPr>
          <a:lstStyle/>
          <a:p>
            <a:r>
              <a:rPr lang="uk-UA" sz="2000" b="1" dirty="0">
                <a:solidFill>
                  <a:schemeClr val="tx2">
                    <a:lumMod val="75000"/>
                  </a:schemeClr>
                </a:solidFill>
              </a:rPr>
              <a:t>П</a:t>
            </a:r>
            <a:r>
              <a:rPr lang="uk-UA" sz="2000" b="1" dirty="0" smtClean="0">
                <a:solidFill>
                  <a:schemeClr val="tx2">
                    <a:lumMod val="75000"/>
                  </a:schemeClr>
                </a:solidFill>
              </a:rPr>
              <a:t>роекти-переможці інших областей </a:t>
            </a:r>
            <a:endParaRPr lang="uk-UA" sz="2000" b="1" dirty="0">
              <a:solidFill>
                <a:schemeClr val="tx2">
                  <a:lumMod val="75000"/>
                </a:schemeClr>
              </a:solidFill>
            </a:endParaRPr>
          </a:p>
        </p:txBody>
      </p:sp>
      <p:sp>
        <p:nvSpPr>
          <p:cNvPr id="11" name="Прямоугольник 10"/>
          <p:cNvSpPr/>
          <p:nvPr/>
        </p:nvSpPr>
        <p:spPr>
          <a:xfrm>
            <a:off x="4581092" y="3645024"/>
            <a:ext cx="4455404" cy="288032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TextBox 11"/>
          <p:cNvSpPr txBox="1"/>
          <p:nvPr/>
        </p:nvSpPr>
        <p:spPr>
          <a:xfrm>
            <a:off x="5181330" y="1337084"/>
            <a:ext cx="3360215" cy="400110"/>
          </a:xfrm>
          <a:prstGeom prst="rect">
            <a:avLst/>
          </a:prstGeom>
          <a:noFill/>
        </p:spPr>
        <p:txBody>
          <a:bodyPr wrap="none" rtlCol="0">
            <a:spAutoFit/>
          </a:bodyPr>
          <a:lstStyle/>
          <a:p>
            <a:r>
              <a:rPr lang="uk-UA" sz="2000" b="1" dirty="0" smtClean="0">
                <a:solidFill>
                  <a:srgbClr val="FF0000"/>
                </a:solidFill>
              </a:rPr>
              <a:t>Проекти-переможці області </a:t>
            </a:r>
            <a:endParaRPr lang="uk-UA" sz="2000" b="1" dirty="0">
              <a:solidFill>
                <a:srgbClr val="FF0000"/>
              </a:solidFill>
            </a:endParaRPr>
          </a:p>
        </p:txBody>
      </p:sp>
      <p:sp>
        <p:nvSpPr>
          <p:cNvPr id="13" name="TextBox 12"/>
          <p:cNvSpPr txBox="1"/>
          <p:nvPr/>
        </p:nvSpPr>
        <p:spPr>
          <a:xfrm>
            <a:off x="4776997" y="4161854"/>
            <a:ext cx="3968461" cy="2031325"/>
          </a:xfrm>
          <a:prstGeom prst="rect">
            <a:avLst/>
          </a:prstGeom>
          <a:noFill/>
        </p:spPr>
        <p:txBody>
          <a:bodyPr wrap="square" rtlCol="0">
            <a:spAutoFit/>
          </a:bodyPr>
          <a:lstStyle/>
          <a:p>
            <a:pPr marL="285750" indent="-285750">
              <a:buFont typeface="Wingdings" pitchFamily="2" charset="2"/>
              <a:buChar char="ü"/>
            </a:pPr>
            <a:r>
              <a:rPr lang="uk-UA" dirty="0" smtClean="0"/>
              <a:t>Молодіжний готель для учнів ПТНЗ (Дніпро)</a:t>
            </a:r>
          </a:p>
          <a:p>
            <a:pPr marL="285750" indent="-285750">
              <a:buFont typeface="Wingdings" pitchFamily="2" charset="2"/>
              <a:buChar char="ü"/>
            </a:pPr>
            <a:r>
              <a:rPr lang="uk-UA" dirty="0" smtClean="0"/>
              <a:t>Соціальне містечко (Донецьк)</a:t>
            </a:r>
          </a:p>
          <a:p>
            <a:pPr marL="285750" indent="-285750">
              <a:buFont typeface="Wingdings" pitchFamily="2" charset="2"/>
              <a:buChar char="ü"/>
            </a:pPr>
            <a:r>
              <a:rPr lang="uk-UA" dirty="0" smtClean="0"/>
              <a:t>Пересувна амбулаторія для обласної лікарні (Суми)</a:t>
            </a:r>
          </a:p>
          <a:p>
            <a:pPr marL="285750" indent="-285750">
              <a:buFont typeface="Wingdings" pitchFamily="2" charset="2"/>
              <a:buChar char="ü"/>
            </a:pPr>
            <a:r>
              <a:rPr lang="uk-UA" dirty="0" smtClean="0"/>
              <a:t>+ більшість проектів з розвитку </a:t>
            </a:r>
            <a:r>
              <a:rPr lang="uk-UA" dirty="0" err="1" smtClean="0"/>
              <a:t>проф-тех</a:t>
            </a:r>
            <a:r>
              <a:rPr lang="uk-UA" dirty="0" smtClean="0"/>
              <a:t> освіти</a:t>
            </a:r>
            <a:endParaRPr lang="uk-UA" dirty="0"/>
          </a:p>
        </p:txBody>
      </p:sp>
      <p:graphicFrame>
        <p:nvGraphicFramePr>
          <p:cNvPr id="2" name="Таблица 1"/>
          <p:cNvGraphicFramePr>
            <a:graphicFrameLocks noGrp="1"/>
          </p:cNvGraphicFramePr>
          <p:nvPr>
            <p:extLst>
              <p:ext uri="{D42A27DB-BD31-4B8C-83A1-F6EECF244321}">
                <p14:modId xmlns:p14="http://schemas.microsoft.com/office/powerpoint/2010/main" val="2728148822"/>
              </p:ext>
            </p:extLst>
          </p:nvPr>
        </p:nvGraphicFramePr>
        <p:xfrm>
          <a:off x="4644008" y="1857141"/>
          <a:ext cx="4440890" cy="1067803"/>
        </p:xfrm>
        <a:graphic>
          <a:graphicData uri="http://schemas.openxmlformats.org/drawingml/2006/table">
            <a:tbl>
              <a:tblPr>
                <a:tableStyleId>{793D81CF-94F2-401A-BA57-92F5A7B2D0C5}</a:tableStyleId>
              </a:tblPr>
              <a:tblGrid>
                <a:gridCol w="3411119">
                  <a:extLst>
                    <a:ext uri="{9D8B030D-6E8A-4147-A177-3AD203B41FA5}">
                      <a16:colId xmlns:a16="http://schemas.microsoft.com/office/drawing/2014/main" val="20000"/>
                    </a:ext>
                  </a:extLst>
                </a:gridCol>
                <a:gridCol w="1029771">
                  <a:extLst>
                    <a:ext uri="{9D8B030D-6E8A-4147-A177-3AD203B41FA5}">
                      <a16:colId xmlns:a16="http://schemas.microsoft.com/office/drawing/2014/main" val="20001"/>
                    </a:ext>
                  </a:extLst>
                </a:gridCol>
              </a:tblGrid>
              <a:tr h="223793">
                <a:tc>
                  <a:txBody>
                    <a:bodyPr/>
                    <a:lstStyle/>
                    <a:p>
                      <a:pPr algn="l" fontAlgn="ctr"/>
                      <a:r>
                        <a:rPr lang="ru-RU" sz="1400" b="1" u="none" strike="noStrike" dirty="0" err="1">
                          <a:effectLst/>
                        </a:rPr>
                        <a:t>Моніторинг</a:t>
                      </a:r>
                      <a:r>
                        <a:rPr lang="ru-RU" sz="1400" b="1" u="none" strike="noStrike" dirty="0">
                          <a:effectLst/>
                        </a:rPr>
                        <a:t> </a:t>
                      </a:r>
                      <a:r>
                        <a:rPr lang="ru-RU" sz="1400" b="1" u="none" strike="noStrike" dirty="0" err="1">
                          <a:effectLst/>
                        </a:rPr>
                        <a:t>реалізації</a:t>
                      </a:r>
                      <a:r>
                        <a:rPr lang="ru-RU" sz="1400" b="1" u="none" strike="noStrike" dirty="0">
                          <a:effectLst/>
                        </a:rPr>
                        <a:t> </a:t>
                      </a:r>
                      <a:r>
                        <a:rPr lang="ru-RU" sz="1400" b="1" u="none" strike="noStrike" dirty="0" err="1">
                          <a:effectLst/>
                        </a:rPr>
                        <a:t>інтелектуального</a:t>
                      </a:r>
                      <a:r>
                        <a:rPr lang="ru-RU" sz="1400" b="1" u="none" strike="noStrike" dirty="0">
                          <a:effectLst/>
                        </a:rPr>
                        <a:t> </a:t>
                      </a:r>
                      <a:r>
                        <a:rPr lang="ru-RU" sz="1400" b="1" u="none" strike="noStrike" dirty="0" err="1">
                          <a:effectLst/>
                        </a:rPr>
                        <a:t>потенціалу</a:t>
                      </a:r>
                      <a:r>
                        <a:rPr lang="ru-RU" sz="1400" b="1" u="none" strike="noStrike" dirty="0">
                          <a:effectLst/>
                        </a:rPr>
                        <a:t> </a:t>
                      </a:r>
                      <a:r>
                        <a:rPr lang="ru-RU" sz="1400" b="1" u="none" strike="noStrike" dirty="0" err="1">
                          <a:effectLst/>
                        </a:rPr>
                        <a:t>випускників</a:t>
                      </a:r>
                      <a:r>
                        <a:rPr lang="ru-RU" sz="1400" b="1" u="none" strike="noStrike" dirty="0">
                          <a:effectLst/>
                        </a:rPr>
                        <a:t> ВНЗ і ПТНЗ </a:t>
                      </a:r>
                      <a:r>
                        <a:rPr lang="ru-RU" sz="1400" b="1" u="none" strike="noStrike" dirty="0" err="1">
                          <a:effectLst/>
                        </a:rPr>
                        <a:t>прикордонного</a:t>
                      </a:r>
                      <a:r>
                        <a:rPr lang="ru-RU" sz="1400" b="1" u="none" strike="noStrike" dirty="0">
                          <a:effectLst/>
                        </a:rPr>
                        <a:t> </a:t>
                      </a:r>
                      <a:r>
                        <a:rPr lang="ru-RU" sz="1400" b="1" u="none" strike="noStrike" dirty="0" err="1">
                          <a:effectLst/>
                        </a:rPr>
                        <a:t>регіону</a:t>
                      </a:r>
                      <a:r>
                        <a:rPr lang="ru-RU" sz="1400" b="1" u="none" strike="noStrike" dirty="0">
                          <a:effectLst/>
                        </a:rPr>
                        <a:t>: </a:t>
                      </a:r>
                      <a:r>
                        <a:rPr lang="ru-RU" sz="1400" b="1" u="none" strike="noStrike" dirty="0" err="1">
                          <a:effectLst/>
                        </a:rPr>
                        <a:t>соціальне</a:t>
                      </a:r>
                      <a:r>
                        <a:rPr lang="ru-RU" sz="1400" b="1" u="none" strike="noStrike" dirty="0">
                          <a:effectLst/>
                        </a:rPr>
                        <a:t> партнерство, </a:t>
                      </a:r>
                      <a:r>
                        <a:rPr lang="ru-RU" sz="1400" b="1" u="none" strike="noStrike" dirty="0" err="1">
                          <a:effectLst/>
                        </a:rPr>
                        <a:t>державне</a:t>
                      </a:r>
                      <a:r>
                        <a:rPr lang="ru-RU" sz="1400" b="1" u="none" strike="noStrike" dirty="0">
                          <a:effectLst/>
                        </a:rPr>
                        <a:t> і </a:t>
                      </a:r>
                      <a:r>
                        <a:rPr lang="ru-RU" sz="1400" b="1" u="none" strike="noStrike" dirty="0" err="1">
                          <a:effectLst/>
                        </a:rPr>
                        <a:t>регіональне</a:t>
                      </a:r>
                      <a:r>
                        <a:rPr lang="ru-RU" sz="1400" b="1" u="none" strike="noStrike" dirty="0">
                          <a:effectLst/>
                        </a:rPr>
                        <a:t> </a:t>
                      </a:r>
                      <a:r>
                        <a:rPr lang="ru-RU" sz="1400" b="1" u="none" strike="noStrike" dirty="0" err="1">
                          <a:effectLst/>
                        </a:rPr>
                        <a:t>замовлення</a:t>
                      </a:r>
                      <a:endParaRPr lang="ru-RU" sz="1400" b="1" i="0" u="none" strike="noStrike" dirty="0">
                        <a:solidFill>
                          <a:srgbClr val="000000"/>
                        </a:solidFill>
                        <a:effectLst/>
                        <a:latin typeface="Century Gothic" pitchFamily="34" charset="0"/>
                      </a:endParaRPr>
                    </a:p>
                  </a:txBody>
                  <a:tcPr marL="1003" marR="1003" marT="1003" marB="0" anchor="ctr"/>
                </a:tc>
                <a:tc>
                  <a:txBody>
                    <a:bodyPr/>
                    <a:lstStyle/>
                    <a:p>
                      <a:pPr algn="ctr" fontAlgn="ctr"/>
                      <a:r>
                        <a:rPr lang="uk-UA" sz="1400" b="1" u="none" strike="noStrike" dirty="0">
                          <a:effectLst/>
                        </a:rPr>
                        <a:t>3 600,000</a:t>
                      </a:r>
                      <a:endParaRPr lang="uk-UA" sz="1400" b="1" i="0" u="none" strike="noStrike" dirty="0">
                        <a:solidFill>
                          <a:srgbClr val="000000"/>
                        </a:solidFill>
                        <a:effectLst/>
                        <a:latin typeface="Century Gothic" pitchFamily="34" charset="0"/>
                      </a:endParaRPr>
                    </a:p>
                  </a:txBody>
                  <a:tcPr marL="1003" marR="1003" marT="1003"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2581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atin typeface="Century Gothic" pitchFamily="34" charset="0"/>
              </a:rPr>
              <a:t>ПРОГРАМА</a:t>
            </a:r>
          </a:p>
          <a:p>
            <a:pPr algn="ctr"/>
            <a:r>
              <a:rPr lang="uk-UA" sz="3200" b="1" dirty="0" smtClean="0">
                <a:latin typeface="Century Gothic" pitchFamily="34" charset="0"/>
              </a:rPr>
              <a:t>«РОЗВИТОК </a:t>
            </a:r>
            <a:r>
              <a:rPr lang="uk-UA" sz="3200" b="1" dirty="0">
                <a:latin typeface="Century Gothic" pitchFamily="34" charset="0"/>
              </a:rPr>
              <a:t>ТУРИЗМУ</a:t>
            </a:r>
            <a:r>
              <a:rPr lang="uk-UA" sz="3200" b="1" dirty="0" smtClean="0">
                <a:latin typeface="Century Gothic" pitchFamily="34" charset="0"/>
              </a:rPr>
              <a:t>»</a:t>
            </a:r>
            <a:endParaRPr lang="uk-UA" sz="3200" b="1" dirty="0">
              <a:latin typeface="Century Gothic" pitchFamily="34" charset="0"/>
            </a:endParaRPr>
          </a:p>
        </p:txBody>
      </p:sp>
      <p:graphicFrame>
        <p:nvGraphicFramePr>
          <p:cNvPr id="2" name="Таблица 1"/>
          <p:cNvGraphicFramePr>
            <a:graphicFrameLocks noGrp="1"/>
          </p:cNvGraphicFramePr>
          <p:nvPr>
            <p:extLst/>
          </p:nvPr>
        </p:nvGraphicFramePr>
        <p:xfrm>
          <a:off x="276200" y="1340768"/>
          <a:ext cx="8616279" cy="4485640"/>
        </p:xfrm>
        <a:graphic>
          <a:graphicData uri="http://schemas.openxmlformats.org/drawingml/2006/table">
            <a:tbl>
              <a:tblPr firstRow="1" bandRow="1">
                <a:tableStyleId>{5C22544A-7EE6-4342-B048-85BDC9FD1C3A}</a:tableStyleId>
              </a:tblPr>
              <a:tblGrid>
                <a:gridCol w="170351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5184575">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err="1" smtClean="0">
                          <a:latin typeface="Century Gothic" pitchFamily="34" charset="0"/>
                        </a:rPr>
                        <a:t>Назва</a:t>
                      </a:r>
                      <a:r>
                        <a:rPr lang="ru-RU" sz="1400" dirty="0" smtClean="0">
                          <a:latin typeface="Century Gothic" pitchFamily="34" charset="0"/>
                        </a:rPr>
                        <a:t> </a:t>
                      </a:r>
                      <a:r>
                        <a:rPr lang="ru-RU" sz="1400" dirty="0" err="1" smtClean="0">
                          <a:latin typeface="Century Gothic" pitchFamily="34" charset="0"/>
                        </a:rPr>
                        <a:t>напряму</a:t>
                      </a:r>
                      <a:endParaRPr lang="ru-RU" sz="1400" dirty="0" smtClean="0">
                        <a:latin typeface="Century Gothic" pitchFamily="34" charset="0"/>
                      </a:endParaRPr>
                    </a:p>
                  </a:txBody>
                  <a:tcPr anchor="ctr"/>
                </a:tc>
                <a:tc>
                  <a:txBody>
                    <a:bodyPr/>
                    <a:lstStyle/>
                    <a:p>
                      <a:pPr algn="ctr"/>
                      <a:r>
                        <a:rPr lang="uk-UA" sz="1400" dirty="0" smtClean="0"/>
                        <a:t>Обсяг</a:t>
                      </a:r>
                      <a:r>
                        <a:rPr lang="uk-UA" sz="1400" baseline="0" dirty="0" smtClean="0"/>
                        <a:t> фінансування</a:t>
                      </a:r>
                      <a:endParaRPr lang="uk-UA" sz="1400" dirty="0"/>
                    </a:p>
                  </a:txBody>
                  <a:tcPr anchor="ctr"/>
                </a:tc>
                <a:tc>
                  <a:txBody>
                    <a:bodyPr/>
                    <a:lstStyle/>
                    <a:p>
                      <a:pPr algn="ctr"/>
                      <a:r>
                        <a:rPr lang="uk-UA" sz="1400" dirty="0" smtClean="0"/>
                        <a:t>Можливі проекти</a:t>
                      </a:r>
                      <a:endParaRPr lang="uk-UA" sz="1400" dirty="0"/>
                    </a:p>
                  </a:txBody>
                  <a:tcPr anchor="ct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Підвищення туристичного потенціалу</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min</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1 200 </a:t>
                      </a:r>
                      <a:r>
                        <a:rPr lang="uk-UA" sz="1400" dirty="0" smtClean="0">
                          <a:latin typeface="Century Gothic" pitchFamily="34" charset="0"/>
                        </a:rPr>
                        <a:t>тис.</a:t>
                      </a:r>
                      <a:r>
                        <a:rPr lang="en-US" sz="1400" dirty="0" smtClean="0">
                          <a:latin typeface="Century Gothic" pitchFamily="34" charset="0"/>
                        </a:rPr>
                        <a:t> </a:t>
                      </a:r>
                      <a:r>
                        <a:rPr lang="ru-RU" sz="1400" dirty="0" smtClean="0">
                          <a:latin typeface="Century Gothic" pitchFamily="34" charset="0"/>
                        </a:rPr>
                        <a:t>грн.</a:t>
                      </a:r>
                      <a:r>
                        <a:rPr lang="en-US" sz="1400" dirty="0" smtClean="0">
                          <a:latin typeface="Century Gothic"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max</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12 000 т</a:t>
                      </a:r>
                      <a:r>
                        <a:rPr lang="uk-UA" sz="1400" dirty="0" smtClean="0">
                          <a:latin typeface="Century Gothic" pitchFamily="34" charset="0"/>
                        </a:rPr>
                        <a:t>ис. </a:t>
                      </a:r>
                      <a:r>
                        <a:rPr lang="ru-RU" sz="1400" dirty="0" smtClean="0">
                          <a:latin typeface="Century Gothic" pitchFamily="34" charset="0"/>
                        </a:rPr>
                        <a:t>грн. </a:t>
                      </a:r>
                    </a:p>
                  </a:txBody>
                  <a:tcPr anchor="ctr"/>
                </a:tc>
                <a:tc>
                  <a:txBody>
                    <a:bodyPr/>
                    <a:lstStyle/>
                    <a:p>
                      <a:pPr marL="285750" indent="-285750">
                        <a:buFont typeface="Arial" pitchFamily="34" charset="0"/>
                        <a:buChar char="•"/>
                      </a:pPr>
                      <a:r>
                        <a:rPr lang="uk-UA" sz="1400" dirty="0" smtClean="0"/>
                        <a:t>розвиток інфраструктури у сфері туризму і</a:t>
                      </a:r>
                      <a:r>
                        <a:rPr lang="uk-UA" sz="1400" baseline="0" dirty="0" smtClean="0"/>
                        <a:t> </a:t>
                      </a:r>
                      <a:r>
                        <a:rPr lang="uk-UA" sz="1400" dirty="0" smtClean="0"/>
                        <a:t>рекреації в Україні</a:t>
                      </a:r>
                    </a:p>
                    <a:p>
                      <a:pPr marL="285750" indent="-285750">
                        <a:buFont typeface="Arial" pitchFamily="34" charset="0"/>
                        <a:buChar char="•"/>
                      </a:pPr>
                      <a:r>
                        <a:rPr lang="uk-UA" sz="1400" dirty="0" smtClean="0"/>
                        <a:t>формування ефективної системи економічного стимулювання розвитку туризму та рекреації для активізації створення</a:t>
                      </a:r>
                      <a:r>
                        <a:rPr lang="uk-UA" sz="1400" baseline="0" dirty="0" smtClean="0"/>
                        <a:t> </a:t>
                      </a:r>
                      <a:r>
                        <a:rPr lang="uk-UA" sz="1400" dirty="0" smtClean="0"/>
                        <a:t>закладів розміщення</a:t>
                      </a:r>
                      <a:r>
                        <a:rPr lang="uk-UA" sz="1400" baseline="0" dirty="0" smtClean="0"/>
                        <a:t> </a:t>
                      </a:r>
                      <a:r>
                        <a:rPr lang="uk-UA" sz="1400" dirty="0" smtClean="0"/>
                        <a:t>та відпочинку туристів</a:t>
                      </a:r>
                      <a:r>
                        <a:rPr lang="uk-UA" sz="1400" baseline="0" dirty="0" smtClean="0"/>
                        <a:t> </a:t>
                      </a:r>
                      <a:r>
                        <a:rPr lang="uk-UA" sz="1400" dirty="0" smtClean="0"/>
                        <a:t>в Україні</a:t>
                      </a:r>
                    </a:p>
                    <a:p>
                      <a:pPr marL="285750" indent="-285750">
                        <a:buFont typeface="Arial" pitchFamily="34" charset="0"/>
                        <a:buChar char="•"/>
                      </a:pPr>
                      <a:r>
                        <a:rPr lang="ru-RU" sz="1400" dirty="0" err="1" smtClean="0"/>
                        <a:t>створення</a:t>
                      </a:r>
                      <a:r>
                        <a:rPr lang="ru-RU" sz="1400" dirty="0" smtClean="0"/>
                        <a:t> </a:t>
                      </a:r>
                      <a:r>
                        <a:rPr lang="ru-RU" sz="1400" dirty="0" err="1" smtClean="0"/>
                        <a:t>ексклюзивного</a:t>
                      </a:r>
                      <a:r>
                        <a:rPr lang="ru-RU" sz="1400" baseline="0" dirty="0" smtClean="0"/>
                        <a:t> </a:t>
                      </a:r>
                      <a:r>
                        <a:rPr lang="ru-RU" sz="1400" dirty="0" err="1" smtClean="0"/>
                        <a:t>туристичного</a:t>
                      </a:r>
                      <a:r>
                        <a:rPr lang="ru-RU" sz="1400" dirty="0" smtClean="0"/>
                        <a:t> продукту для </a:t>
                      </a:r>
                      <a:r>
                        <a:rPr lang="ru-RU" sz="1400" dirty="0" err="1" smtClean="0"/>
                        <a:t>розвитку</a:t>
                      </a:r>
                      <a:r>
                        <a:rPr lang="ru-RU" sz="1400" dirty="0" smtClean="0"/>
                        <a:t> туризму в </a:t>
                      </a:r>
                      <a:r>
                        <a:rPr lang="ru-RU" sz="1400" dirty="0" err="1" smtClean="0"/>
                        <a:t>Україні</a:t>
                      </a:r>
                      <a:endParaRPr lang="ru-RU" sz="1400" dirty="0" smtClean="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uk-UA" sz="1400" b="1" kern="1200" dirty="0" smtClean="0">
                          <a:solidFill>
                            <a:schemeClr val="dk1"/>
                          </a:solidFill>
                          <a:latin typeface="Century Gothic" pitchFamily="34" charset="0"/>
                          <a:ea typeface="+mn-ea"/>
                          <a:cs typeface="+mn-cs"/>
                        </a:rPr>
                        <a:t>Збереження об’єктів культурної спадщини</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min</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1 200 </a:t>
                      </a:r>
                      <a:r>
                        <a:rPr lang="uk-UA" sz="1400" dirty="0" smtClean="0">
                          <a:latin typeface="Century Gothic" pitchFamily="34" charset="0"/>
                        </a:rPr>
                        <a:t>тис.</a:t>
                      </a:r>
                      <a:r>
                        <a:rPr lang="en-US" sz="1400" dirty="0" smtClean="0">
                          <a:latin typeface="Century Gothic" pitchFamily="34" charset="0"/>
                        </a:rPr>
                        <a:t> </a:t>
                      </a:r>
                      <a:r>
                        <a:rPr lang="ru-RU" sz="1400" dirty="0" smtClean="0">
                          <a:latin typeface="Century Gothic" pitchFamily="34" charset="0"/>
                        </a:rPr>
                        <a:t>грн.</a:t>
                      </a:r>
                      <a:r>
                        <a:rPr lang="en-US" sz="1400" dirty="0" smtClean="0">
                          <a:latin typeface="Century Gothic"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max</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12 000 т</a:t>
                      </a:r>
                      <a:r>
                        <a:rPr lang="uk-UA" sz="1400" dirty="0" smtClean="0">
                          <a:latin typeface="Century Gothic" pitchFamily="34" charset="0"/>
                        </a:rPr>
                        <a:t>ис. </a:t>
                      </a:r>
                      <a:r>
                        <a:rPr lang="ru-RU" sz="1400" dirty="0" smtClean="0">
                          <a:latin typeface="Century Gothic" pitchFamily="34" charset="0"/>
                        </a:rPr>
                        <a:t>грн. </a:t>
                      </a:r>
                    </a:p>
                  </a:txBody>
                  <a:tcPr anchor="ctr"/>
                </a:tc>
                <a:tc>
                  <a:txBody>
                    <a:bodyPr/>
                    <a:lstStyle/>
                    <a:p>
                      <a:pPr marL="285750" indent="-285750">
                        <a:buFont typeface="Arial" pitchFamily="34" charset="0"/>
                        <a:buChar char="•"/>
                      </a:pPr>
                      <a:r>
                        <a:rPr lang="ru-RU" sz="1400" dirty="0" err="1" smtClean="0"/>
                        <a:t>Збереження</a:t>
                      </a:r>
                      <a:r>
                        <a:rPr lang="ru-RU" sz="1400" dirty="0" smtClean="0"/>
                        <a:t> </a:t>
                      </a:r>
                      <a:r>
                        <a:rPr lang="ru-RU" sz="1400" dirty="0" err="1" smtClean="0"/>
                        <a:t>історико-культурних</a:t>
                      </a:r>
                      <a:r>
                        <a:rPr lang="ru-RU" sz="1400" dirty="0" smtClean="0"/>
                        <a:t> </a:t>
                      </a:r>
                      <a:r>
                        <a:rPr lang="ru-RU" sz="1400" dirty="0" err="1" smtClean="0"/>
                        <a:t>цінностей</a:t>
                      </a:r>
                      <a:r>
                        <a:rPr lang="ru-RU" sz="1400" dirty="0" smtClean="0"/>
                        <a:t> та </a:t>
                      </a:r>
                      <a:r>
                        <a:rPr lang="ru-RU" sz="1400" dirty="0" err="1" smtClean="0"/>
                        <a:t>забезпечення</a:t>
                      </a:r>
                      <a:r>
                        <a:rPr lang="ru-RU" sz="1400" dirty="0" smtClean="0"/>
                        <a:t> </a:t>
                      </a:r>
                      <a:r>
                        <a:rPr lang="ru-RU" sz="1400" dirty="0" err="1" smtClean="0"/>
                        <a:t>доступності</a:t>
                      </a:r>
                      <a:r>
                        <a:rPr lang="ru-RU" sz="1400" dirty="0" smtClean="0"/>
                        <a:t> </a:t>
                      </a:r>
                      <a:r>
                        <a:rPr lang="ru-RU" sz="1400" dirty="0" err="1" smtClean="0"/>
                        <a:t>історико-культурних</a:t>
                      </a:r>
                      <a:r>
                        <a:rPr lang="ru-RU" sz="1400" dirty="0" smtClean="0"/>
                        <a:t> </a:t>
                      </a:r>
                      <a:r>
                        <a:rPr lang="ru-RU" sz="1400" dirty="0" err="1" smtClean="0"/>
                        <a:t>пам’яток</a:t>
                      </a:r>
                      <a:r>
                        <a:rPr lang="ru-RU" sz="1400" dirty="0" smtClean="0"/>
                        <a:t> в </a:t>
                      </a:r>
                      <a:r>
                        <a:rPr lang="ru-RU" sz="1400" dirty="0" err="1" smtClean="0"/>
                        <a:t>регіонах</a:t>
                      </a:r>
                      <a:r>
                        <a:rPr lang="ru-RU" sz="1400" dirty="0" smtClean="0"/>
                        <a:t>;</a:t>
                      </a:r>
                    </a:p>
                    <a:p>
                      <a:pPr marL="285750" indent="-285750">
                        <a:buFont typeface="Arial" pitchFamily="34" charset="0"/>
                        <a:buChar char="•"/>
                      </a:pPr>
                      <a:r>
                        <a:rPr lang="ru-RU" sz="1400" dirty="0" err="1" smtClean="0"/>
                        <a:t>залучення</a:t>
                      </a:r>
                      <a:r>
                        <a:rPr lang="ru-RU" sz="1400" dirty="0" smtClean="0"/>
                        <a:t> </a:t>
                      </a:r>
                      <a:r>
                        <a:rPr lang="ru-RU" sz="1400" dirty="0" err="1" smtClean="0"/>
                        <a:t>інвестицій</a:t>
                      </a:r>
                      <a:r>
                        <a:rPr lang="ru-RU" sz="1400" dirty="0" smtClean="0"/>
                        <a:t> у </a:t>
                      </a:r>
                      <a:r>
                        <a:rPr lang="ru-RU" sz="1400" dirty="0" err="1" smtClean="0"/>
                        <a:t>розвиток</a:t>
                      </a:r>
                      <a:r>
                        <a:rPr lang="ru-RU" sz="1400" dirty="0" smtClean="0"/>
                        <a:t> </a:t>
                      </a:r>
                      <a:r>
                        <a:rPr lang="ru-RU" sz="1400" dirty="0" err="1" smtClean="0"/>
                        <a:t>супутньої</a:t>
                      </a:r>
                      <a:r>
                        <a:rPr lang="ru-RU" sz="1400" dirty="0" smtClean="0"/>
                        <a:t> </a:t>
                      </a:r>
                      <a:r>
                        <a:rPr lang="ru-RU" sz="1400" dirty="0" err="1" smtClean="0"/>
                        <a:t>інфраструктури</a:t>
                      </a:r>
                      <a:r>
                        <a:rPr lang="ru-RU" sz="1400" dirty="0" smtClean="0"/>
                        <a:t> та </a:t>
                      </a:r>
                      <a:r>
                        <a:rPr lang="ru-RU" sz="1400" dirty="0" err="1" smtClean="0"/>
                        <a:t>послуг</a:t>
                      </a:r>
                      <a:r>
                        <a:rPr lang="ru-RU" sz="1400" dirty="0" smtClean="0"/>
                        <a:t> для </a:t>
                      </a:r>
                      <a:r>
                        <a:rPr lang="ru-RU" sz="1400" dirty="0" err="1" smtClean="0"/>
                        <a:t>відвідувачів</a:t>
                      </a:r>
                      <a:r>
                        <a:rPr lang="ru-RU" sz="1400" dirty="0" smtClean="0"/>
                        <a:t> </a:t>
                      </a:r>
                      <a:r>
                        <a:rPr lang="ru-RU" sz="1400" dirty="0" err="1" smtClean="0"/>
                        <a:t>об’єктів</a:t>
                      </a:r>
                      <a:r>
                        <a:rPr lang="ru-RU" sz="1400" dirty="0" smtClean="0"/>
                        <a:t> </a:t>
                      </a:r>
                      <a:r>
                        <a:rPr lang="ru-RU" sz="1400" dirty="0" err="1" smtClean="0"/>
                        <a:t>культурної</a:t>
                      </a:r>
                      <a:r>
                        <a:rPr lang="ru-RU" sz="1400" dirty="0" smtClean="0"/>
                        <a:t> </a:t>
                      </a:r>
                      <a:r>
                        <a:rPr lang="ru-RU" sz="1400" dirty="0" err="1" smtClean="0"/>
                        <a:t>спадщини</a:t>
                      </a:r>
                      <a:r>
                        <a:rPr lang="ru-RU" sz="1400" dirty="0" smtClean="0"/>
                        <a:t>;</a:t>
                      </a:r>
                    </a:p>
                    <a:p>
                      <a:pPr marL="285750" indent="-285750">
                        <a:buFont typeface="Arial" pitchFamily="34" charset="0"/>
                        <a:buChar char="•"/>
                      </a:pPr>
                      <a:r>
                        <a:rPr lang="ru-RU" sz="1400" dirty="0" err="1" smtClean="0"/>
                        <a:t>застосування</a:t>
                      </a:r>
                      <a:r>
                        <a:rPr lang="ru-RU" sz="1400" dirty="0" smtClean="0"/>
                        <a:t> </a:t>
                      </a:r>
                      <a:r>
                        <a:rPr lang="ru-RU" sz="1400" dirty="0" err="1" smtClean="0"/>
                        <a:t>об’єктів</a:t>
                      </a:r>
                      <a:r>
                        <a:rPr lang="ru-RU" sz="1400" dirty="0" smtClean="0"/>
                        <a:t> </a:t>
                      </a:r>
                      <a:r>
                        <a:rPr lang="ru-RU" sz="1400" dirty="0" err="1" smtClean="0"/>
                        <a:t>культурної</a:t>
                      </a:r>
                      <a:r>
                        <a:rPr lang="ru-RU" sz="1400" dirty="0" smtClean="0"/>
                        <a:t> </a:t>
                      </a:r>
                      <a:r>
                        <a:rPr lang="ru-RU" sz="1400" dirty="0" err="1" smtClean="0"/>
                        <a:t>спадщини</a:t>
                      </a:r>
                      <a:r>
                        <a:rPr lang="ru-RU" sz="1400" dirty="0" smtClean="0"/>
                        <a:t> для </a:t>
                      </a:r>
                      <a:r>
                        <a:rPr lang="ru-RU" sz="1400" dirty="0" err="1" smtClean="0"/>
                        <a:t>провадження</a:t>
                      </a:r>
                      <a:r>
                        <a:rPr lang="ru-RU" sz="1400" dirty="0" smtClean="0"/>
                        <a:t> </a:t>
                      </a:r>
                      <a:r>
                        <a:rPr lang="ru-RU" sz="1400" dirty="0" err="1" smtClean="0"/>
                        <a:t>туристичної</a:t>
                      </a:r>
                      <a:r>
                        <a:rPr lang="ru-RU" sz="1400" dirty="0" smtClean="0"/>
                        <a:t> </a:t>
                      </a:r>
                      <a:r>
                        <a:rPr lang="ru-RU" sz="1400" dirty="0" err="1" smtClean="0"/>
                        <a:t>діяльності</a:t>
                      </a:r>
                      <a:endParaRPr lang="ru-RU" sz="1400" dirty="0" smtClean="0"/>
                    </a:p>
                  </a:txBody>
                  <a:tcPr/>
                </a:tc>
                <a:extLst>
                  <a:ext uri="{0D108BD9-81ED-4DB2-BD59-A6C34878D82A}">
                    <a16:rowId xmlns:a16="http://schemas.microsoft.com/office/drawing/2014/main" val="10002"/>
                  </a:ext>
                </a:extLst>
              </a:tr>
              <a:tr h="370840">
                <a:tc>
                  <a:txBody>
                    <a:bodyPr/>
                    <a:lstStyle/>
                    <a:p>
                      <a:pPr marL="0" indent="0">
                        <a:spcBef>
                          <a:spcPct val="20000"/>
                        </a:spcBef>
                        <a:buFont typeface="Arial" pitchFamily="34" charset="0"/>
                        <a:buNone/>
                      </a:pPr>
                      <a:r>
                        <a:rPr lang="uk-UA" sz="1400" b="1" dirty="0" smtClean="0">
                          <a:latin typeface="Century Gothic" pitchFamily="34" charset="0"/>
                        </a:rPr>
                        <a:t>Маркетинг туристичного потенціалу</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min</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1 200 </a:t>
                      </a:r>
                      <a:r>
                        <a:rPr lang="uk-UA" sz="1400" dirty="0" smtClean="0">
                          <a:latin typeface="Century Gothic" pitchFamily="34" charset="0"/>
                        </a:rPr>
                        <a:t>тис.</a:t>
                      </a:r>
                      <a:r>
                        <a:rPr lang="en-US" sz="1400" dirty="0" smtClean="0">
                          <a:latin typeface="Century Gothic" pitchFamily="34" charset="0"/>
                        </a:rPr>
                        <a:t> </a:t>
                      </a:r>
                      <a:r>
                        <a:rPr lang="ru-RU" sz="1400" dirty="0" smtClean="0">
                          <a:latin typeface="Century Gothic" pitchFamily="34" charset="0"/>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max</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4 800 </a:t>
                      </a:r>
                      <a:r>
                        <a:rPr lang="uk-UA" sz="1400" dirty="0" smtClean="0">
                          <a:latin typeface="Century Gothic" pitchFamily="34" charset="0"/>
                        </a:rPr>
                        <a:t>тис. </a:t>
                      </a:r>
                      <a:r>
                        <a:rPr lang="ru-RU" sz="1400" dirty="0" smtClean="0">
                          <a:latin typeface="Century Gothic" pitchFamily="34" charset="0"/>
                        </a:rPr>
                        <a:t>грн. </a:t>
                      </a:r>
                    </a:p>
                  </a:txBody>
                  <a:tcPr anchor="ctr"/>
                </a:tc>
                <a:tc>
                  <a:txBody>
                    <a:bodyPr/>
                    <a:lstStyle/>
                    <a:p>
                      <a:pPr marL="285750" indent="-285750">
                        <a:buFont typeface="Arial" pitchFamily="34" charset="0"/>
                        <a:buChar char="•"/>
                      </a:pPr>
                      <a:r>
                        <a:rPr lang="ru-RU" sz="1400" dirty="0" err="1" smtClean="0"/>
                        <a:t>створення</a:t>
                      </a:r>
                      <a:r>
                        <a:rPr lang="ru-RU" sz="1400" dirty="0" smtClean="0"/>
                        <a:t> </a:t>
                      </a:r>
                      <a:r>
                        <a:rPr lang="ru-RU" sz="1400" dirty="0" err="1" smtClean="0"/>
                        <a:t>цілісного</a:t>
                      </a:r>
                      <a:r>
                        <a:rPr lang="ru-RU" sz="1400" dirty="0" smtClean="0"/>
                        <a:t> бренду </a:t>
                      </a:r>
                      <a:r>
                        <a:rPr lang="ru-RU" sz="1400" dirty="0" err="1" smtClean="0"/>
                        <a:t>країни</a:t>
                      </a:r>
                      <a:r>
                        <a:rPr lang="ru-RU" sz="1400" dirty="0" smtClean="0"/>
                        <a:t>, та </a:t>
                      </a:r>
                      <a:r>
                        <a:rPr lang="ru-RU" sz="1400" dirty="0" err="1" smtClean="0"/>
                        <a:t>її</a:t>
                      </a:r>
                      <a:r>
                        <a:rPr lang="ru-RU" sz="1400" dirty="0" smtClean="0"/>
                        <a:t> </a:t>
                      </a:r>
                      <a:r>
                        <a:rPr lang="ru-RU" sz="1400" dirty="0" err="1" smtClean="0"/>
                        <a:t>окремих</a:t>
                      </a:r>
                      <a:r>
                        <a:rPr lang="ru-RU" sz="1400" dirty="0" smtClean="0"/>
                        <a:t> </a:t>
                      </a:r>
                      <a:r>
                        <a:rPr lang="ru-RU" sz="1400" dirty="0" err="1" smtClean="0"/>
                        <a:t>регіонів</a:t>
                      </a:r>
                      <a:r>
                        <a:rPr lang="ru-RU" sz="1400" dirty="0" smtClean="0"/>
                        <a:t> як </a:t>
                      </a:r>
                      <a:r>
                        <a:rPr lang="ru-RU" sz="1400" dirty="0" err="1" smtClean="0"/>
                        <a:t>туристичних</a:t>
                      </a:r>
                      <a:endParaRPr lang="ru-RU" sz="1400" dirty="0" smtClean="0"/>
                    </a:p>
                    <a:p>
                      <a:pPr marL="285750" indent="-285750">
                        <a:buFont typeface="Arial" pitchFamily="34" charset="0"/>
                        <a:buChar char="•"/>
                      </a:pPr>
                      <a:r>
                        <a:rPr lang="ru-RU" sz="1400" dirty="0" err="1" smtClean="0"/>
                        <a:t>створення</a:t>
                      </a:r>
                      <a:r>
                        <a:rPr lang="ru-RU" sz="1400" dirty="0" smtClean="0"/>
                        <a:t> позитивного </a:t>
                      </a:r>
                      <a:r>
                        <a:rPr lang="ru-RU" sz="1400" dirty="0" err="1" smtClean="0"/>
                        <a:t>туристичного</a:t>
                      </a:r>
                      <a:r>
                        <a:rPr lang="ru-RU" sz="1400" dirty="0" smtClean="0"/>
                        <a:t>  </a:t>
                      </a:r>
                      <a:r>
                        <a:rPr lang="ru-RU" sz="1400" dirty="0" err="1" smtClean="0"/>
                        <a:t>іміджу</a:t>
                      </a:r>
                      <a:r>
                        <a:rPr lang="ru-RU" sz="1400" dirty="0" smtClean="0"/>
                        <a:t> </a:t>
                      </a:r>
                      <a:r>
                        <a:rPr lang="ru-RU" sz="1400" dirty="0" err="1" smtClean="0"/>
                        <a:t>держави</a:t>
                      </a:r>
                      <a:r>
                        <a:rPr lang="ru-RU" sz="1400" dirty="0" smtClean="0"/>
                        <a:t> на </a:t>
                      </a:r>
                      <a:r>
                        <a:rPr lang="ru-RU" sz="1400" dirty="0" err="1" smtClean="0"/>
                        <a:t>міжнародному</a:t>
                      </a:r>
                      <a:r>
                        <a:rPr lang="ru-RU" sz="1400" dirty="0" smtClean="0"/>
                        <a:t> </a:t>
                      </a:r>
                      <a:r>
                        <a:rPr lang="ru-RU" sz="1400" dirty="0" err="1" smtClean="0"/>
                        <a:t>туристичному</a:t>
                      </a:r>
                      <a:r>
                        <a:rPr lang="ru-RU" sz="1400" dirty="0" smtClean="0"/>
                        <a:t> ринку</a:t>
                      </a:r>
                    </a:p>
                    <a:p>
                      <a:pPr marL="285750" indent="-285750">
                        <a:buFont typeface="Arial" pitchFamily="34" charset="0"/>
                        <a:buChar char="•"/>
                      </a:pPr>
                      <a:r>
                        <a:rPr lang="ru-RU" sz="1400" dirty="0" err="1" smtClean="0"/>
                        <a:t>створення</a:t>
                      </a:r>
                      <a:r>
                        <a:rPr lang="ru-RU" sz="1400" dirty="0" smtClean="0"/>
                        <a:t> та </a:t>
                      </a:r>
                      <a:r>
                        <a:rPr lang="ru-RU" sz="1400" dirty="0" err="1" smtClean="0"/>
                        <a:t>впровадження</a:t>
                      </a:r>
                      <a:r>
                        <a:rPr lang="ru-RU" sz="1400" dirty="0" smtClean="0"/>
                        <a:t> </a:t>
                      </a:r>
                      <a:r>
                        <a:rPr lang="ru-RU" sz="1400" dirty="0" err="1" smtClean="0"/>
                        <a:t>єдиної</a:t>
                      </a:r>
                      <a:r>
                        <a:rPr lang="ru-RU" sz="1400" dirty="0" smtClean="0"/>
                        <a:t> </a:t>
                      </a:r>
                      <a:r>
                        <a:rPr lang="ru-RU" sz="1400" dirty="0" err="1" smtClean="0"/>
                        <a:t>туристично-інформаційної</a:t>
                      </a:r>
                      <a:r>
                        <a:rPr lang="ru-RU" sz="1400" dirty="0" smtClean="0"/>
                        <a:t> </a:t>
                      </a:r>
                      <a:r>
                        <a:rPr lang="ru-RU" sz="1400" dirty="0" err="1" smtClean="0"/>
                        <a:t>системи</a:t>
                      </a:r>
                      <a:endParaRPr lang="ru-RU" sz="1400" dirty="0" smtClean="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50361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РОЗВИТОК   ТУРИЗМУ</a:t>
            </a:r>
            <a:endParaRPr lang="uk-UA" sz="3600" b="1" dirty="0">
              <a:latin typeface="Century Gothic" pitchFamily="34" charset="0"/>
            </a:endParaRPr>
          </a:p>
        </p:txBody>
      </p:sp>
      <p:graphicFrame>
        <p:nvGraphicFramePr>
          <p:cNvPr id="7" name="Диаграмма 6"/>
          <p:cNvGraphicFramePr/>
          <p:nvPr>
            <p:extLst/>
          </p:nvPr>
        </p:nvGraphicFramePr>
        <p:xfrm>
          <a:off x="-382254" y="1340768"/>
          <a:ext cx="4968552" cy="4984328"/>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4581092" y="1340768"/>
            <a:ext cx="4455404" cy="216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p:cNvSpPr txBox="1"/>
          <p:nvPr/>
        </p:nvSpPr>
        <p:spPr>
          <a:xfrm>
            <a:off x="4776997" y="3717032"/>
            <a:ext cx="4259499" cy="400110"/>
          </a:xfrm>
          <a:prstGeom prst="rect">
            <a:avLst/>
          </a:prstGeom>
          <a:noFill/>
        </p:spPr>
        <p:txBody>
          <a:bodyPr wrap="none" rtlCol="0">
            <a:spAutoFit/>
          </a:bodyPr>
          <a:lstStyle/>
          <a:p>
            <a:r>
              <a:rPr lang="uk-UA" sz="2000" b="1" dirty="0">
                <a:solidFill>
                  <a:schemeClr val="tx2">
                    <a:lumMod val="75000"/>
                  </a:schemeClr>
                </a:solidFill>
              </a:rPr>
              <a:t>П</a:t>
            </a:r>
            <a:r>
              <a:rPr lang="uk-UA" sz="2000" b="1" dirty="0" smtClean="0">
                <a:solidFill>
                  <a:schemeClr val="tx2">
                    <a:lumMod val="75000"/>
                  </a:schemeClr>
                </a:solidFill>
              </a:rPr>
              <a:t>роекти-переможці інших областей </a:t>
            </a:r>
            <a:endParaRPr lang="uk-UA" sz="2000" b="1" dirty="0">
              <a:solidFill>
                <a:schemeClr val="tx2">
                  <a:lumMod val="75000"/>
                </a:schemeClr>
              </a:solidFill>
            </a:endParaRPr>
          </a:p>
        </p:txBody>
      </p:sp>
      <p:sp>
        <p:nvSpPr>
          <p:cNvPr id="11" name="Прямоугольник 10"/>
          <p:cNvSpPr/>
          <p:nvPr/>
        </p:nvSpPr>
        <p:spPr>
          <a:xfrm>
            <a:off x="4581092" y="3645024"/>
            <a:ext cx="4455404" cy="288032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TextBox 11"/>
          <p:cNvSpPr txBox="1"/>
          <p:nvPr/>
        </p:nvSpPr>
        <p:spPr>
          <a:xfrm>
            <a:off x="5292080" y="1340768"/>
            <a:ext cx="3360215" cy="400110"/>
          </a:xfrm>
          <a:prstGeom prst="rect">
            <a:avLst/>
          </a:prstGeom>
          <a:noFill/>
        </p:spPr>
        <p:txBody>
          <a:bodyPr wrap="none" rtlCol="0">
            <a:spAutoFit/>
          </a:bodyPr>
          <a:lstStyle/>
          <a:p>
            <a:r>
              <a:rPr lang="uk-UA" sz="2000" b="1" dirty="0" smtClean="0">
                <a:solidFill>
                  <a:srgbClr val="FF0000"/>
                </a:solidFill>
              </a:rPr>
              <a:t>Проекти-переможці області </a:t>
            </a:r>
            <a:endParaRPr lang="uk-UA" sz="2000" b="1" dirty="0">
              <a:solidFill>
                <a:srgbClr val="FF0000"/>
              </a:solidFill>
            </a:endParaRPr>
          </a:p>
        </p:txBody>
      </p:sp>
      <p:sp>
        <p:nvSpPr>
          <p:cNvPr id="13" name="TextBox 12"/>
          <p:cNvSpPr txBox="1"/>
          <p:nvPr/>
        </p:nvSpPr>
        <p:spPr>
          <a:xfrm>
            <a:off x="4776997" y="4161854"/>
            <a:ext cx="3968461" cy="2031325"/>
          </a:xfrm>
          <a:prstGeom prst="rect">
            <a:avLst/>
          </a:prstGeom>
          <a:noFill/>
        </p:spPr>
        <p:txBody>
          <a:bodyPr wrap="square" rtlCol="0">
            <a:spAutoFit/>
          </a:bodyPr>
          <a:lstStyle/>
          <a:p>
            <a:pPr marL="285750" indent="-285750">
              <a:buFont typeface="Wingdings" pitchFamily="2" charset="2"/>
              <a:buChar char="ü"/>
            </a:pPr>
            <a:r>
              <a:rPr lang="uk-UA" dirty="0" smtClean="0"/>
              <a:t>Навігація, </a:t>
            </a:r>
            <a:r>
              <a:rPr lang="uk-UA" dirty="0" err="1" smtClean="0"/>
              <a:t>турстоянки</a:t>
            </a:r>
            <a:r>
              <a:rPr lang="uk-UA" dirty="0" smtClean="0"/>
              <a:t> (Закарпаття)</a:t>
            </a:r>
          </a:p>
          <a:p>
            <a:pPr marL="285750" indent="-285750">
              <a:buFont typeface="Wingdings" pitchFamily="2" charset="2"/>
              <a:buChar char="ü"/>
            </a:pPr>
            <a:r>
              <a:rPr lang="uk-UA" dirty="0" smtClean="0"/>
              <a:t>Туристично-логістичний центр (Хмельницький)</a:t>
            </a:r>
          </a:p>
          <a:p>
            <a:pPr marL="285750" indent="-285750">
              <a:buFont typeface="Wingdings" pitchFamily="2" charset="2"/>
              <a:buChar char="ü"/>
            </a:pPr>
            <a:r>
              <a:rPr lang="uk-UA" dirty="0" smtClean="0"/>
              <a:t>Зоопарк як центр сімейного дозвілля (Вінниця)</a:t>
            </a:r>
          </a:p>
          <a:p>
            <a:endParaRPr lang="uk-UA" dirty="0" smtClean="0"/>
          </a:p>
          <a:p>
            <a:pPr marL="285750" indent="-285750">
              <a:buFont typeface="Wingdings" pitchFamily="2" charset="2"/>
              <a:buChar char="ü"/>
            </a:pPr>
            <a:endParaRPr lang="uk-UA" dirty="0"/>
          </a:p>
        </p:txBody>
      </p:sp>
      <p:graphicFrame>
        <p:nvGraphicFramePr>
          <p:cNvPr id="2" name="Таблица 1"/>
          <p:cNvGraphicFramePr>
            <a:graphicFrameLocks noGrp="1"/>
          </p:cNvGraphicFramePr>
          <p:nvPr>
            <p:extLst>
              <p:ext uri="{D42A27DB-BD31-4B8C-83A1-F6EECF244321}">
                <p14:modId xmlns:p14="http://schemas.microsoft.com/office/powerpoint/2010/main" val="3871165638"/>
              </p:ext>
            </p:extLst>
          </p:nvPr>
        </p:nvGraphicFramePr>
        <p:xfrm>
          <a:off x="4716016" y="1925482"/>
          <a:ext cx="4223844" cy="1221206"/>
        </p:xfrm>
        <a:graphic>
          <a:graphicData uri="http://schemas.openxmlformats.org/drawingml/2006/table">
            <a:tbl>
              <a:tblPr>
                <a:tableStyleId>{B301B821-A1FF-4177-AEE7-76D212191A09}</a:tableStyleId>
              </a:tblPr>
              <a:tblGrid>
                <a:gridCol w="3292113">
                  <a:extLst>
                    <a:ext uri="{9D8B030D-6E8A-4147-A177-3AD203B41FA5}">
                      <a16:colId xmlns:a16="http://schemas.microsoft.com/office/drawing/2014/main" val="20000"/>
                    </a:ext>
                  </a:extLst>
                </a:gridCol>
                <a:gridCol w="931731">
                  <a:extLst>
                    <a:ext uri="{9D8B030D-6E8A-4147-A177-3AD203B41FA5}">
                      <a16:colId xmlns:a16="http://schemas.microsoft.com/office/drawing/2014/main" val="20001"/>
                    </a:ext>
                  </a:extLst>
                </a:gridCol>
              </a:tblGrid>
              <a:tr h="223793">
                <a:tc>
                  <a:txBody>
                    <a:bodyPr/>
                    <a:lstStyle/>
                    <a:p>
                      <a:pPr algn="l" fontAlgn="ctr"/>
                      <a:r>
                        <a:rPr lang="uk-UA" sz="1600" b="1" u="none" strike="noStrike" dirty="0">
                          <a:effectLst/>
                        </a:rPr>
                        <a:t>Історико-культурний парк «Древній </a:t>
                      </a:r>
                      <a:r>
                        <a:rPr lang="uk-UA" sz="1600" b="1" u="none" strike="noStrike" dirty="0" err="1">
                          <a:effectLst/>
                        </a:rPr>
                        <a:t>Звенигород</a:t>
                      </a:r>
                      <a:r>
                        <a:rPr lang="uk-UA" sz="1600" b="1" u="none" strike="noStrike" dirty="0">
                          <a:effectLst/>
                        </a:rPr>
                        <a:t>» </a:t>
                      </a:r>
                      <a:endParaRPr lang="uk-UA" sz="1600" b="1" i="0" u="none" strike="noStrike" dirty="0">
                        <a:solidFill>
                          <a:srgbClr val="000000"/>
                        </a:solidFill>
                        <a:effectLst/>
                        <a:latin typeface="Century Gothic" pitchFamily="34" charset="0"/>
                      </a:endParaRPr>
                    </a:p>
                  </a:txBody>
                  <a:tcPr marL="1003" marR="1003" marT="1003" marB="0" anchor="ctr"/>
                </a:tc>
                <a:tc>
                  <a:txBody>
                    <a:bodyPr/>
                    <a:lstStyle/>
                    <a:p>
                      <a:pPr algn="ctr" fontAlgn="ctr"/>
                      <a:r>
                        <a:rPr lang="uk-UA" sz="1600" b="1" u="none" strike="noStrike" dirty="0">
                          <a:effectLst/>
                        </a:rPr>
                        <a:t>11 999,800</a:t>
                      </a:r>
                      <a:endParaRPr lang="uk-UA" sz="1600" b="1" i="0" u="none" strike="noStrike" dirty="0">
                        <a:solidFill>
                          <a:srgbClr val="000000"/>
                        </a:solidFill>
                        <a:effectLst/>
                        <a:latin typeface="Century Gothic" pitchFamily="34" charset="0"/>
                      </a:endParaRPr>
                    </a:p>
                  </a:txBody>
                  <a:tcPr marL="1003" marR="1003" marT="1003" marB="0" anchor="ctr"/>
                </a:tc>
                <a:extLst>
                  <a:ext uri="{0D108BD9-81ED-4DB2-BD59-A6C34878D82A}">
                    <a16:rowId xmlns:a16="http://schemas.microsoft.com/office/drawing/2014/main" val="10000"/>
                  </a:ext>
                </a:extLst>
              </a:tr>
              <a:tr h="223793">
                <a:tc>
                  <a:txBody>
                    <a:bodyPr/>
                    <a:lstStyle/>
                    <a:p>
                      <a:pPr marL="0" algn="l" defTabSz="914400" rtl="0" eaLnBrk="1" fontAlgn="ctr" latinLnBrk="0" hangingPunct="1"/>
                      <a:r>
                        <a:rPr lang="ru-RU" sz="1600" b="1" u="none" strike="noStrike" kern="1200" dirty="0" err="1" smtClean="0">
                          <a:effectLst/>
                        </a:rPr>
                        <a:t>Велокарпатія</a:t>
                      </a:r>
                      <a:r>
                        <a:rPr lang="ru-RU" sz="1600" b="1" u="none" strike="noStrike" kern="1200" dirty="0" smtClean="0">
                          <a:effectLst/>
                        </a:rPr>
                        <a:t>: </a:t>
                      </a:r>
                      <a:r>
                        <a:rPr lang="ru-RU" sz="1600" b="1" u="none" strike="noStrike" kern="1200" dirty="0" err="1" smtClean="0">
                          <a:effectLst/>
                        </a:rPr>
                        <a:t>розвиток</a:t>
                      </a:r>
                      <a:r>
                        <a:rPr lang="ru-RU" sz="1600" b="1" u="none" strike="noStrike" kern="1200" dirty="0" smtClean="0">
                          <a:effectLst/>
                        </a:rPr>
                        <a:t> </a:t>
                      </a:r>
                      <a:r>
                        <a:rPr lang="ru-RU" sz="1600" b="1" u="none" strike="noStrike" kern="1200" dirty="0" err="1" smtClean="0">
                          <a:effectLst/>
                        </a:rPr>
                        <a:t>інфраструктури</a:t>
                      </a:r>
                      <a:r>
                        <a:rPr lang="ru-RU" sz="1600" b="1" u="none" strike="noStrike" kern="1200" dirty="0" smtClean="0">
                          <a:effectLst/>
                        </a:rPr>
                        <a:t> для велотуризму на </a:t>
                      </a:r>
                      <a:r>
                        <a:rPr lang="ru-RU" sz="1600" b="1" u="none" strike="noStrike" kern="1200" dirty="0" err="1" smtClean="0">
                          <a:effectLst/>
                        </a:rPr>
                        <a:t>Львівщині</a:t>
                      </a:r>
                      <a:endParaRPr lang="uk-UA" sz="1600" b="1" u="none" strike="noStrike" kern="1200" dirty="0">
                        <a:solidFill>
                          <a:schemeClr val="dk1"/>
                        </a:solidFill>
                        <a:effectLst/>
                        <a:latin typeface="Century Gothic" pitchFamily="34" charset="0"/>
                        <a:ea typeface="+mn-ea"/>
                        <a:cs typeface="+mn-cs"/>
                      </a:endParaRPr>
                    </a:p>
                  </a:txBody>
                  <a:tcPr marL="1003" marR="1003" marT="1003" marB="0" anchor="ctr"/>
                </a:tc>
                <a:tc>
                  <a:txBody>
                    <a:bodyPr/>
                    <a:lstStyle/>
                    <a:p>
                      <a:pPr algn="ctr" fontAlgn="ctr"/>
                      <a:r>
                        <a:rPr lang="uk-UA" sz="1600" b="1" u="none" strike="noStrike" dirty="0" smtClean="0">
                          <a:effectLst/>
                        </a:rPr>
                        <a:t>12 000,000</a:t>
                      </a:r>
                      <a:endParaRPr lang="uk-UA" sz="1600" b="1" i="0" u="none" strike="noStrike" dirty="0">
                        <a:solidFill>
                          <a:srgbClr val="000000"/>
                        </a:solidFill>
                        <a:effectLst/>
                        <a:latin typeface="Century Gothic" pitchFamily="34" charset="0"/>
                      </a:endParaRPr>
                    </a:p>
                  </a:txBody>
                  <a:tcPr marL="1003" marR="1003" marT="1003"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29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atin typeface="Century Gothic" pitchFamily="34" charset="0"/>
              </a:rPr>
              <a:t>ПРОГРАМА</a:t>
            </a:r>
          </a:p>
          <a:p>
            <a:pPr algn="ctr"/>
            <a:r>
              <a:rPr lang="uk-UA" sz="3200" b="1" dirty="0" smtClean="0">
                <a:latin typeface="Century Gothic" pitchFamily="34" charset="0"/>
              </a:rPr>
              <a:t>«ЗАГАЛЬНОУКРАЇНСЬКА </a:t>
            </a:r>
            <a:r>
              <a:rPr lang="uk-UA" sz="3200" b="1" dirty="0">
                <a:latin typeface="Century Gothic" pitchFamily="34" charset="0"/>
              </a:rPr>
              <a:t>СОЛІДАРНІСТЬ»</a:t>
            </a:r>
          </a:p>
        </p:txBody>
      </p:sp>
      <p:graphicFrame>
        <p:nvGraphicFramePr>
          <p:cNvPr id="2" name="Таблица 1"/>
          <p:cNvGraphicFramePr>
            <a:graphicFrameLocks noGrp="1"/>
          </p:cNvGraphicFramePr>
          <p:nvPr>
            <p:extLst/>
          </p:nvPr>
        </p:nvGraphicFramePr>
        <p:xfrm>
          <a:off x="276200" y="1268760"/>
          <a:ext cx="8760296" cy="5217160"/>
        </p:xfrm>
        <a:graphic>
          <a:graphicData uri="http://schemas.openxmlformats.org/drawingml/2006/table">
            <a:tbl>
              <a:tblPr firstRow="1" bandRow="1">
                <a:tableStyleId>{5C22544A-7EE6-4342-B048-85BDC9FD1C3A}</a:tableStyleId>
              </a:tblPr>
              <a:tblGrid>
                <a:gridCol w="3196217">
                  <a:extLst>
                    <a:ext uri="{9D8B030D-6E8A-4147-A177-3AD203B41FA5}">
                      <a16:colId xmlns:a16="http://schemas.microsoft.com/office/drawing/2014/main" val="20000"/>
                    </a:ext>
                  </a:extLst>
                </a:gridCol>
                <a:gridCol w="1757078">
                  <a:extLst>
                    <a:ext uri="{9D8B030D-6E8A-4147-A177-3AD203B41FA5}">
                      <a16:colId xmlns:a16="http://schemas.microsoft.com/office/drawing/2014/main" val="20001"/>
                    </a:ext>
                  </a:extLst>
                </a:gridCol>
                <a:gridCol w="3807001">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err="1" smtClean="0">
                          <a:latin typeface="Century Gothic" pitchFamily="34" charset="0"/>
                        </a:rPr>
                        <a:t>Назва</a:t>
                      </a:r>
                      <a:r>
                        <a:rPr lang="ru-RU" sz="1400" dirty="0" smtClean="0">
                          <a:latin typeface="Century Gothic" pitchFamily="34" charset="0"/>
                        </a:rPr>
                        <a:t> </a:t>
                      </a:r>
                      <a:r>
                        <a:rPr lang="ru-RU" sz="1400" dirty="0" err="1" smtClean="0">
                          <a:latin typeface="Century Gothic" pitchFamily="34" charset="0"/>
                        </a:rPr>
                        <a:t>напряму</a:t>
                      </a:r>
                      <a:endParaRPr lang="ru-RU" sz="1400" dirty="0" smtClean="0">
                        <a:latin typeface="Century Gothic" pitchFamily="34" charset="0"/>
                      </a:endParaRPr>
                    </a:p>
                  </a:txBody>
                  <a:tcPr anchor="ctr"/>
                </a:tc>
                <a:tc>
                  <a:txBody>
                    <a:bodyPr/>
                    <a:lstStyle/>
                    <a:p>
                      <a:pPr algn="ctr"/>
                      <a:r>
                        <a:rPr lang="uk-UA" sz="1400" dirty="0" smtClean="0"/>
                        <a:t>Обсяг</a:t>
                      </a:r>
                      <a:r>
                        <a:rPr lang="uk-UA" sz="1400" baseline="0" dirty="0" smtClean="0"/>
                        <a:t> фінансування</a:t>
                      </a:r>
                      <a:endParaRPr lang="uk-UA" sz="1400" dirty="0"/>
                    </a:p>
                  </a:txBody>
                  <a:tcPr anchor="ctr"/>
                </a:tc>
                <a:tc>
                  <a:txBody>
                    <a:bodyPr/>
                    <a:lstStyle/>
                    <a:p>
                      <a:pPr algn="ctr"/>
                      <a:r>
                        <a:rPr lang="uk-UA" sz="1400" dirty="0" smtClean="0"/>
                        <a:t>Можливі проекти</a:t>
                      </a:r>
                      <a:endParaRPr lang="uk-UA" sz="1400" dirty="0"/>
                    </a:p>
                  </a:txBody>
                  <a:tcPr anchor="ctr"/>
                </a:tc>
                <a:extLst>
                  <a:ext uri="{0D108BD9-81ED-4DB2-BD59-A6C34878D82A}">
                    <a16:rowId xmlns:a16="http://schemas.microsoft.com/office/drawing/2014/main" val="10000"/>
                  </a:ext>
                </a:extLst>
              </a:tr>
              <a:tr h="370840">
                <a:tc>
                  <a:txBody>
                    <a:bodyPr/>
                    <a:lstStyle/>
                    <a:p>
                      <a:r>
                        <a:rPr lang="ru-RU" sz="1400" b="1" dirty="0" err="1" smtClean="0">
                          <a:latin typeface="Century Gothic" pitchFamily="34" charset="0"/>
                        </a:rPr>
                        <a:t>Створення</a:t>
                      </a:r>
                      <a:r>
                        <a:rPr lang="ru-RU" sz="1400" b="1" dirty="0" smtClean="0">
                          <a:latin typeface="Century Gothic" pitchFamily="34" charset="0"/>
                        </a:rPr>
                        <a:t> </a:t>
                      </a:r>
                      <a:r>
                        <a:rPr lang="ru-RU" sz="1400" b="1" dirty="0" err="1" smtClean="0">
                          <a:latin typeface="Century Gothic" pitchFamily="34" charset="0"/>
                        </a:rPr>
                        <a:t>можливостей</a:t>
                      </a:r>
                      <a:r>
                        <a:rPr lang="ru-RU" sz="1400" b="1" dirty="0" smtClean="0">
                          <a:latin typeface="Century Gothic" pitchFamily="34" charset="0"/>
                        </a:rPr>
                        <a:t> для </a:t>
                      </a:r>
                      <a:r>
                        <a:rPr lang="ru-RU" sz="1400" b="1" dirty="0" err="1" smtClean="0">
                          <a:latin typeface="Century Gothic" pitchFamily="34" charset="0"/>
                        </a:rPr>
                        <a:t>співробітництва</a:t>
                      </a:r>
                      <a:r>
                        <a:rPr lang="ru-RU" sz="1400" b="1" dirty="0" smtClean="0">
                          <a:latin typeface="Century Gothic" pitchFamily="34" charset="0"/>
                        </a:rPr>
                        <a:t> </a:t>
                      </a:r>
                      <a:r>
                        <a:rPr lang="ru-RU" sz="1400" b="1" dirty="0" err="1" smtClean="0">
                          <a:latin typeface="Century Gothic" pitchFamily="34" charset="0"/>
                        </a:rPr>
                        <a:t>регіонів</a:t>
                      </a:r>
                      <a:r>
                        <a:rPr lang="ru-RU" sz="1400" b="1" dirty="0" smtClean="0">
                          <a:latin typeface="Century Gothic" pitchFamily="34" charset="0"/>
                        </a:rPr>
                        <a:t> у </a:t>
                      </a:r>
                      <a:r>
                        <a:rPr lang="ru-RU" sz="1400" b="1" dirty="0" err="1" smtClean="0">
                          <a:latin typeface="Century Gothic" pitchFamily="34" charset="0"/>
                        </a:rPr>
                        <a:t>сфері</a:t>
                      </a:r>
                      <a:r>
                        <a:rPr lang="ru-RU" sz="1400" b="1" dirty="0" smtClean="0">
                          <a:latin typeface="Century Gothic" pitchFamily="34" charset="0"/>
                        </a:rPr>
                        <a:t> </a:t>
                      </a:r>
                      <a:r>
                        <a:rPr lang="ru-RU" sz="1400" b="1" dirty="0" err="1" smtClean="0">
                          <a:latin typeface="Century Gothic" pitchFamily="34" charset="0"/>
                        </a:rPr>
                        <a:t>освіти</a:t>
                      </a:r>
                      <a:r>
                        <a:rPr lang="ru-RU" sz="1400" b="1" dirty="0" smtClean="0">
                          <a:latin typeface="Century Gothic" pitchFamily="34" charset="0"/>
                        </a:rPr>
                        <a:t>, </a:t>
                      </a:r>
                      <a:r>
                        <a:rPr lang="ru-RU" sz="1400" b="1" dirty="0" err="1" smtClean="0">
                          <a:latin typeface="Century Gothic" pitchFamily="34" charset="0"/>
                        </a:rPr>
                        <a:t>культури</a:t>
                      </a:r>
                      <a:r>
                        <a:rPr lang="ru-RU" sz="1400" b="1" dirty="0" smtClean="0">
                          <a:latin typeface="Century Gothic" pitchFamily="34" charset="0"/>
                        </a:rPr>
                        <a:t>, </a:t>
                      </a:r>
                      <a:r>
                        <a:rPr lang="ru-RU" sz="1400" b="1" dirty="0" err="1" smtClean="0">
                          <a:latin typeface="Century Gothic" pitchFamily="34" charset="0"/>
                        </a:rPr>
                        <a:t>історичних</a:t>
                      </a:r>
                      <a:r>
                        <a:rPr lang="ru-RU" sz="1400" b="1" dirty="0" smtClean="0">
                          <a:latin typeface="Century Gothic" pitchFamily="34" charset="0"/>
                        </a:rPr>
                        <a:t> та </a:t>
                      </a:r>
                      <a:r>
                        <a:rPr lang="ru-RU" sz="1400" b="1" dirty="0" err="1" smtClean="0">
                          <a:latin typeface="Century Gothic" pitchFamily="34" charset="0"/>
                        </a:rPr>
                        <a:t>культурологічних</a:t>
                      </a:r>
                      <a:r>
                        <a:rPr lang="ru-RU" sz="1400" b="1" dirty="0" smtClean="0">
                          <a:latin typeface="Century Gothic" pitchFamily="34" charset="0"/>
                        </a:rPr>
                        <a:t> </a:t>
                      </a:r>
                      <a:r>
                        <a:rPr lang="ru-RU" sz="1400" b="1" dirty="0" err="1" smtClean="0">
                          <a:latin typeface="Century Gothic" pitchFamily="34" charset="0"/>
                        </a:rPr>
                        <a:t>досліджень</a:t>
                      </a:r>
                      <a:endParaRPr lang="ru-RU" sz="1400" b="1" dirty="0" smtClean="0">
                        <a:latin typeface="Century Gothic"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min</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1 200 </a:t>
                      </a:r>
                      <a:r>
                        <a:rPr lang="uk-UA" sz="1400" dirty="0" smtClean="0">
                          <a:latin typeface="Century Gothic" pitchFamily="34" charset="0"/>
                        </a:rPr>
                        <a:t>тис.</a:t>
                      </a:r>
                      <a:r>
                        <a:rPr lang="en-US" sz="1400" dirty="0" smtClean="0">
                          <a:latin typeface="Century Gothic" pitchFamily="34" charset="0"/>
                        </a:rPr>
                        <a:t> </a:t>
                      </a:r>
                      <a:r>
                        <a:rPr lang="ru-RU" sz="1400" dirty="0" smtClean="0">
                          <a:latin typeface="Century Gothic" pitchFamily="34" charset="0"/>
                        </a:rPr>
                        <a:t>грн.</a:t>
                      </a:r>
                      <a:r>
                        <a:rPr lang="en-US" sz="1400" dirty="0" smtClean="0">
                          <a:latin typeface="Century Gothic"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max</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6 000 т</a:t>
                      </a:r>
                      <a:r>
                        <a:rPr lang="uk-UA" sz="1400" dirty="0" smtClean="0">
                          <a:latin typeface="Century Gothic" pitchFamily="34" charset="0"/>
                        </a:rPr>
                        <a:t>ис. </a:t>
                      </a:r>
                      <a:r>
                        <a:rPr lang="ru-RU" sz="1400" dirty="0" smtClean="0">
                          <a:latin typeface="Century Gothic" pitchFamily="34" charset="0"/>
                        </a:rPr>
                        <a:t>грн. </a:t>
                      </a:r>
                    </a:p>
                  </a:txBody>
                  <a:tcPr anchor="ctr"/>
                </a:tc>
                <a:tc>
                  <a:txBody>
                    <a:bodyPr/>
                    <a:lstStyle/>
                    <a:p>
                      <a:pPr marL="285750" indent="-285750">
                        <a:buFont typeface="Arial" pitchFamily="34" charset="0"/>
                        <a:buChar char="•"/>
                      </a:pPr>
                      <a:r>
                        <a:rPr lang="ru-RU" sz="1400" dirty="0" err="1" smtClean="0"/>
                        <a:t>впровадження</a:t>
                      </a:r>
                      <a:r>
                        <a:rPr lang="ru-RU" sz="1400" dirty="0" smtClean="0"/>
                        <a:t> </a:t>
                      </a:r>
                      <a:r>
                        <a:rPr lang="ru-RU" sz="1400" dirty="0" err="1" smtClean="0"/>
                        <a:t>програм</a:t>
                      </a:r>
                      <a:r>
                        <a:rPr lang="ru-RU" sz="1400" dirty="0" smtClean="0"/>
                        <a:t> </a:t>
                      </a:r>
                      <a:r>
                        <a:rPr lang="ru-RU" sz="1400" dirty="0" err="1" smtClean="0"/>
                        <a:t>обмінів</a:t>
                      </a:r>
                      <a:r>
                        <a:rPr lang="ru-RU" sz="1400" dirty="0" smtClean="0"/>
                        <a:t> студентами</a:t>
                      </a:r>
                    </a:p>
                    <a:p>
                      <a:pPr marL="285750" indent="-285750">
                        <a:buFont typeface="Arial" pitchFamily="34" charset="0"/>
                        <a:buChar char="•"/>
                      </a:pPr>
                      <a:r>
                        <a:rPr lang="ru-RU" sz="1400" dirty="0" err="1" smtClean="0"/>
                        <a:t>проведення</a:t>
                      </a:r>
                      <a:r>
                        <a:rPr lang="ru-RU" sz="1400" dirty="0" smtClean="0"/>
                        <a:t> </a:t>
                      </a:r>
                      <a:r>
                        <a:rPr lang="ru-RU" sz="1400" dirty="0" err="1" smtClean="0"/>
                        <a:t>спільних</a:t>
                      </a:r>
                      <a:r>
                        <a:rPr lang="ru-RU" sz="1400" dirty="0" smtClean="0"/>
                        <a:t> </a:t>
                      </a:r>
                      <a:r>
                        <a:rPr lang="ru-RU" sz="1400" dirty="0" err="1" smtClean="0"/>
                        <a:t>міждисциплінарних</a:t>
                      </a:r>
                      <a:r>
                        <a:rPr lang="ru-RU" sz="1400" dirty="0" smtClean="0"/>
                        <a:t>, </a:t>
                      </a:r>
                      <a:r>
                        <a:rPr lang="ru-RU" sz="1400" dirty="0" err="1" smtClean="0"/>
                        <a:t>міжрегіональних</a:t>
                      </a:r>
                      <a:r>
                        <a:rPr lang="ru-RU" sz="1400" dirty="0" smtClean="0"/>
                        <a:t> </a:t>
                      </a:r>
                      <a:r>
                        <a:rPr lang="ru-RU" sz="1400" dirty="0" err="1" smtClean="0"/>
                        <a:t>історичних</a:t>
                      </a:r>
                      <a:r>
                        <a:rPr lang="ru-RU" sz="1400" dirty="0" smtClean="0"/>
                        <a:t> та </a:t>
                      </a:r>
                      <a:r>
                        <a:rPr lang="ru-RU" sz="1400" dirty="0" err="1" smtClean="0"/>
                        <a:t>культурологічних</a:t>
                      </a:r>
                      <a:r>
                        <a:rPr lang="ru-RU" sz="1400" dirty="0" smtClean="0"/>
                        <a:t> </a:t>
                      </a:r>
                      <a:r>
                        <a:rPr lang="ru-RU" sz="1400" dirty="0" err="1" smtClean="0"/>
                        <a:t>досліджень</a:t>
                      </a:r>
                      <a:endParaRPr lang="ru-RU" sz="1400" dirty="0" smtClean="0"/>
                    </a:p>
                  </a:txBody>
                  <a:tcPr/>
                </a:tc>
                <a:extLst>
                  <a:ext uri="{0D108BD9-81ED-4DB2-BD59-A6C34878D82A}">
                    <a16:rowId xmlns:a16="http://schemas.microsoft.com/office/drawing/2014/main" val="10001"/>
                  </a:ext>
                </a:extLst>
              </a:tr>
              <a:tr h="370840">
                <a:tc>
                  <a:txBody>
                    <a:bodyPr/>
                    <a:lstStyle/>
                    <a:p>
                      <a:r>
                        <a:rPr lang="ru-RU" sz="1400" b="1" dirty="0" err="1" smtClean="0">
                          <a:latin typeface="Century Gothic" pitchFamily="34" charset="0"/>
                        </a:rPr>
                        <a:t>Формування</a:t>
                      </a:r>
                      <a:r>
                        <a:rPr lang="ru-RU" sz="1400" b="1" dirty="0" smtClean="0">
                          <a:latin typeface="Century Gothic" pitchFamily="34" charset="0"/>
                        </a:rPr>
                        <a:t> </a:t>
                      </a:r>
                      <a:r>
                        <a:rPr lang="ru-RU" sz="1400" b="1" dirty="0" err="1" smtClean="0">
                          <a:latin typeface="Century Gothic" pitchFamily="34" charset="0"/>
                        </a:rPr>
                        <a:t>привабливого</a:t>
                      </a:r>
                      <a:r>
                        <a:rPr lang="ru-RU" sz="1400" b="1" dirty="0" smtClean="0">
                          <a:latin typeface="Century Gothic" pitchFamily="34" charset="0"/>
                        </a:rPr>
                        <a:t> образу </a:t>
                      </a:r>
                      <a:r>
                        <a:rPr lang="ru-RU" sz="1400" b="1" dirty="0" err="1" smtClean="0">
                          <a:latin typeface="Century Gothic" pitchFamily="34" charset="0"/>
                        </a:rPr>
                        <a:t>регіонів</a:t>
                      </a:r>
                      <a:r>
                        <a:rPr lang="ru-RU" sz="1400" b="1" dirty="0" smtClean="0">
                          <a:latin typeface="Century Gothic" pitchFamily="34" charset="0"/>
                        </a:rPr>
                        <a:t> в </a:t>
                      </a:r>
                      <a:r>
                        <a:rPr lang="ru-RU" sz="1400" b="1" dirty="0" err="1" smtClean="0">
                          <a:latin typeface="Century Gothic" pitchFamily="34" charset="0"/>
                        </a:rPr>
                        <a:t>Україні</a:t>
                      </a:r>
                      <a:r>
                        <a:rPr lang="ru-RU" sz="1400" b="1" dirty="0" smtClean="0">
                          <a:latin typeface="Century Gothic" pitchFamily="34" charset="0"/>
                        </a:rPr>
                        <a:t>, </a:t>
                      </a:r>
                      <a:r>
                        <a:rPr lang="ru-RU" sz="1400" b="1" dirty="0" err="1" smtClean="0">
                          <a:latin typeface="Century Gothic" pitchFamily="34" charset="0"/>
                        </a:rPr>
                        <a:t>інтеграція</a:t>
                      </a:r>
                      <a:r>
                        <a:rPr lang="ru-RU" sz="1400" b="1" dirty="0" smtClean="0">
                          <a:latin typeface="Century Gothic" pitchFamily="34" charset="0"/>
                        </a:rPr>
                        <a:t> </a:t>
                      </a:r>
                      <a:r>
                        <a:rPr lang="ru-RU" sz="1400" b="1" dirty="0" err="1" smtClean="0">
                          <a:latin typeface="Century Gothic" pitchFamily="34" charset="0"/>
                        </a:rPr>
                        <a:t>регіональних</a:t>
                      </a:r>
                      <a:r>
                        <a:rPr lang="ru-RU" sz="1400" b="1" dirty="0" smtClean="0">
                          <a:latin typeface="Century Gothic" pitchFamily="34" charset="0"/>
                        </a:rPr>
                        <a:t> </a:t>
                      </a:r>
                      <a:r>
                        <a:rPr lang="ru-RU" sz="1400" b="1" dirty="0" err="1" smtClean="0">
                          <a:latin typeface="Century Gothic" pitchFamily="34" charset="0"/>
                        </a:rPr>
                        <a:t>ідентичностей</a:t>
                      </a:r>
                      <a:r>
                        <a:rPr lang="ru-RU" sz="1400" b="1" dirty="0" smtClean="0">
                          <a:latin typeface="Century Gothic" pitchFamily="34" charset="0"/>
                        </a:rPr>
                        <a:t> у </a:t>
                      </a:r>
                      <a:r>
                        <a:rPr lang="ru-RU" sz="1400" b="1" dirty="0" err="1" smtClean="0">
                          <a:latin typeface="Century Gothic" pitchFamily="34" charset="0"/>
                        </a:rPr>
                        <a:t>загальноукраїнську</a:t>
                      </a:r>
                      <a:r>
                        <a:rPr lang="ru-RU" sz="1400" b="1" dirty="0" smtClean="0">
                          <a:latin typeface="Century Gothic" pitchFamily="34" charset="0"/>
                        </a:rPr>
                        <a:t> </a:t>
                      </a:r>
                      <a:r>
                        <a:rPr lang="ru-RU" sz="1400" b="1" dirty="0" err="1" smtClean="0">
                          <a:latin typeface="Century Gothic" pitchFamily="34" charset="0"/>
                        </a:rPr>
                        <a:t>ідентичність</a:t>
                      </a:r>
                      <a:endParaRPr lang="ru-RU" sz="1400" b="1" dirty="0" smtClean="0">
                        <a:latin typeface="Century Gothic"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min</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3 600 </a:t>
                      </a:r>
                      <a:r>
                        <a:rPr lang="uk-UA" sz="1400" dirty="0" smtClean="0">
                          <a:latin typeface="Century Gothic" pitchFamily="34" charset="0"/>
                        </a:rPr>
                        <a:t>тис.</a:t>
                      </a:r>
                      <a:r>
                        <a:rPr lang="en-US" sz="1400" dirty="0" smtClean="0">
                          <a:latin typeface="Century Gothic" pitchFamily="34" charset="0"/>
                        </a:rPr>
                        <a:t> </a:t>
                      </a:r>
                      <a:r>
                        <a:rPr lang="ru-RU" sz="1400" dirty="0" smtClean="0">
                          <a:latin typeface="Century Gothic" pitchFamily="34" charset="0"/>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max</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24 000 </a:t>
                      </a:r>
                      <a:r>
                        <a:rPr lang="uk-UA" sz="1400" dirty="0" smtClean="0">
                          <a:latin typeface="Century Gothic" pitchFamily="34" charset="0"/>
                        </a:rPr>
                        <a:t>тис. </a:t>
                      </a:r>
                      <a:r>
                        <a:rPr lang="ru-RU" sz="1400" dirty="0" smtClean="0">
                          <a:latin typeface="Century Gothic" pitchFamily="34" charset="0"/>
                        </a:rPr>
                        <a:t>грн. </a:t>
                      </a:r>
                    </a:p>
                  </a:txBody>
                  <a:tcPr anchor="ctr"/>
                </a:tc>
                <a:tc>
                  <a:txBody>
                    <a:bodyPr/>
                    <a:lstStyle/>
                    <a:p>
                      <a:pPr marL="285750" indent="-285750">
                        <a:buFont typeface="Arial" pitchFamily="34" charset="0"/>
                        <a:buChar char="•"/>
                      </a:pPr>
                      <a:r>
                        <a:rPr lang="ru-RU" sz="1400" dirty="0" err="1" smtClean="0"/>
                        <a:t>створення</a:t>
                      </a:r>
                      <a:r>
                        <a:rPr lang="ru-RU" sz="1400" dirty="0" smtClean="0"/>
                        <a:t> </a:t>
                      </a:r>
                      <a:r>
                        <a:rPr lang="ru-RU" sz="1400" dirty="0" err="1" smtClean="0"/>
                        <a:t>системи</a:t>
                      </a:r>
                      <a:r>
                        <a:rPr lang="ru-RU" sz="1400" dirty="0" smtClean="0"/>
                        <a:t> </a:t>
                      </a:r>
                      <a:r>
                        <a:rPr lang="ru-RU" sz="1400" dirty="0" err="1" smtClean="0"/>
                        <a:t>інформування</a:t>
                      </a:r>
                      <a:r>
                        <a:rPr lang="ru-RU" sz="1400" dirty="0" smtClean="0"/>
                        <a:t> </a:t>
                      </a:r>
                      <a:r>
                        <a:rPr lang="ru-RU" sz="1400" dirty="0" err="1" smtClean="0"/>
                        <a:t>українців</a:t>
                      </a:r>
                      <a:r>
                        <a:rPr lang="ru-RU" sz="1400" dirty="0" smtClean="0"/>
                        <a:t> про </a:t>
                      </a:r>
                      <a:r>
                        <a:rPr lang="ru-RU" sz="1400" dirty="0" err="1" smtClean="0"/>
                        <a:t>українські</a:t>
                      </a:r>
                      <a:r>
                        <a:rPr lang="ru-RU" sz="1400" dirty="0" smtClean="0"/>
                        <a:t> </a:t>
                      </a:r>
                      <a:r>
                        <a:rPr lang="ru-RU" sz="1400" dirty="0" err="1" smtClean="0"/>
                        <a:t>регіони</a:t>
                      </a:r>
                      <a:r>
                        <a:rPr lang="ru-RU" sz="1400" dirty="0" smtClean="0"/>
                        <a:t>, </a:t>
                      </a:r>
                      <a:r>
                        <a:rPr lang="ru-RU" sz="1400" dirty="0" err="1" smtClean="0"/>
                        <a:t>їх</a:t>
                      </a:r>
                      <a:r>
                        <a:rPr lang="ru-RU" sz="1400" dirty="0" smtClean="0"/>
                        <a:t> </a:t>
                      </a:r>
                      <a:r>
                        <a:rPr lang="ru-RU" sz="1400" dirty="0" err="1" smtClean="0"/>
                        <a:t>можливості</a:t>
                      </a:r>
                      <a:r>
                        <a:rPr lang="ru-RU" sz="1400" dirty="0" smtClean="0"/>
                        <a:t> та </a:t>
                      </a:r>
                      <a:r>
                        <a:rPr lang="ru-RU" sz="1400" dirty="0" err="1" smtClean="0"/>
                        <a:t>розвиток</a:t>
                      </a:r>
                      <a:endParaRPr lang="ru-RU" sz="1400" dirty="0" smtClean="0"/>
                    </a:p>
                    <a:p>
                      <a:pPr marL="285750" indent="-285750">
                        <a:buFont typeface="Arial" pitchFamily="34" charset="0"/>
                        <a:buChar char="•"/>
                      </a:pPr>
                      <a:r>
                        <a:rPr lang="ru-RU" sz="1400" dirty="0" err="1" smtClean="0"/>
                        <a:t>створення</a:t>
                      </a:r>
                      <a:r>
                        <a:rPr lang="ru-RU" sz="1400" dirty="0" smtClean="0"/>
                        <a:t> </a:t>
                      </a:r>
                      <a:r>
                        <a:rPr lang="ru-RU" sz="1400" dirty="0" err="1" smtClean="0"/>
                        <a:t>горизонтальних</a:t>
                      </a:r>
                      <a:r>
                        <a:rPr lang="ru-RU" sz="1400" dirty="0" smtClean="0"/>
                        <a:t> мереж </a:t>
                      </a:r>
                      <a:r>
                        <a:rPr lang="ru-RU" sz="1400" dirty="0" err="1" smtClean="0"/>
                        <a:t>інформаційного</a:t>
                      </a:r>
                      <a:r>
                        <a:rPr lang="ru-RU" sz="1400" dirty="0" smtClean="0"/>
                        <a:t> </a:t>
                      </a:r>
                      <a:r>
                        <a:rPr lang="ru-RU" sz="1400" dirty="0" err="1" smtClean="0"/>
                        <a:t>забезпечення</a:t>
                      </a:r>
                      <a:r>
                        <a:rPr lang="ru-RU" sz="1400" dirty="0" smtClean="0"/>
                        <a:t>, ФМ-</a:t>
                      </a:r>
                      <a:r>
                        <a:rPr lang="ru-RU" sz="1400" dirty="0" err="1" smtClean="0"/>
                        <a:t>станцій</a:t>
                      </a:r>
                      <a:r>
                        <a:rPr lang="ru-RU" sz="1400" dirty="0" smtClean="0"/>
                        <a:t>, </a:t>
                      </a:r>
                      <a:r>
                        <a:rPr lang="ru-RU" sz="1400" dirty="0" err="1" smtClean="0"/>
                        <a:t>які</a:t>
                      </a:r>
                      <a:r>
                        <a:rPr lang="ru-RU" sz="1400" dirty="0" smtClean="0"/>
                        <a:t> </a:t>
                      </a:r>
                      <a:r>
                        <a:rPr lang="ru-RU" sz="1400" dirty="0" err="1" smtClean="0"/>
                        <a:t>працюють</a:t>
                      </a:r>
                      <a:r>
                        <a:rPr lang="ru-RU" sz="1400" dirty="0" smtClean="0"/>
                        <a:t> в </a:t>
                      </a:r>
                      <a:r>
                        <a:rPr lang="ru-RU" sz="1400" dirty="0" err="1" smtClean="0"/>
                        <a:t>більшості</a:t>
                      </a:r>
                      <a:r>
                        <a:rPr lang="ru-RU" sz="1400" dirty="0" smtClean="0"/>
                        <a:t> </a:t>
                      </a:r>
                      <a:r>
                        <a:rPr lang="ru-RU" sz="1400" dirty="0" err="1" smtClean="0"/>
                        <a:t>регіонів</a:t>
                      </a:r>
                      <a:endParaRPr lang="ru-RU" sz="1400" dirty="0" smtClean="0"/>
                    </a:p>
                  </a:txBody>
                  <a:tcPr/>
                </a:tc>
                <a:extLst>
                  <a:ext uri="{0D108BD9-81ED-4DB2-BD59-A6C34878D82A}">
                    <a16:rowId xmlns:a16="http://schemas.microsoft.com/office/drawing/2014/main" val="10002"/>
                  </a:ext>
                </a:extLst>
              </a:tr>
              <a:tr h="370840">
                <a:tc>
                  <a:txBody>
                    <a:bodyPr/>
                    <a:lstStyle/>
                    <a:p>
                      <a:r>
                        <a:rPr lang="ru-RU" sz="1400" b="1" dirty="0" err="1" smtClean="0">
                          <a:latin typeface="Century Gothic" pitchFamily="34" charset="0"/>
                        </a:rPr>
                        <a:t>Інтеграція</a:t>
                      </a:r>
                      <a:r>
                        <a:rPr lang="ru-RU" sz="1400" b="1" dirty="0" smtClean="0">
                          <a:latin typeface="Century Gothic" pitchFamily="34" charset="0"/>
                        </a:rPr>
                        <a:t> </a:t>
                      </a:r>
                      <a:r>
                        <a:rPr lang="ru-RU" sz="1400" b="1" dirty="0" err="1" smtClean="0">
                          <a:latin typeface="Century Gothic" pitchFamily="34" charset="0"/>
                        </a:rPr>
                        <a:t>вимушених</a:t>
                      </a:r>
                      <a:r>
                        <a:rPr lang="ru-RU" sz="1400" b="1" dirty="0" smtClean="0">
                          <a:latin typeface="Century Gothic" pitchFamily="34" charset="0"/>
                        </a:rPr>
                        <a:t> </a:t>
                      </a:r>
                      <a:r>
                        <a:rPr lang="ru-RU" sz="1400" b="1" dirty="0" err="1" smtClean="0">
                          <a:latin typeface="Century Gothic" pitchFamily="34" charset="0"/>
                        </a:rPr>
                        <a:t>переселенців</a:t>
                      </a:r>
                      <a:r>
                        <a:rPr lang="ru-RU" sz="1400" b="1" dirty="0" smtClean="0">
                          <a:latin typeface="Century Gothic" pitchFamily="34" charset="0"/>
                        </a:rPr>
                        <a:t> та </a:t>
                      </a:r>
                      <a:r>
                        <a:rPr lang="ru-RU" sz="1400" b="1" dirty="0" err="1" smtClean="0">
                          <a:latin typeface="Century Gothic" pitchFamily="34" charset="0"/>
                        </a:rPr>
                        <a:t>захист</a:t>
                      </a:r>
                      <a:r>
                        <a:rPr lang="ru-RU" sz="1400" b="1" dirty="0" smtClean="0">
                          <a:latin typeface="Century Gothic" pitchFamily="34" charset="0"/>
                        </a:rPr>
                        <a:t> </a:t>
                      </a:r>
                      <a:r>
                        <a:rPr lang="ru-RU" sz="1400" b="1" dirty="0" err="1" smtClean="0">
                          <a:latin typeface="Century Gothic" pitchFamily="34" charset="0"/>
                        </a:rPr>
                        <a:t>інтересів</a:t>
                      </a:r>
                      <a:r>
                        <a:rPr lang="ru-RU" sz="1400" b="1" dirty="0" smtClean="0">
                          <a:latin typeface="Century Gothic" pitchFamily="34" charset="0"/>
                        </a:rPr>
                        <a:t> </a:t>
                      </a:r>
                      <a:r>
                        <a:rPr lang="ru-RU" sz="1400" b="1" dirty="0" err="1" smtClean="0">
                          <a:latin typeface="Century Gothic" pitchFamily="34" charset="0"/>
                        </a:rPr>
                        <a:t>осіб</a:t>
                      </a:r>
                      <a:r>
                        <a:rPr lang="ru-RU" sz="1400" b="1" dirty="0" smtClean="0">
                          <a:latin typeface="Century Gothic" pitchFamily="34" charset="0"/>
                        </a:rPr>
                        <a:t>, </a:t>
                      </a:r>
                      <a:r>
                        <a:rPr lang="ru-RU" sz="1400" b="1" dirty="0" err="1" smtClean="0">
                          <a:latin typeface="Century Gothic" pitchFamily="34" charset="0"/>
                        </a:rPr>
                        <a:t>що</a:t>
                      </a:r>
                      <a:r>
                        <a:rPr lang="ru-RU" sz="1400" b="1" dirty="0" smtClean="0">
                          <a:latin typeface="Century Gothic" pitchFamily="34" charset="0"/>
                        </a:rPr>
                        <a:t> </a:t>
                      </a:r>
                      <a:r>
                        <a:rPr lang="ru-RU" sz="1400" b="1" dirty="0" err="1" smtClean="0">
                          <a:latin typeface="Century Gothic" pitchFamily="34" charset="0"/>
                        </a:rPr>
                        <a:t>вимушено</a:t>
                      </a:r>
                      <a:r>
                        <a:rPr lang="ru-RU" sz="1400" b="1" dirty="0" smtClean="0">
                          <a:latin typeface="Century Gothic" pitchFamily="34" charset="0"/>
                        </a:rPr>
                        <a:t> </a:t>
                      </a:r>
                      <a:r>
                        <a:rPr lang="ru-RU" sz="1400" b="1" dirty="0" err="1" smtClean="0">
                          <a:latin typeface="Century Gothic" pitchFamily="34" charset="0"/>
                        </a:rPr>
                        <a:t>опинились</a:t>
                      </a:r>
                      <a:r>
                        <a:rPr lang="ru-RU" sz="1400" b="1" dirty="0" smtClean="0">
                          <a:latin typeface="Century Gothic" pitchFamily="34" charset="0"/>
                        </a:rPr>
                        <a:t> на </a:t>
                      </a:r>
                      <a:r>
                        <a:rPr lang="ru-RU" sz="1400" b="1" dirty="0" err="1" smtClean="0">
                          <a:latin typeface="Century Gothic" pitchFamily="34" charset="0"/>
                        </a:rPr>
                        <a:t>тимчасово</a:t>
                      </a:r>
                      <a:r>
                        <a:rPr lang="ru-RU" sz="1400" b="1" dirty="0" smtClean="0">
                          <a:latin typeface="Century Gothic" pitchFamily="34" charset="0"/>
                        </a:rPr>
                        <a:t> </a:t>
                      </a:r>
                      <a:r>
                        <a:rPr lang="ru-RU" sz="1400" b="1" dirty="0" err="1" smtClean="0">
                          <a:latin typeface="Century Gothic" pitchFamily="34" charset="0"/>
                        </a:rPr>
                        <a:t>окупованих</a:t>
                      </a:r>
                      <a:r>
                        <a:rPr lang="ru-RU" sz="1400" b="1" dirty="0" smtClean="0">
                          <a:latin typeface="Century Gothic" pitchFamily="34" charset="0"/>
                        </a:rPr>
                        <a:t> </a:t>
                      </a:r>
                      <a:r>
                        <a:rPr lang="ru-RU" sz="1400" b="1" dirty="0" err="1" smtClean="0">
                          <a:latin typeface="Century Gothic" pitchFamily="34" charset="0"/>
                        </a:rPr>
                        <a:t>територіях</a:t>
                      </a:r>
                      <a:endParaRPr lang="ru-RU" sz="1400" b="1" dirty="0" smtClean="0">
                        <a:latin typeface="Century Gothic"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min</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3 600 </a:t>
                      </a:r>
                      <a:r>
                        <a:rPr lang="uk-UA" sz="1400" dirty="0" smtClean="0">
                          <a:latin typeface="Century Gothic" pitchFamily="34" charset="0"/>
                        </a:rPr>
                        <a:t>тис.</a:t>
                      </a:r>
                      <a:r>
                        <a:rPr lang="en-US" sz="1400" dirty="0" smtClean="0">
                          <a:latin typeface="Century Gothic" pitchFamily="34" charset="0"/>
                        </a:rPr>
                        <a:t> </a:t>
                      </a:r>
                      <a:r>
                        <a:rPr lang="ru-RU" sz="1400" dirty="0" smtClean="0">
                          <a:latin typeface="Century Gothic" pitchFamily="34" charset="0"/>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max</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24 000 </a:t>
                      </a:r>
                      <a:r>
                        <a:rPr lang="uk-UA" sz="1400" dirty="0" smtClean="0">
                          <a:latin typeface="Century Gothic" pitchFamily="34" charset="0"/>
                        </a:rPr>
                        <a:t>тис. </a:t>
                      </a:r>
                      <a:r>
                        <a:rPr lang="ru-RU" sz="1400" dirty="0" smtClean="0">
                          <a:latin typeface="Century Gothic" pitchFamily="34" charset="0"/>
                        </a:rPr>
                        <a:t>грн.</a:t>
                      </a:r>
                    </a:p>
                  </a:txBody>
                  <a:tcPr anchor="ctr"/>
                </a:tc>
                <a:tc>
                  <a:txBody>
                    <a:bodyPr/>
                    <a:lstStyle/>
                    <a:p>
                      <a:pPr marL="285750" indent="-285750">
                        <a:buFont typeface="Arial" pitchFamily="34" charset="0"/>
                        <a:buChar char="•"/>
                      </a:pPr>
                      <a:r>
                        <a:rPr lang="ru-RU" sz="1400" dirty="0" err="1" smtClean="0"/>
                        <a:t>адаптація</a:t>
                      </a:r>
                      <a:r>
                        <a:rPr lang="ru-RU" sz="1400" baseline="0" dirty="0" smtClean="0"/>
                        <a:t> до </a:t>
                      </a:r>
                      <a:r>
                        <a:rPr lang="ru-RU" sz="1400" baseline="0" dirty="0" err="1" smtClean="0"/>
                        <a:t>нових</a:t>
                      </a:r>
                      <a:r>
                        <a:rPr lang="ru-RU" sz="1400" baseline="0" dirty="0" smtClean="0"/>
                        <a:t> умов </a:t>
                      </a:r>
                      <a:r>
                        <a:rPr lang="ru-RU" sz="1400" baseline="0" dirty="0" err="1" smtClean="0"/>
                        <a:t>проживання</a:t>
                      </a:r>
                      <a:r>
                        <a:rPr lang="ru-RU" sz="1400" baseline="0" dirty="0" smtClean="0"/>
                        <a:t>, </a:t>
                      </a:r>
                      <a:r>
                        <a:rPr lang="ru-RU" sz="1400" baseline="0" dirty="0" err="1" smtClean="0"/>
                        <a:t>перекваліфікація</a:t>
                      </a:r>
                      <a:r>
                        <a:rPr lang="ru-RU" sz="1400" baseline="0" dirty="0" smtClean="0"/>
                        <a:t> та </a:t>
                      </a:r>
                      <a:r>
                        <a:rPr lang="ru-RU" sz="1400" baseline="0" dirty="0" err="1" smtClean="0"/>
                        <a:t>навчання</a:t>
                      </a:r>
                      <a:r>
                        <a:rPr lang="ru-RU" sz="1400" baseline="0" dirty="0" smtClean="0"/>
                        <a:t> </a:t>
                      </a:r>
                      <a:r>
                        <a:rPr lang="ru-RU" sz="1400" baseline="0" dirty="0" err="1" smtClean="0"/>
                        <a:t>підприємницької</a:t>
                      </a:r>
                      <a:r>
                        <a:rPr lang="ru-RU" sz="1400" baseline="0" dirty="0" smtClean="0"/>
                        <a:t> </a:t>
                      </a:r>
                      <a:r>
                        <a:rPr lang="ru-RU" sz="1400" baseline="0" dirty="0" err="1" smtClean="0"/>
                        <a:t>діяльності</a:t>
                      </a:r>
                      <a:endParaRPr lang="ru-RU" sz="1400" dirty="0" smtClean="0"/>
                    </a:p>
                  </a:txBody>
                  <a:tcPr/>
                </a:tc>
                <a:extLst>
                  <a:ext uri="{0D108BD9-81ED-4DB2-BD59-A6C34878D82A}">
                    <a16:rowId xmlns:a16="http://schemas.microsoft.com/office/drawing/2014/main" val="10003"/>
                  </a:ext>
                </a:extLst>
              </a:tr>
              <a:tr h="370840">
                <a:tc>
                  <a:txBody>
                    <a:bodyPr/>
                    <a:lstStyle/>
                    <a:p>
                      <a:r>
                        <a:rPr lang="ru-RU" sz="1400" b="1" dirty="0" err="1" smtClean="0">
                          <a:latin typeface="Century Gothic" pitchFamily="34" charset="0"/>
                        </a:rPr>
                        <a:t>Сприяння</a:t>
                      </a:r>
                      <a:r>
                        <a:rPr lang="ru-RU" sz="1400" b="1" dirty="0" smtClean="0">
                          <a:latin typeface="Century Gothic" pitchFamily="34" charset="0"/>
                        </a:rPr>
                        <a:t> </a:t>
                      </a:r>
                      <a:r>
                        <a:rPr lang="ru-RU" sz="1400" b="1" dirty="0" err="1" smtClean="0">
                          <a:latin typeface="Century Gothic" pitchFamily="34" charset="0"/>
                        </a:rPr>
                        <a:t>економічній</a:t>
                      </a:r>
                      <a:r>
                        <a:rPr lang="ru-RU" sz="1400" b="1" dirty="0" smtClean="0">
                          <a:latin typeface="Century Gothic" pitchFamily="34" charset="0"/>
                        </a:rPr>
                        <a:t> </a:t>
                      </a:r>
                      <a:r>
                        <a:rPr lang="ru-RU" sz="1400" b="1" dirty="0" err="1" smtClean="0">
                          <a:latin typeface="Century Gothic" pitchFamily="34" charset="0"/>
                        </a:rPr>
                        <a:t>інтеграції</a:t>
                      </a:r>
                      <a:r>
                        <a:rPr lang="ru-RU" sz="1400" b="1" dirty="0" smtClean="0">
                          <a:latin typeface="Century Gothic" pitchFamily="34" charset="0"/>
                        </a:rPr>
                        <a:t> </a:t>
                      </a:r>
                      <a:r>
                        <a:rPr lang="ru-RU" sz="1400" b="1" dirty="0" err="1" smtClean="0">
                          <a:latin typeface="Century Gothic" pitchFamily="34" charset="0"/>
                        </a:rPr>
                        <a:t>регіонів</a:t>
                      </a:r>
                      <a:r>
                        <a:rPr lang="ru-RU" sz="1400" b="1" dirty="0" smtClean="0">
                          <a:latin typeface="Century Gothic" pitchFamily="34" charset="0"/>
                        </a:rPr>
                        <a:t> та у </a:t>
                      </a:r>
                      <a:r>
                        <a:rPr lang="ru-RU" sz="1400" b="1" dirty="0" err="1" smtClean="0">
                          <a:latin typeface="Century Gothic" pitchFamily="34" charset="0"/>
                        </a:rPr>
                        <a:t>регіонах</a:t>
                      </a:r>
                      <a:endParaRPr lang="ru-RU" sz="1400" b="1" dirty="0" smtClean="0">
                        <a:latin typeface="Century Gothic"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min</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3 600 </a:t>
                      </a:r>
                      <a:r>
                        <a:rPr lang="uk-UA" sz="1400" dirty="0" smtClean="0">
                          <a:latin typeface="Century Gothic" pitchFamily="34" charset="0"/>
                        </a:rPr>
                        <a:t>тис.</a:t>
                      </a:r>
                      <a:r>
                        <a:rPr lang="en-US" sz="1400" dirty="0" smtClean="0">
                          <a:latin typeface="Century Gothic" pitchFamily="34" charset="0"/>
                        </a:rPr>
                        <a:t> </a:t>
                      </a:r>
                      <a:r>
                        <a:rPr lang="ru-RU" sz="1400" dirty="0" smtClean="0">
                          <a:latin typeface="Century Gothic" pitchFamily="34" charset="0"/>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itchFamily="34" charset="0"/>
                        </a:rPr>
                        <a:t>max</a:t>
                      </a:r>
                      <a:endParaRPr lang="uk-UA" sz="140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Century Gothic" pitchFamily="34" charset="0"/>
                        </a:rPr>
                        <a:t>58 000 </a:t>
                      </a:r>
                      <a:r>
                        <a:rPr lang="uk-UA" sz="1400" dirty="0" smtClean="0">
                          <a:latin typeface="Century Gothic" pitchFamily="34" charset="0"/>
                        </a:rPr>
                        <a:t>тис. </a:t>
                      </a:r>
                      <a:r>
                        <a:rPr lang="ru-RU" sz="1400" dirty="0" smtClean="0">
                          <a:latin typeface="Century Gothic" pitchFamily="34" charset="0"/>
                        </a:rPr>
                        <a:t>грн.</a:t>
                      </a:r>
                    </a:p>
                  </a:txBody>
                  <a:tcPr anchor="ctr"/>
                </a:tc>
                <a:tc>
                  <a:txBody>
                    <a:bodyPr/>
                    <a:lstStyle/>
                    <a:p>
                      <a:pPr marL="285750" indent="-285750">
                        <a:buFont typeface="Arial" pitchFamily="34" charset="0"/>
                        <a:buChar char="•"/>
                      </a:pPr>
                      <a:r>
                        <a:rPr lang="ru-RU" sz="1400" dirty="0" smtClean="0"/>
                        <a:t>участь у </a:t>
                      </a:r>
                      <a:r>
                        <a:rPr lang="ru-RU" sz="1400" dirty="0" err="1" smtClean="0"/>
                        <a:t>міжрегіональних</a:t>
                      </a:r>
                      <a:r>
                        <a:rPr lang="ru-RU" sz="1400" dirty="0" smtClean="0"/>
                        <a:t> </a:t>
                      </a:r>
                      <a:r>
                        <a:rPr lang="ru-RU" sz="1400" dirty="0" err="1" smtClean="0"/>
                        <a:t>економічних</a:t>
                      </a:r>
                      <a:r>
                        <a:rPr lang="ru-RU" sz="1400" dirty="0" smtClean="0"/>
                        <a:t> форумах, </a:t>
                      </a:r>
                      <a:r>
                        <a:rPr lang="ru-RU" sz="1400" dirty="0" err="1" smtClean="0"/>
                        <a:t>виставках</a:t>
                      </a:r>
                      <a:r>
                        <a:rPr lang="ru-RU" sz="1400" baseline="0" dirty="0" smtClean="0"/>
                        <a:t> </a:t>
                      </a:r>
                      <a:r>
                        <a:rPr lang="ru-RU" sz="1400" baseline="0" dirty="0" err="1" smtClean="0"/>
                        <a:t>тощо</a:t>
                      </a:r>
                      <a:endParaRPr lang="ru-RU" sz="1400" dirty="0" smtClean="0"/>
                    </a:p>
                    <a:p>
                      <a:pPr marL="285750" indent="-285750">
                        <a:buFont typeface="Arial" pitchFamily="34" charset="0"/>
                        <a:buChar char="•"/>
                      </a:pPr>
                      <a:r>
                        <a:rPr lang="ru-RU" sz="1400" dirty="0" err="1" smtClean="0"/>
                        <a:t>створення</a:t>
                      </a:r>
                      <a:r>
                        <a:rPr lang="ru-RU" sz="1400" dirty="0" smtClean="0"/>
                        <a:t> </a:t>
                      </a:r>
                      <a:r>
                        <a:rPr lang="ru-RU" sz="1400" dirty="0" err="1" smtClean="0"/>
                        <a:t>міжрегіональних</a:t>
                      </a:r>
                      <a:r>
                        <a:rPr lang="ru-RU" sz="1400" dirty="0" smtClean="0"/>
                        <a:t> </a:t>
                      </a:r>
                      <a:r>
                        <a:rPr lang="ru-RU" sz="1400" dirty="0" err="1" smtClean="0"/>
                        <a:t>кластерів</a:t>
                      </a:r>
                      <a:endParaRPr lang="ru-RU" sz="1400" dirty="0" smtClean="0"/>
                    </a:p>
                    <a:p>
                      <a:pPr marL="285750" indent="-285750">
                        <a:buFont typeface="Arial" pitchFamily="34" charset="0"/>
                        <a:buChar char="•"/>
                      </a:pPr>
                      <a:r>
                        <a:rPr lang="ru-RU" sz="1400" dirty="0" err="1" smtClean="0"/>
                        <a:t>проекти</a:t>
                      </a:r>
                      <a:r>
                        <a:rPr lang="ru-RU" sz="1400" dirty="0" smtClean="0"/>
                        <a:t> </a:t>
                      </a:r>
                      <a:r>
                        <a:rPr lang="ru-RU" sz="1400" dirty="0" err="1" smtClean="0"/>
                        <a:t>розвитку</a:t>
                      </a:r>
                      <a:r>
                        <a:rPr lang="ru-RU" sz="1400" dirty="0" smtClean="0"/>
                        <a:t> </a:t>
                      </a:r>
                      <a:r>
                        <a:rPr lang="ru-RU" sz="1400" dirty="0" err="1" smtClean="0"/>
                        <a:t>депресивних</a:t>
                      </a:r>
                      <a:r>
                        <a:rPr lang="ru-RU" sz="1400" baseline="0" dirty="0" smtClean="0"/>
                        <a:t> </a:t>
                      </a:r>
                      <a:r>
                        <a:rPr lang="ru-RU" sz="1400" dirty="0" err="1" smtClean="0"/>
                        <a:t>територій</a:t>
                      </a:r>
                      <a:endParaRPr lang="ru-RU" sz="1400" dirty="0" smtClean="0"/>
                    </a:p>
                    <a:p>
                      <a:pPr marL="285750" indent="-285750">
                        <a:buFont typeface="Arial" pitchFamily="34" charset="0"/>
                        <a:buChar char="•"/>
                      </a:pPr>
                      <a:r>
                        <a:rPr lang="ru-RU" sz="1400" dirty="0" err="1" smtClean="0"/>
                        <a:t>створення</a:t>
                      </a:r>
                      <a:r>
                        <a:rPr lang="ru-RU" sz="1400" dirty="0" smtClean="0"/>
                        <a:t> </a:t>
                      </a:r>
                      <a:r>
                        <a:rPr lang="ru-RU" sz="1400" dirty="0" err="1" smtClean="0"/>
                        <a:t>міжрегіональних</a:t>
                      </a:r>
                      <a:r>
                        <a:rPr lang="ru-RU" sz="1400" dirty="0" smtClean="0"/>
                        <a:t> </a:t>
                      </a:r>
                      <a:r>
                        <a:rPr lang="ru-RU" sz="1400" dirty="0" err="1" smtClean="0"/>
                        <a:t>логістичних</a:t>
                      </a:r>
                      <a:r>
                        <a:rPr lang="ru-RU" sz="1400" dirty="0" smtClean="0"/>
                        <a:t> </a:t>
                      </a:r>
                      <a:r>
                        <a:rPr lang="ru-RU" sz="1400" dirty="0" err="1" smtClean="0"/>
                        <a:t>центрів</a:t>
                      </a:r>
                      <a:endParaRPr lang="ru-RU" sz="1400" dirty="0" smtClean="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745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ЗАГАЛЬНОУКРАЇНСЬКА СОЛІДАРНІСТЬ</a:t>
            </a:r>
            <a:endParaRPr lang="uk-UA" sz="3600" b="1" dirty="0">
              <a:latin typeface="Century Gothic" pitchFamily="34" charset="0"/>
            </a:endParaRPr>
          </a:p>
        </p:txBody>
      </p:sp>
      <p:graphicFrame>
        <p:nvGraphicFramePr>
          <p:cNvPr id="6" name="Диаграмма 5"/>
          <p:cNvGraphicFramePr/>
          <p:nvPr>
            <p:extLst/>
          </p:nvPr>
        </p:nvGraphicFramePr>
        <p:xfrm>
          <a:off x="-382254" y="1340768"/>
          <a:ext cx="4968552" cy="4984328"/>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4581092" y="1302384"/>
            <a:ext cx="4455404" cy="22706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p:cNvSpPr txBox="1"/>
          <p:nvPr/>
        </p:nvSpPr>
        <p:spPr>
          <a:xfrm>
            <a:off x="4776997" y="3717032"/>
            <a:ext cx="4259499" cy="400110"/>
          </a:xfrm>
          <a:prstGeom prst="rect">
            <a:avLst/>
          </a:prstGeom>
          <a:noFill/>
        </p:spPr>
        <p:txBody>
          <a:bodyPr wrap="none" rtlCol="0">
            <a:spAutoFit/>
          </a:bodyPr>
          <a:lstStyle/>
          <a:p>
            <a:r>
              <a:rPr lang="uk-UA" sz="2000" b="1" dirty="0">
                <a:solidFill>
                  <a:schemeClr val="tx2">
                    <a:lumMod val="75000"/>
                  </a:schemeClr>
                </a:solidFill>
              </a:rPr>
              <a:t>П</a:t>
            </a:r>
            <a:r>
              <a:rPr lang="uk-UA" sz="2000" b="1" dirty="0" smtClean="0">
                <a:solidFill>
                  <a:schemeClr val="tx2">
                    <a:lumMod val="75000"/>
                  </a:schemeClr>
                </a:solidFill>
              </a:rPr>
              <a:t>роекти-переможці інших областей </a:t>
            </a:r>
            <a:endParaRPr lang="uk-UA" sz="2000" b="1" dirty="0">
              <a:solidFill>
                <a:schemeClr val="tx2">
                  <a:lumMod val="75000"/>
                </a:schemeClr>
              </a:solidFill>
            </a:endParaRPr>
          </a:p>
        </p:txBody>
      </p:sp>
      <p:sp>
        <p:nvSpPr>
          <p:cNvPr id="10" name="Прямоугольник 9"/>
          <p:cNvSpPr/>
          <p:nvPr/>
        </p:nvSpPr>
        <p:spPr>
          <a:xfrm>
            <a:off x="4581092" y="3645024"/>
            <a:ext cx="4455404" cy="288032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TextBox 10"/>
          <p:cNvSpPr txBox="1"/>
          <p:nvPr/>
        </p:nvSpPr>
        <p:spPr>
          <a:xfrm>
            <a:off x="5226638" y="1372706"/>
            <a:ext cx="3360215" cy="400110"/>
          </a:xfrm>
          <a:prstGeom prst="rect">
            <a:avLst/>
          </a:prstGeom>
          <a:noFill/>
        </p:spPr>
        <p:txBody>
          <a:bodyPr wrap="none" rtlCol="0">
            <a:spAutoFit/>
          </a:bodyPr>
          <a:lstStyle/>
          <a:p>
            <a:r>
              <a:rPr lang="uk-UA" sz="2000" b="1" dirty="0" smtClean="0">
                <a:solidFill>
                  <a:srgbClr val="FF0000"/>
                </a:solidFill>
              </a:rPr>
              <a:t>Проекти-переможці області </a:t>
            </a:r>
            <a:endParaRPr lang="uk-UA" sz="2000" b="1" dirty="0">
              <a:solidFill>
                <a:srgbClr val="FF0000"/>
              </a:solidFill>
            </a:endParaRPr>
          </a:p>
        </p:txBody>
      </p:sp>
      <p:sp>
        <p:nvSpPr>
          <p:cNvPr id="12" name="TextBox 11"/>
          <p:cNvSpPr txBox="1"/>
          <p:nvPr/>
        </p:nvSpPr>
        <p:spPr>
          <a:xfrm>
            <a:off x="4776997" y="4161854"/>
            <a:ext cx="3968461" cy="2862322"/>
          </a:xfrm>
          <a:prstGeom prst="rect">
            <a:avLst/>
          </a:prstGeom>
          <a:noFill/>
        </p:spPr>
        <p:txBody>
          <a:bodyPr wrap="square" rtlCol="0">
            <a:spAutoFit/>
          </a:bodyPr>
          <a:lstStyle/>
          <a:p>
            <a:pPr marL="285750" indent="-285750">
              <a:buFont typeface="Wingdings" pitchFamily="2" charset="2"/>
              <a:buChar char="ü"/>
            </a:pPr>
            <a:r>
              <a:rPr lang="uk-UA" dirty="0" smtClean="0"/>
              <a:t>Музей української книги (Одеса)</a:t>
            </a:r>
          </a:p>
          <a:p>
            <a:pPr marL="285750" indent="-285750">
              <a:buFont typeface="Wingdings" pitchFamily="2" charset="2"/>
              <a:buChar char="ü"/>
            </a:pPr>
            <a:r>
              <a:rPr lang="ru-RU" dirty="0" err="1" smtClean="0"/>
              <a:t>Радіотелевізійна</a:t>
            </a:r>
            <a:r>
              <a:rPr lang="ru-RU" dirty="0" smtClean="0"/>
              <a:t> </a:t>
            </a:r>
            <a:r>
              <a:rPr lang="ru-RU" dirty="0" err="1" smtClean="0"/>
              <a:t>передаюча</a:t>
            </a:r>
            <a:r>
              <a:rPr lang="ru-RU" dirty="0" smtClean="0"/>
              <a:t> </a:t>
            </a:r>
            <a:r>
              <a:rPr lang="ru-RU" dirty="0" err="1" smtClean="0"/>
              <a:t>станція</a:t>
            </a:r>
            <a:r>
              <a:rPr lang="ru-RU" dirty="0" smtClean="0"/>
              <a:t> в </a:t>
            </a:r>
            <a:r>
              <a:rPr lang="ru-RU" dirty="0" err="1" smtClean="0"/>
              <a:t>Попаснянському</a:t>
            </a:r>
            <a:r>
              <a:rPr lang="ru-RU" dirty="0" smtClean="0"/>
              <a:t> </a:t>
            </a:r>
            <a:r>
              <a:rPr lang="ru-RU" dirty="0" err="1" smtClean="0"/>
              <a:t>районі</a:t>
            </a:r>
            <a:r>
              <a:rPr lang="ru-RU" dirty="0" smtClean="0"/>
              <a:t> (</a:t>
            </a:r>
            <a:r>
              <a:rPr lang="ru-RU" dirty="0" err="1"/>
              <a:t>Л</a:t>
            </a:r>
            <a:r>
              <a:rPr lang="ru-RU" dirty="0" err="1" smtClean="0"/>
              <a:t>уганськ</a:t>
            </a:r>
            <a:r>
              <a:rPr lang="ru-RU" dirty="0" smtClean="0"/>
              <a:t>) </a:t>
            </a:r>
          </a:p>
          <a:p>
            <a:pPr marL="285750" indent="-285750">
              <a:buFont typeface="Wingdings" pitchFamily="2" charset="2"/>
              <a:buChar char="ü"/>
            </a:pPr>
            <a:r>
              <a:rPr lang="ru-RU" dirty="0" err="1" smtClean="0"/>
              <a:t>Університетська</a:t>
            </a:r>
            <a:r>
              <a:rPr lang="ru-RU" dirty="0" smtClean="0"/>
              <a:t> </a:t>
            </a:r>
            <a:r>
              <a:rPr lang="ru-RU" dirty="0" err="1" smtClean="0"/>
              <a:t>телерадіостудія</a:t>
            </a:r>
            <a:r>
              <a:rPr lang="ru-RU" dirty="0" smtClean="0"/>
              <a:t> як </a:t>
            </a:r>
            <a:r>
              <a:rPr lang="ru-RU" dirty="0" err="1" smtClean="0"/>
              <a:t>засіб</a:t>
            </a:r>
            <a:r>
              <a:rPr lang="ru-RU" dirty="0" smtClean="0"/>
              <a:t> </a:t>
            </a:r>
            <a:r>
              <a:rPr lang="ru-RU" dirty="0" err="1" smtClean="0"/>
              <a:t>формування</a:t>
            </a:r>
            <a:r>
              <a:rPr lang="ru-RU" dirty="0" smtClean="0"/>
              <a:t> </a:t>
            </a:r>
            <a:r>
              <a:rPr lang="ru-RU" dirty="0" err="1" smtClean="0"/>
              <a:t>українського</a:t>
            </a:r>
            <a:r>
              <a:rPr lang="ru-RU" dirty="0" smtClean="0"/>
              <a:t> </a:t>
            </a:r>
            <a:r>
              <a:rPr lang="ru-RU" dirty="0" err="1" smtClean="0"/>
              <a:t>молодіжного</a:t>
            </a:r>
            <a:r>
              <a:rPr lang="ru-RU" dirty="0" smtClean="0"/>
              <a:t> </a:t>
            </a:r>
            <a:r>
              <a:rPr lang="ru-RU" dirty="0" err="1" smtClean="0"/>
              <a:t>медіапростору</a:t>
            </a:r>
            <a:r>
              <a:rPr lang="ru-RU" dirty="0" smtClean="0"/>
              <a:t> </a:t>
            </a:r>
            <a:r>
              <a:rPr lang="ru-RU" dirty="0" err="1" smtClean="0"/>
              <a:t>регіону</a:t>
            </a:r>
            <a:r>
              <a:rPr lang="ru-RU" dirty="0" smtClean="0"/>
              <a:t> (</a:t>
            </a:r>
            <a:r>
              <a:rPr lang="ru-RU" dirty="0" err="1" smtClean="0"/>
              <a:t>Міносвіти</a:t>
            </a:r>
            <a:r>
              <a:rPr lang="ru-RU" dirty="0" smtClean="0"/>
              <a:t>)</a:t>
            </a:r>
            <a:endParaRPr lang="uk-UA" dirty="0" smtClean="0"/>
          </a:p>
          <a:p>
            <a:endParaRPr lang="uk-UA" dirty="0" smtClean="0"/>
          </a:p>
          <a:p>
            <a:pPr marL="285750" indent="-285750">
              <a:buFont typeface="Wingdings" pitchFamily="2" charset="2"/>
              <a:buChar char="ü"/>
            </a:pPr>
            <a:endParaRPr lang="uk-UA" dirty="0"/>
          </a:p>
        </p:txBody>
      </p:sp>
      <p:graphicFrame>
        <p:nvGraphicFramePr>
          <p:cNvPr id="2" name="Таблица 1"/>
          <p:cNvGraphicFramePr>
            <a:graphicFrameLocks noGrp="1"/>
          </p:cNvGraphicFramePr>
          <p:nvPr>
            <p:extLst>
              <p:ext uri="{D42A27DB-BD31-4B8C-83A1-F6EECF244321}">
                <p14:modId xmlns:p14="http://schemas.microsoft.com/office/powerpoint/2010/main" val="3126663274"/>
              </p:ext>
            </p:extLst>
          </p:nvPr>
        </p:nvGraphicFramePr>
        <p:xfrm>
          <a:off x="4776996" y="1772816"/>
          <a:ext cx="4259499" cy="1763444"/>
        </p:xfrm>
        <a:graphic>
          <a:graphicData uri="http://schemas.openxmlformats.org/drawingml/2006/table">
            <a:tbl>
              <a:tblPr>
                <a:tableStyleId>{B301B821-A1FF-4177-AEE7-76D212191A09}</a:tableStyleId>
              </a:tblPr>
              <a:tblGrid>
                <a:gridCol w="3539420">
                  <a:extLst>
                    <a:ext uri="{9D8B030D-6E8A-4147-A177-3AD203B41FA5}">
                      <a16:colId xmlns:a16="http://schemas.microsoft.com/office/drawing/2014/main" val="20000"/>
                    </a:ext>
                  </a:extLst>
                </a:gridCol>
                <a:gridCol w="720079">
                  <a:extLst>
                    <a:ext uri="{9D8B030D-6E8A-4147-A177-3AD203B41FA5}">
                      <a16:colId xmlns:a16="http://schemas.microsoft.com/office/drawing/2014/main" val="20001"/>
                    </a:ext>
                  </a:extLst>
                </a:gridCol>
              </a:tblGrid>
              <a:tr h="258393">
                <a:tc>
                  <a:txBody>
                    <a:bodyPr/>
                    <a:lstStyle/>
                    <a:p>
                      <a:pPr algn="l" fontAlgn="ctr"/>
                      <a:r>
                        <a:rPr lang="ru-RU" sz="1400" b="1" u="none" strike="noStrike" dirty="0" err="1">
                          <a:effectLst/>
                        </a:rPr>
                        <a:t>Нові</a:t>
                      </a:r>
                      <a:r>
                        <a:rPr lang="ru-RU" sz="1400" b="1" u="none" strike="noStrike" dirty="0">
                          <a:effectLst/>
                        </a:rPr>
                        <a:t> точки </a:t>
                      </a:r>
                      <a:r>
                        <a:rPr lang="ru-RU" sz="1400" b="1" u="none" strike="noStrike" dirty="0" err="1">
                          <a:effectLst/>
                        </a:rPr>
                        <a:t>зростання</a:t>
                      </a:r>
                      <a:r>
                        <a:rPr lang="ru-RU" sz="1400" b="1" u="none" strike="noStrike" dirty="0">
                          <a:effectLst/>
                        </a:rPr>
                        <a:t> для </a:t>
                      </a:r>
                      <a:r>
                        <a:rPr lang="ru-RU" sz="1400" b="1" u="none" strike="noStrike" dirty="0" err="1">
                          <a:effectLst/>
                        </a:rPr>
                        <a:t>сталого</a:t>
                      </a:r>
                      <a:r>
                        <a:rPr lang="ru-RU" sz="1400" b="1" u="none" strike="noStrike" dirty="0">
                          <a:effectLst/>
                        </a:rPr>
                        <a:t> </a:t>
                      </a:r>
                      <a:r>
                        <a:rPr lang="ru-RU" sz="1400" b="1" u="none" strike="noStrike" dirty="0" err="1">
                          <a:effectLst/>
                        </a:rPr>
                        <a:t>розвитку</a:t>
                      </a:r>
                      <a:r>
                        <a:rPr lang="ru-RU" sz="1400" b="1" u="none" strike="noStrike" dirty="0">
                          <a:effectLst/>
                        </a:rPr>
                        <a:t> </a:t>
                      </a:r>
                      <a:r>
                        <a:rPr lang="ru-RU" sz="1400" b="1" u="none" strike="noStrike" dirty="0" err="1">
                          <a:effectLst/>
                        </a:rPr>
                        <a:t>гірських</a:t>
                      </a:r>
                      <a:r>
                        <a:rPr lang="ru-RU" sz="1400" b="1" u="none" strike="noStrike" dirty="0">
                          <a:effectLst/>
                        </a:rPr>
                        <a:t> </a:t>
                      </a:r>
                      <a:r>
                        <a:rPr lang="ru-RU" sz="1400" b="1" u="none" strike="noStrike" dirty="0" err="1">
                          <a:effectLst/>
                        </a:rPr>
                        <a:t>територій</a:t>
                      </a:r>
                      <a:r>
                        <a:rPr lang="ru-RU" sz="1400" b="1" u="none" strike="noStrike" dirty="0">
                          <a:effectLst/>
                        </a:rPr>
                        <a:t> </a:t>
                      </a:r>
                      <a:r>
                        <a:rPr lang="ru-RU" sz="1400" b="1" u="none" strike="noStrike" dirty="0" err="1">
                          <a:effectLst/>
                        </a:rPr>
                        <a:t>Львівської</a:t>
                      </a:r>
                      <a:r>
                        <a:rPr lang="ru-RU" sz="1400" b="1" u="none" strike="noStrike" dirty="0">
                          <a:effectLst/>
                        </a:rPr>
                        <a:t> </a:t>
                      </a:r>
                      <a:r>
                        <a:rPr lang="ru-RU" sz="1400" b="1" u="none" strike="noStrike" dirty="0" err="1">
                          <a:effectLst/>
                        </a:rPr>
                        <a:t>області</a:t>
                      </a:r>
                      <a:endParaRPr lang="ru-RU" sz="1400" b="1" i="0" u="none" strike="noStrike" dirty="0">
                        <a:solidFill>
                          <a:srgbClr val="000000"/>
                        </a:solidFill>
                        <a:effectLst/>
                        <a:latin typeface="Century Gothic" pitchFamily="34" charset="0"/>
                      </a:endParaRPr>
                    </a:p>
                  </a:txBody>
                  <a:tcPr marL="1003" marR="1003" marT="1003" marB="0" anchor="ctr"/>
                </a:tc>
                <a:tc>
                  <a:txBody>
                    <a:bodyPr/>
                    <a:lstStyle/>
                    <a:p>
                      <a:pPr algn="ctr" fontAlgn="ctr"/>
                      <a:r>
                        <a:rPr lang="uk-UA" sz="1400" b="1" u="none" strike="noStrike" dirty="0">
                          <a:effectLst/>
                        </a:rPr>
                        <a:t>25 </a:t>
                      </a:r>
                      <a:r>
                        <a:rPr lang="uk-UA" sz="1400" b="1" u="none" strike="noStrike" dirty="0" smtClean="0">
                          <a:effectLst/>
                        </a:rPr>
                        <a:t>778,4</a:t>
                      </a:r>
                      <a:endParaRPr lang="uk-UA" sz="1400" b="1" i="0" u="none" strike="noStrike" dirty="0">
                        <a:solidFill>
                          <a:srgbClr val="000000"/>
                        </a:solidFill>
                        <a:effectLst/>
                        <a:latin typeface="Century Gothic" pitchFamily="34" charset="0"/>
                      </a:endParaRPr>
                    </a:p>
                  </a:txBody>
                  <a:tcPr marL="1003" marR="1003" marT="1003" marB="0" anchor="ctr"/>
                </a:tc>
                <a:extLst>
                  <a:ext uri="{0D108BD9-81ED-4DB2-BD59-A6C34878D82A}">
                    <a16:rowId xmlns:a16="http://schemas.microsoft.com/office/drawing/2014/main" val="10000"/>
                  </a:ext>
                </a:extLst>
              </a:tr>
              <a:tr h="258393">
                <a:tc>
                  <a:txBody>
                    <a:bodyPr/>
                    <a:lstStyle/>
                    <a:p>
                      <a:pPr algn="l" fontAlgn="ctr"/>
                      <a:r>
                        <a:rPr lang="ru-RU" sz="1400" b="1" u="none" strike="noStrike" dirty="0" err="1">
                          <a:effectLst/>
                        </a:rPr>
                        <a:t>Розробка</a:t>
                      </a:r>
                      <a:r>
                        <a:rPr lang="ru-RU" sz="1400" b="1" u="none" strike="noStrike" dirty="0">
                          <a:effectLst/>
                        </a:rPr>
                        <a:t> </a:t>
                      </a:r>
                      <a:r>
                        <a:rPr lang="ru-RU" sz="1400" b="1" u="none" strike="noStrike" dirty="0" err="1">
                          <a:effectLst/>
                        </a:rPr>
                        <a:t>інтегрованої</a:t>
                      </a:r>
                      <a:r>
                        <a:rPr lang="ru-RU" sz="1400" b="1" u="none" strike="noStrike" dirty="0">
                          <a:effectLst/>
                        </a:rPr>
                        <a:t> </a:t>
                      </a:r>
                      <a:r>
                        <a:rPr lang="ru-RU" sz="1400" b="1" u="none" strike="noStrike" dirty="0" err="1">
                          <a:effectLst/>
                        </a:rPr>
                        <a:t>стратегії</a:t>
                      </a:r>
                      <a:r>
                        <a:rPr lang="ru-RU" sz="1400" b="1" u="none" strike="noStrike" dirty="0">
                          <a:effectLst/>
                        </a:rPr>
                        <a:t> </a:t>
                      </a:r>
                      <a:r>
                        <a:rPr lang="ru-RU" sz="1400" b="1" u="none" strike="noStrike" dirty="0" err="1">
                          <a:effectLst/>
                        </a:rPr>
                        <a:t>просторового</a:t>
                      </a:r>
                      <a:r>
                        <a:rPr lang="ru-RU" sz="1400" b="1" u="none" strike="noStrike" dirty="0">
                          <a:effectLst/>
                        </a:rPr>
                        <a:t> </a:t>
                      </a:r>
                      <a:r>
                        <a:rPr lang="ru-RU" sz="1400" b="1" u="none" strike="noStrike" dirty="0" err="1">
                          <a:effectLst/>
                        </a:rPr>
                        <a:t>розвитку</a:t>
                      </a:r>
                      <a:r>
                        <a:rPr lang="ru-RU" sz="1400" b="1" u="none" strike="noStrike" dirty="0">
                          <a:effectLst/>
                        </a:rPr>
                        <a:t> </a:t>
                      </a:r>
                      <a:r>
                        <a:rPr lang="ru-RU" sz="1400" b="1" u="none" strike="noStrike" dirty="0" err="1">
                          <a:effectLst/>
                        </a:rPr>
                        <a:t>територій</a:t>
                      </a:r>
                      <a:r>
                        <a:rPr lang="ru-RU" sz="1400" b="1" u="none" strike="noStrike" dirty="0">
                          <a:effectLst/>
                        </a:rPr>
                        <a:t> </a:t>
                      </a:r>
                      <a:r>
                        <a:rPr lang="ru-RU" sz="1400" b="1" u="none" strike="noStrike" dirty="0" err="1">
                          <a:effectLst/>
                        </a:rPr>
                        <a:t>уздовж</a:t>
                      </a:r>
                      <a:r>
                        <a:rPr lang="ru-RU" sz="1400" b="1" u="none" strike="noStrike" dirty="0">
                          <a:effectLst/>
                        </a:rPr>
                        <a:t> державного кордону </a:t>
                      </a:r>
                      <a:r>
                        <a:rPr lang="ru-RU" sz="1400" b="1" u="none" strike="noStrike" dirty="0" err="1">
                          <a:effectLst/>
                        </a:rPr>
                        <a:t>України</a:t>
                      </a:r>
                      <a:r>
                        <a:rPr lang="ru-RU" sz="1400" b="1" u="none" strike="noStrike" dirty="0">
                          <a:effectLst/>
                        </a:rPr>
                        <a:t> та </a:t>
                      </a:r>
                      <a:r>
                        <a:rPr lang="ru-RU" sz="1400" b="1" u="none" strike="noStrike" dirty="0" err="1">
                          <a:effectLst/>
                        </a:rPr>
                        <a:t>Польщі</a:t>
                      </a:r>
                      <a:endParaRPr lang="ru-RU" sz="1400" b="1" i="0" u="none" strike="noStrike" dirty="0">
                        <a:solidFill>
                          <a:srgbClr val="000000"/>
                        </a:solidFill>
                        <a:effectLst/>
                        <a:latin typeface="Century Gothic" pitchFamily="34" charset="0"/>
                      </a:endParaRPr>
                    </a:p>
                  </a:txBody>
                  <a:tcPr marL="1003" marR="1003" marT="1003" marB="0" anchor="ctr"/>
                </a:tc>
                <a:tc>
                  <a:txBody>
                    <a:bodyPr/>
                    <a:lstStyle/>
                    <a:p>
                      <a:pPr algn="ctr" fontAlgn="ctr"/>
                      <a:r>
                        <a:rPr lang="uk-UA" sz="1400" b="1" u="none" strike="noStrike" dirty="0">
                          <a:effectLst/>
                        </a:rPr>
                        <a:t>5 </a:t>
                      </a:r>
                      <a:r>
                        <a:rPr lang="uk-UA" sz="1400" b="1" u="none" strike="noStrike" dirty="0" smtClean="0">
                          <a:effectLst/>
                        </a:rPr>
                        <a:t>580,6</a:t>
                      </a:r>
                      <a:endParaRPr lang="uk-UA" sz="1400" b="1" i="0" u="none" strike="noStrike" dirty="0">
                        <a:solidFill>
                          <a:srgbClr val="000000"/>
                        </a:solidFill>
                        <a:effectLst/>
                        <a:latin typeface="Century Gothic" pitchFamily="34" charset="0"/>
                      </a:endParaRPr>
                    </a:p>
                  </a:txBody>
                  <a:tcPr marL="1003" marR="1003" marT="1003" marB="0" anchor="ctr"/>
                </a:tc>
                <a:extLst>
                  <a:ext uri="{0D108BD9-81ED-4DB2-BD59-A6C34878D82A}">
                    <a16:rowId xmlns:a16="http://schemas.microsoft.com/office/drawing/2014/main" val="10001"/>
                  </a:ext>
                </a:extLst>
              </a:tr>
              <a:tr h="258393">
                <a:tc>
                  <a:txBody>
                    <a:bodyPr/>
                    <a:lstStyle/>
                    <a:p>
                      <a:pPr algn="l" fontAlgn="ctr"/>
                      <a:r>
                        <a:rPr lang="uk-UA" sz="1400" b="1" u="none" strike="noStrike" dirty="0">
                          <a:effectLst/>
                        </a:rPr>
                        <a:t>Карпатська мережа регіонального розвитку</a:t>
                      </a:r>
                      <a:endParaRPr lang="uk-UA" sz="1400" b="1" i="0" u="none" strike="noStrike" dirty="0">
                        <a:solidFill>
                          <a:srgbClr val="000000"/>
                        </a:solidFill>
                        <a:effectLst/>
                        <a:latin typeface="Century Gothic" pitchFamily="34" charset="0"/>
                      </a:endParaRPr>
                    </a:p>
                  </a:txBody>
                  <a:tcPr marL="9525" marR="9525" marT="9525" marB="0" anchor="ctr"/>
                </a:tc>
                <a:tc>
                  <a:txBody>
                    <a:bodyPr/>
                    <a:lstStyle/>
                    <a:p>
                      <a:pPr algn="ctr" fontAlgn="ctr"/>
                      <a:r>
                        <a:rPr lang="uk-UA" sz="1400" b="1" u="none" strike="noStrike" dirty="0">
                          <a:effectLst/>
                        </a:rPr>
                        <a:t>44 </a:t>
                      </a:r>
                      <a:r>
                        <a:rPr lang="uk-UA" sz="1400" b="1" u="none" strike="noStrike" dirty="0" smtClean="0">
                          <a:effectLst/>
                        </a:rPr>
                        <a:t>240,2</a:t>
                      </a:r>
                      <a:endParaRPr lang="uk-UA" sz="1400" b="1" i="0" u="none" strike="noStrike" dirty="0">
                        <a:solidFill>
                          <a:srgbClr val="000000"/>
                        </a:solidFill>
                        <a:effectLst/>
                        <a:latin typeface="Century Gothic" pitchFamily="34" charset="0"/>
                      </a:endParaRPr>
                    </a:p>
                  </a:txBody>
                  <a:tcPr marL="9525" marR="9525" marT="9525" marB="0" anchor="ctr"/>
                </a:tc>
                <a:extLst>
                  <a:ext uri="{0D108BD9-81ED-4DB2-BD59-A6C34878D82A}">
                    <a16:rowId xmlns:a16="http://schemas.microsoft.com/office/drawing/2014/main" val="10002"/>
                  </a:ext>
                </a:extLst>
              </a:tr>
              <a:tr h="258393">
                <a:tc>
                  <a:txBody>
                    <a:bodyPr/>
                    <a:lstStyle/>
                    <a:p>
                      <a:pPr algn="l" fontAlgn="ctr"/>
                      <a:r>
                        <a:rPr lang="uk-UA" sz="1400" b="1" u="none" strike="noStrike" dirty="0">
                          <a:effectLst/>
                        </a:rPr>
                        <a:t>Схід і Захід разом: будуємо довіру зі шкільної парти</a:t>
                      </a:r>
                      <a:endParaRPr lang="uk-UA" sz="1400" b="1" i="0" u="none" strike="noStrike" dirty="0">
                        <a:solidFill>
                          <a:srgbClr val="000000"/>
                        </a:solidFill>
                        <a:effectLst/>
                        <a:latin typeface="Century Gothic" pitchFamily="34" charset="0"/>
                      </a:endParaRPr>
                    </a:p>
                  </a:txBody>
                  <a:tcPr marL="9525" marR="9525" marT="9525" marB="0" anchor="ctr"/>
                </a:tc>
                <a:tc>
                  <a:txBody>
                    <a:bodyPr/>
                    <a:lstStyle/>
                    <a:p>
                      <a:pPr algn="ctr" fontAlgn="ctr"/>
                      <a:r>
                        <a:rPr lang="uk-UA" sz="1400" b="1" u="none" strike="noStrike" dirty="0">
                          <a:effectLst/>
                        </a:rPr>
                        <a:t>11 </a:t>
                      </a:r>
                      <a:r>
                        <a:rPr lang="uk-UA" sz="1400" b="1" u="none" strike="noStrike" dirty="0" smtClean="0">
                          <a:effectLst/>
                        </a:rPr>
                        <a:t>839,2</a:t>
                      </a:r>
                      <a:endParaRPr lang="uk-UA" sz="1400" b="1" i="0" u="none" strike="noStrike" dirty="0">
                        <a:solidFill>
                          <a:srgbClr val="000000"/>
                        </a:solidFill>
                        <a:effectLst/>
                        <a:latin typeface="Century Gothic" pitchFamily="34" charset="0"/>
                      </a:endParaRP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20644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76732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713127"/>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РОЗВИТОК ПРОБЛЕМНИХ ТЕРИТОРІЙ </a:t>
            </a:r>
            <a:endParaRPr lang="uk-UA" sz="3600" b="1" dirty="0">
              <a:latin typeface="Century Gothic"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266416"/>
              </p:ext>
            </p:extLst>
          </p:nvPr>
        </p:nvGraphicFramePr>
        <p:xfrm>
          <a:off x="179512" y="866154"/>
          <a:ext cx="8856984" cy="5916904"/>
        </p:xfrm>
        <a:graphic>
          <a:graphicData uri="http://schemas.openxmlformats.org/drawingml/2006/table">
            <a:tbl>
              <a:tblPr firstRow="1" bandRow="1">
                <a:tableStyleId>{5C22544A-7EE6-4342-B048-85BDC9FD1C3A}</a:tableStyleId>
              </a:tblPr>
              <a:tblGrid>
                <a:gridCol w="1722314">
                  <a:extLst>
                    <a:ext uri="{9D8B030D-6E8A-4147-A177-3AD203B41FA5}">
                      <a16:colId xmlns:a16="http://schemas.microsoft.com/office/drawing/2014/main" val="20000"/>
                    </a:ext>
                  </a:extLst>
                </a:gridCol>
                <a:gridCol w="1164844">
                  <a:extLst>
                    <a:ext uri="{9D8B030D-6E8A-4147-A177-3AD203B41FA5}">
                      <a16:colId xmlns:a16="http://schemas.microsoft.com/office/drawing/2014/main" val="20001"/>
                    </a:ext>
                  </a:extLst>
                </a:gridCol>
                <a:gridCol w="5969826">
                  <a:extLst>
                    <a:ext uri="{9D8B030D-6E8A-4147-A177-3AD203B41FA5}">
                      <a16:colId xmlns:a16="http://schemas.microsoft.com/office/drawing/2014/main" val="20002"/>
                    </a:ext>
                  </a:extLst>
                </a:gridCol>
              </a:tblGrid>
              <a:tr h="4609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smtClean="0">
                          <a:latin typeface="+mn-lt"/>
                        </a:rPr>
                        <a:t>Назва</a:t>
                      </a:r>
                      <a:r>
                        <a:rPr lang="ru-RU" sz="1200" b="1" dirty="0" smtClean="0">
                          <a:latin typeface="+mn-lt"/>
                        </a:rPr>
                        <a:t> </a:t>
                      </a:r>
                      <a:r>
                        <a:rPr lang="ru-RU" sz="1200" b="1" dirty="0" err="1" smtClean="0">
                          <a:latin typeface="+mn-lt"/>
                        </a:rPr>
                        <a:t>напряму</a:t>
                      </a:r>
                      <a:endParaRPr lang="ru-RU" sz="1200" b="1" dirty="0" smtClean="0">
                        <a:latin typeface="+mn-lt"/>
                      </a:endParaRPr>
                    </a:p>
                  </a:txBody>
                  <a:tcPr anchor="ctr">
                    <a:solidFill>
                      <a:srgbClr val="002060"/>
                    </a:solidFill>
                  </a:tcPr>
                </a:tc>
                <a:tc>
                  <a:txBody>
                    <a:bodyPr/>
                    <a:lstStyle/>
                    <a:p>
                      <a:pPr algn="ctr"/>
                      <a:r>
                        <a:rPr lang="uk-UA" sz="1200" b="1" dirty="0" smtClean="0">
                          <a:latin typeface="+mn-lt"/>
                        </a:rPr>
                        <a:t>Обсяг</a:t>
                      </a:r>
                      <a:r>
                        <a:rPr lang="uk-UA" sz="1200" b="1" baseline="0" dirty="0" smtClean="0">
                          <a:latin typeface="+mn-lt"/>
                        </a:rPr>
                        <a:t> фінансування</a:t>
                      </a:r>
                      <a:endParaRPr lang="uk-UA" sz="1200" b="1" dirty="0">
                        <a:latin typeface="+mn-lt"/>
                      </a:endParaRPr>
                    </a:p>
                  </a:txBody>
                  <a:tcPr anchor="ctr">
                    <a:solidFill>
                      <a:srgbClr val="002060"/>
                    </a:solidFill>
                  </a:tcPr>
                </a:tc>
                <a:tc>
                  <a:txBody>
                    <a:bodyPr/>
                    <a:lstStyle/>
                    <a:p>
                      <a:pPr algn="ctr"/>
                      <a:r>
                        <a:rPr lang="uk-UA" sz="1200" b="1" dirty="0" smtClean="0">
                          <a:latin typeface="+mn-lt"/>
                        </a:rPr>
                        <a:t>Можливі проекти</a:t>
                      </a:r>
                      <a:endParaRPr lang="uk-UA" sz="1200" b="1" dirty="0">
                        <a:latin typeface="+mn-lt"/>
                      </a:endParaRPr>
                    </a:p>
                  </a:txBody>
                  <a:tcPr anchor="ctr">
                    <a:solidFill>
                      <a:srgbClr val="002060"/>
                    </a:solidFill>
                  </a:tcPr>
                </a:tc>
                <a:extLst>
                  <a:ext uri="{0D108BD9-81ED-4DB2-BD59-A6C34878D82A}">
                    <a16:rowId xmlns:a16="http://schemas.microsoft.com/office/drawing/2014/main" val="10000"/>
                  </a:ext>
                </a:extLst>
              </a:tr>
              <a:tr h="172869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uk-UA" sz="1200" b="1" kern="1200" dirty="0" smtClean="0">
                          <a:solidFill>
                            <a:schemeClr val="dk1"/>
                          </a:solidFill>
                          <a:effectLst/>
                          <a:latin typeface="+mn-lt"/>
                          <a:ea typeface="+mn-ea"/>
                          <a:cs typeface="+mn-cs"/>
                        </a:rPr>
                        <a:t>Розвиток сільських територій з низькою щільністю населення</a:t>
                      </a:r>
                      <a:r>
                        <a:rPr lang="uk-UA" sz="1200" b="1" kern="1200" baseline="0" dirty="0" smtClean="0">
                          <a:solidFill>
                            <a:schemeClr val="dk1"/>
                          </a:solidFill>
                          <a:effectLst/>
                          <a:latin typeface="+mn-lt"/>
                          <a:ea typeface="+mn-ea"/>
                          <a:cs typeface="+mn-cs"/>
                        </a:rPr>
                        <a:t> (10-15 осіб на </a:t>
                      </a:r>
                      <a:r>
                        <a:rPr lang="uk-UA" sz="1200" b="1" kern="1200" baseline="0" dirty="0" err="1" smtClean="0">
                          <a:solidFill>
                            <a:schemeClr val="dk1"/>
                          </a:solidFill>
                          <a:effectLst/>
                          <a:latin typeface="+mn-lt"/>
                          <a:ea typeface="+mn-ea"/>
                          <a:cs typeface="+mn-cs"/>
                        </a:rPr>
                        <a:t>кв</a:t>
                      </a:r>
                      <a:r>
                        <a:rPr lang="uk-UA" sz="1200" b="1" kern="1200" baseline="0" dirty="0" smtClean="0">
                          <a:solidFill>
                            <a:schemeClr val="dk1"/>
                          </a:solidFill>
                          <a:effectLst/>
                          <a:latin typeface="+mn-lt"/>
                          <a:ea typeface="+mn-ea"/>
                          <a:cs typeface="+mn-cs"/>
                        </a:rPr>
                        <a:t> км)</a:t>
                      </a:r>
                      <a:endParaRPr lang="uk-UA" sz="1200" b="1" kern="1200" dirty="0" smtClean="0">
                        <a:solidFill>
                          <a:schemeClr val="dk1"/>
                        </a:solidFill>
                        <a:effectLst/>
                        <a:latin typeface="+mn-lt"/>
                        <a:ea typeface="+mn-ea"/>
                        <a:cs typeface="+mn-cs"/>
                      </a:endParaRPr>
                    </a:p>
                    <a:p>
                      <a:endParaRPr lang="ru-RU" sz="1200" b="1"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min</a:t>
                      </a:r>
                      <a:endParaRPr lang="uk-UA" sz="12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200" b="1" dirty="0" smtClean="0">
                          <a:latin typeface="+mn-lt"/>
                        </a:rPr>
                        <a:t>1 200 тис.</a:t>
                      </a:r>
                      <a:r>
                        <a:rPr lang="en-US" sz="1200" b="1" dirty="0" smtClean="0">
                          <a:latin typeface="+mn-lt"/>
                        </a:rPr>
                        <a:t> </a:t>
                      </a:r>
                      <a:r>
                        <a:rPr lang="ru-RU" sz="1200" b="1" dirty="0" smtClean="0">
                          <a:latin typeface="+mn-lt"/>
                        </a:rPr>
                        <a:t>грн.</a:t>
                      </a:r>
                      <a:r>
                        <a:rPr lang="en-US" sz="1200" b="1" dirty="0" smtClean="0">
                          <a:latin typeface="+mn-l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max</a:t>
                      </a:r>
                      <a:endParaRPr lang="uk-UA" sz="12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200" b="1" dirty="0" smtClean="0">
                          <a:latin typeface="+mn-lt"/>
                        </a:rPr>
                        <a:t>4 800 тис. </a:t>
                      </a:r>
                      <a:r>
                        <a:rPr lang="ru-RU" sz="1200" b="1" dirty="0" smtClean="0">
                          <a:latin typeface="+mn-lt"/>
                        </a:rPr>
                        <a:t>грн. </a:t>
                      </a:r>
                    </a:p>
                  </a:txBody>
                  <a:tcPr anchor="ctr"/>
                </a:tc>
                <a:tc>
                  <a:txBody>
                    <a:bodyPr/>
                    <a:lstStyle/>
                    <a:p>
                      <a:pPr marL="285750" indent="-285750">
                        <a:buFont typeface="Arial" pitchFamily="34" charset="0"/>
                        <a:buChar char="•"/>
                      </a:pPr>
                      <a:r>
                        <a:rPr lang="ru-RU" sz="1200" b="1" dirty="0" err="1" smtClean="0">
                          <a:latin typeface="+mn-lt"/>
                        </a:rPr>
                        <a:t>стимулювання</a:t>
                      </a:r>
                      <a:r>
                        <a:rPr lang="ru-RU" sz="1200" b="1" dirty="0" smtClean="0">
                          <a:latin typeface="+mn-lt"/>
                        </a:rPr>
                        <a:t> </a:t>
                      </a:r>
                      <a:r>
                        <a:rPr lang="ru-RU" sz="1200" b="1" dirty="0" err="1" smtClean="0">
                          <a:latin typeface="+mn-lt"/>
                        </a:rPr>
                        <a:t>переселення</a:t>
                      </a:r>
                      <a:r>
                        <a:rPr lang="ru-RU" sz="1200" b="1" dirty="0" smtClean="0">
                          <a:latin typeface="+mn-lt"/>
                        </a:rPr>
                        <a:t> у </a:t>
                      </a:r>
                      <a:r>
                        <a:rPr lang="ru-RU" sz="1200" b="1" dirty="0" err="1" smtClean="0">
                          <a:latin typeface="+mn-lt"/>
                        </a:rPr>
                        <a:t>сільські</a:t>
                      </a:r>
                      <a:r>
                        <a:rPr lang="ru-RU" sz="1200" b="1" dirty="0" smtClean="0">
                          <a:latin typeface="+mn-lt"/>
                        </a:rPr>
                        <a:t> </a:t>
                      </a:r>
                      <a:r>
                        <a:rPr lang="ru-RU" sz="1200" b="1" dirty="0" err="1" smtClean="0">
                          <a:latin typeface="+mn-lt"/>
                        </a:rPr>
                        <a:t>райони</a:t>
                      </a:r>
                      <a:r>
                        <a:rPr lang="ru-RU" sz="1200" b="1" dirty="0" smtClean="0">
                          <a:latin typeface="+mn-lt"/>
                        </a:rPr>
                        <a:t> з </a:t>
                      </a:r>
                      <a:r>
                        <a:rPr lang="ru-RU" sz="1200" b="1" dirty="0" err="1" smtClean="0">
                          <a:latin typeface="+mn-lt"/>
                        </a:rPr>
                        <a:t>низькою</a:t>
                      </a:r>
                      <a:r>
                        <a:rPr lang="ru-RU" sz="1200" b="1" dirty="0" smtClean="0">
                          <a:latin typeface="+mn-lt"/>
                        </a:rPr>
                        <a:t> </a:t>
                      </a:r>
                      <a:r>
                        <a:rPr lang="ru-RU" sz="1200" b="1" dirty="0" err="1" smtClean="0">
                          <a:latin typeface="+mn-lt"/>
                        </a:rPr>
                        <a:t>щільністю</a:t>
                      </a:r>
                      <a:r>
                        <a:rPr lang="ru-RU" sz="1200" b="1" dirty="0" smtClean="0">
                          <a:latin typeface="+mn-lt"/>
                        </a:rPr>
                        <a:t> </a:t>
                      </a:r>
                      <a:r>
                        <a:rPr lang="ru-RU" sz="1200" b="1" dirty="0" err="1" smtClean="0">
                          <a:latin typeface="+mn-lt"/>
                        </a:rPr>
                        <a:t>населення</a:t>
                      </a:r>
                      <a:r>
                        <a:rPr lang="ru-RU" sz="1200" b="1" dirty="0" smtClean="0">
                          <a:latin typeface="+mn-lt"/>
                        </a:rPr>
                        <a:t> </a:t>
                      </a:r>
                      <a:r>
                        <a:rPr lang="ru-RU" sz="1200" b="1" dirty="0" err="1" smtClean="0">
                          <a:latin typeface="+mn-lt"/>
                        </a:rPr>
                        <a:t>сімей</a:t>
                      </a:r>
                      <a:r>
                        <a:rPr lang="ru-RU" sz="1200" b="1" dirty="0" smtClean="0">
                          <a:latin typeface="+mn-lt"/>
                        </a:rPr>
                        <a:t>/</a:t>
                      </a:r>
                      <a:r>
                        <a:rPr lang="ru-RU" sz="1200" b="1" dirty="0" err="1" smtClean="0">
                          <a:latin typeface="+mn-lt"/>
                        </a:rPr>
                        <a:t>молоді</a:t>
                      </a:r>
                      <a:r>
                        <a:rPr lang="ru-RU" sz="1200" b="1" dirty="0" smtClean="0">
                          <a:latin typeface="+mn-lt"/>
                        </a:rPr>
                        <a:t>, </a:t>
                      </a:r>
                      <a:r>
                        <a:rPr lang="ru-RU" sz="1200" b="1" dirty="0" err="1" smtClean="0">
                          <a:latin typeface="+mn-lt"/>
                        </a:rPr>
                        <a:t>які</a:t>
                      </a:r>
                      <a:r>
                        <a:rPr lang="ru-RU" sz="1200" b="1" dirty="0" smtClean="0">
                          <a:latin typeface="+mn-lt"/>
                        </a:rPr>
                        <a:t> </a:t>
                      </a:r>
                      <a:r>
                        <a:rPr lang="ru-RU" sz="1200" b="1" dirty="0" err="1" smtClean="0">
                          <a:latin typeface="+mn-lt"/>
                        </a:rPr>
                        <a:t>мають</a:t>
                      </a:r>
                      <a:r>
                        <a:rPr lang="ru-RU" sz="1200" b="1" dirty="0" smtClean="0">
                          <a:latin typeface="+mn-lt"/>
                        </a:rPr>
                        <a:t> </a:t>
                      </a:r>
                      <a:r>
                        <a:rPr lang="ru-RU" sz="1200" b="1" dirty="0" err="1" smtClean="0">
                          <a:latin typeface="+mn-lt"/>
                        </a:rPr>
                        <a:t>бізнес</a:t>
                      </a:r>
                      <a:r>
                        <a:rPr lang="ru-RU" sz="1200" b="1" dirty="0" smtClean="0">
                          <a:latin typeface="+mn-lt"/>
                        </a:rPr>
                        <a:t> </a:t>
                      </a:r>
                      <a:r>
                        <a:rPr lang="ru-RU" sz="1200" b="1" dirty="0" err="1" smtClean="0">
                          <a:latin typeface="+mn-lt"/>
                        </a:rPr>
                        <a:t>плани</a:t>
                      </a:r>
                      <a:r>
                        <a:rPr lang="ru-RU" sz="1200" b="1" dirty="0" smtClean="0">
                          <a:latin typeface="+mn-lt"/>
                        </a:rPr>
                        <a:t> </a:t>
                      </a:r>
                      <a:r>
                        <a:rPr lang="ru-RU" sz="1200" b="1" dirty="0" err="1" smtClean="0">
                          <a:latin typeface="+mn-lt"/>
                        </a:rPr>
                        <a:t>щодо</a:t>
                      </a:r>
                      <a:r>
                        <a:rPr lang="ru-RU" sz="1200" b="1" dirty="0" smtClean="0">
                          <a:latin typeface="+mn-lt"/>
                        </a:rPr>
                        <a:t> </a:t>
                      </a:r>
                      <a:r>
                        <a:rPr lang="ru-RU" sz="1200" b="1" dirty="0" err="1" smtClean="0">
                          <a:latin typeface="+mn-lt"/>
                        </a:rPr>
                        <a:t>відкриття</a:t>
                      </a:r>
                      <a:r>
                        <a:rPr lang="ru-RU" sz="1200" b="1" dirty="0" smtClean="0">
                          <a:latin typeface="+mn-lt"/>
                        </a:rPr>
                        <a:t> </a:t>
                      </a:r>
                      <a:r>
                        <a:rPr lang="ru-RU" sz="1200" b="1" dirty="0" err="1" smtClean="0">
                          <a:latin typeface="+mn-lt"/>
                        </a:rPr>
                        <a:t>мікро</a:t>
                      </a:r>
                      <a:r>
                        <a:rPr lang="ru-RU" sz="1200" b="1" dirty="0" smtClean="0">
                          <a:latin typeface="+mn-lt"/>
                        </a:rPr>
                        <a:t> </a:t>
                      </a:r>
                      <a:r>
                        <a:rPr lang="ru-RU" sz="1200" b="1" dirty="0" err="1" smtClean="0">
                          <a:latin typeface="+mn-lt"/>
                        </a:rPr>
                        <a:t>чи</a:t>
                      </a:r>
                      <a:r>
                        <a:rPr lang="ru-RU" sz="1200" b="1" dirty="0" smtClean="0">
                          <a:latin typeface="+mn-lt"/>
                        </a:rPr>
                        <a:t> малого </a:t>
                      </a:r>
                      <a:r>
                        <a:rPr lang="ru-RU" sz="1200" b="1" dirty="0" err="1" smtClean="0">
                          <a:latin typeface="+mn-lt"/>
                        </a:rPr>
                        <a:t>підприємництва</a:t>
                      </a:r>
                      <a:endParaRPr lang="ru-RU" sz="1200" b="1" dirty="0" smtClean="0">
                        <a:latin typeface="+mn-lt"/>
                      </a:endParaRPr>
                    </a:p>
                    <a:p>
                      <a:pPr marL="285750" indent="-285750">
                        <a:buFont typeface="Arial" pitchFamily="34" charset="0"/>
                        <a:buChar char="•"/>
                      </a:pPr>
                      <a:r>
                        <a:rPr lang="ru-RU" sz="1200" b="1" dirty="0" err="1" smtClean="0">
                          <a:latin typeface="+mn-lt"/>
                        </a:rPr>
                        <a:t>дослідження</a:t>
                      </a:r>
                      <a:r>
                        <a:rPr lang="ru-RU" sz="1200" b="1" dirty="0" smtClean="0">
                          <a:latin typeface="+mn-lt"/>
                        </a:rPr>
                        <a:t> </a:t>
                      </a:r>
                      <a:r>
                        <a:rPr lang="ru-RU" sz="1200" b="1" dirty="0" err="1" smtClean="0">
                          <a:latin typeface="+mn-lt"/>
                        </a:rPr>
                        <a:t>ресурсної</a:t>
                      </a:r>
                      <a:r>
                        <a:rPr lang="ru-RU" sz="1200" b="1" dirty="0" smtClean="0">
                          <a:latin typeface="+mn-lt"/>
                        </a:rPr>
                        <a:t> </a:t>
                      </a:r>
                      <a:r>
                        <a:rPr lang="ru-RU" sz="1200" b="1" dirty="0" err="1" smtClean="0">
                          <a:latin typeface="+mn-lt"/>
                        </a:rPr>
                        <a:t>бази</a:t>
                      </a:r>
                      <a:r>
                        <a:rPr lang="ru-RU" sz="1200" b="1" dirty="0" smtClean="0">
                          <a:latin typeface="+mn-lt"/>
                        </a:rPr>
                        <a:t> району, </a:t>
                      </a:r>
                      <a:r>
                        <a:rPr lang="ru-RU" sz="1200" b="1" dirty="0" err="1" smtClean="0">
                          <a:latin typeface="+mn-lt"/>
                        </a:rPr>
                        <a:t>визначення</a:t>
                      </a:r>
                      <a:r>
                        <a:rPr lang="ru-RU" sz="1200" b="1" dirty="0" smtClean="0">
                          <a:latin typeface="+mn-lt"/>
                        </a:rPr>
                        <a:t> </a:t>
                      </a:r>
                      <a:r>
                        <a:rPr lang="ru-RU" sz="1200" b="1" dirty="0" err="1" smtClean="0">
                          <a:latin typeface="+mn-lt"/>
                        </a:rPr>
                        <a:t>можливостей</a:t>
                      </a:r>
                      <a:r>
                        <a:rPr lang="ru-RU" sz="1200" b="1" baseline="0" dirty="0" smtClean="0">
                          <a:latin typeface="+mn-lt"/>
                        </a:rPr>
                        <a:t> </a:t>
                      </a:r>
                      <a:r>
                        <a:rPr lang="ru-RU" sz="1200" b="1" dirty="0" err="1" smtClean="0">
                          <a:latin typeface="+mn-lt"/>
                        </a:rPr>
                        <a:t>використання</a:t>
                      </a:r>
                      <a:r>
                        <a:rPr lang="ru-RU" sz="1200" b="1" dirty="0" smtClean="0">
                          <a:latin typeface="+mn-lt"/>
                        </a:rPr>
                        <a:t> </a:t>
                      </a:r>
                      <a:r>
                        <a:rPr lang="ru-RU" sz="1200" b="1" dirty="0" err="1" smtClean="0">
                          <a:latin typeface="+mn-lt"/>
                        </a:rPr>
                        <a:t>місцевих</a:t>
                      </a:r>
                      <a:r>
                        <a:rPr lang="ru-RU" sz="1200" b="1" dirty="0" smtClean="0">
                          <a:latin typeface="+mn-lt"/>
                        </a:rPr>
                        <a:t> </a:t>
                      </a:r>
                      <a:r>
                        <a:rPr lang="ru-RU" sz="1200" b="1" dirty="0" err="1" smtClean="0">
                          <a:latin typeface="+mn-lt"/>
                        </a:rPr>
                        <a:t>природних</a:t>
                      </a:r>
                      <a:r>
                        <a:rPr lang="ru-RU" sz="1200" b="1" dirty="0" smtClean="0">
                          <a:latin typeface="+mn-lt"/>
                        </a:rPr>
                        <a:t> </a:t>
                      </a:r>
                      <a:r>
                        <a:rPr lang="ru-RU" sz="1200" b="1" dirty="0" err="1" smtClean="0">
                          <a:latin typeface="+mn-lt"/>
                        </a:rPr>
                        <a:t>ресурсів</a:t>
                      </a:r>
                      <a:r>
                        <a:rPr lang="ru-RU" sz="1200" b="1" dirty="0" smtClean="0">
                          <a:latin typeface="+mn-lt"/>
                        </a:rPr>
                        <a:t>, </a:t>
                      </a:r>
                      <a:r>
                        <a:rPr lang="ru-RU" sz="1200" b="1" dirty="0" err="1" smtClean="0">
                          <a:latin typeface="+mn-lt"/>
                        </a:rPr>
                        <a:t>земельних</a:t>
                      </a:r>
                      <a:r>
                        <a:rPr lang="ru-RU" sz="1200" b="1" dirty="0" smtClean="0">
                          <a:latin typeface="+mn-lt"/>
                        </a:rPr>
                        <a:t> </a:t>
                      </a:r>
                      <a:r>
                        <a:rPr lang="ru-RU" sz="1200" b="1" dirty="0" err="1" smtClean="0">
                          <a:latin typeface="+mn-lt"/>
                        </a:rPr>
                        <a:t>ділянок</a:t>
                      </a:r>
                      <a:r>
                        <a:rPr lang="ru-RU" sz="1200" b="1" dirty="0" smtClean="0">
                          <a:latin typeface="+mn-lt"/>
                        </a:rPr>
                        <a:t> та </a:t>
                      </a:r>
                      <a:r>
                        <a:rPr lang="ru-RU" sz="1200" b="1" dirty="0" err="1" smtClean="0">
                          <a:latin typeface="+mn-lt"/>
                        </a:rPr>
                        <a:t>корисних</a:t>
                      </a:r>
                      <a:r>
                        <a:rPr lang="ru-RU" sz="1200" b="1" dirty="0" smtClean="0">
                          <a:latin typeface="+mn-lt"/>
                        </a:rPr>
                        <a:t> </a:t>
                      </a:r>
                      <a:r>
                        <a:rPr lang="ru-RU" sz="1200" b="1" dirty="0" err="1" smtClean="0">
                          <a:latin typeface="+mn-lt"/>
                        </a:rPr>
                        <a:t>копалин</a:t>
                      </a:r>
                      <a:r>
                        <a:rPr lang="ru-RU" sz="1200" b="1" dirty="0" smtClean="0">
                          <a:latin typeface="+mn-lt"/>
                        </a:rPr>
                        <a:t> та </a:t>
                      </a:r>
                      <a:r>
                        <a:rPr lang="ru-RU" sz="1200" b="1" dirty="0" err="1" smtClean="0">
                          <a:latin typeface="+mn-lt"/>
                        </a:rPr>
                        <a:t>підготовлено</a:t>
                      </a:r>
                      <a:r>
                        <a:rPr lang="ru-RU" sz="1200" b="1" dirty="0" smtClean="0">
                          <a:latin typeface="+mn-lt"/>
                        </a:rPr>
                        <a:t> </a:t>
                      </a:r>
                      <a:r>
                        <a:rPr lang="ru-RU" sz="1200" b="1" dirty="0" err="1" smtClean="0">
                          <a:latin typeface="+mn-lt"/>
                        </a:rPr>
                        <a:t>пропозиції</a:t>
                      </a:r>
                      <a:r>
                        <a:rPr lang="ru-RU" sz="1200" b="1" dirty="0" smtClean="0">
                          <a:latin typeface="+mn-lt"/>
                        </a:rPr>
                        <a:t> </a:t>
                      </a:r>
                      <a:r>
                        <a:rPr lang="ru-RU" sz="1200" b="1" dirty="0" err="1" smtClean="0">
                          <a:latin typeface="+mn-lt"/>
                        </a:rPr>
                        <a:t>щодо</a:t>
                      </a:r>
                      <a:r>
                        <a:rPr lang="ru-RU" sz="1200" b="1" dirty="0" smtClean="0">
                          <a:latin typeface="+mn-lt"/>
                        </a:rPr>
                        <a:t> </a:t>
                      </a:r>
                      <a:r>
                        <a:rPr lang="ru-RU" sz="1200" b="1" dirty="0" err="1" smtClean="0">
                          <a:latin typeface="+mn-lt"/>
                        </a:rPr>
                        <a:t>юридичних</a:t>
                      </a:r>
                      <a:r>
                        <a:rPr lang="ru-RU" sz="1200" b="1" dirty="0" smtClean="0">
                          <a:latin typeface="+mn-lt"/>
                        </a:rPr>
                        <a:t> </a:t>
                      </a:r>
                      <a:r>
                        <a:rPr lang="ru-RU" sz="1200" b="1" dirty="0" err="1" smtClean="0">
                          <a:latin typeface="+mn-lt"/>
                        </a:rPr>
                        <a:t>механізмів</a:t>
                      </a:r>
                      <a:r>
                        <a:rPr lang="ru-RU" sz="1200" b="1" dirty="0" smtClean="0">
                          <a:latin typeface="+mn-lt"/>
                        </a:rPr>
                        <a:t> </a:t>
                      </a:r>
                      <a:r>
                        <a:rPr lang="ru-RU" sz="1200" b="1" dirty="0" err="1" smtClean="0">
                          <a:latin typeface="+mn-lt"/>
                        </a:rPr>
                        <a:t>їх</a:t>
                      </a:r>
                      <a:r>
                        <a:rPr lang="ru-RU" sz="1200" b="1" dirty="0" smtClean="0">
                          <a:latin typeface="+mn-lt"/>
                        </a:rPr>
                        <a:t> </a:t>
                      </a:r>
                      <a:r>
                        <a:rPr lang="ru-RU" sz="1200" b="1" dirty="0" err="1" smtClean="0">
                          <a:latin typeface="+mn-lt"/>
                        </a:rPr>
                        <a:t>використання</a:t>
                      </a:r>
                      <a:r>
                        <a:rPr lang="ru-RU" sz="1200" b="1" dirty="0" smtClean="0">
                          <a:latin typeface="+mn-lt"/>
                        </a:rPr>
                        <a:t>.</a:t>
                      </a:r>
                    </a:p>
                    <a:p>
                      <a:pPr marL="285750" indent="-285750">
                        <a:buFont typeface="Arial" pitchFamily="34" charset="0"/>
                        <a:buChar char="•"/>
                      </a:pPr>
                      <a:r>
                        <a:rPr lang="ru-RU" sz="1200" b="1" dirty="0" err="1" smtClean="0">
                          <a:latin typeface="+mn-lt"/>
                        </a:rPr>
                        <a:t>проекти</a:t>
                      </a:r>
                      <a:r>
                        <a:rPr lang="ru-RU" sz="1200" b="1" dirty="0" smtClean="0">
                          <a:latin typeface="+mn-lt"/>
                        </a:rPr>
                        <a:t> </a:t>
                      </a:r>
                      <a:r>
                        <a:rPr lang="ru-RU" sz="1200" b="1" dirty="0" err="1" smtClean="0">
                          <a:latin typeface="+mn-lt"/>
                        </a:rPr>
                        <a:t>співробітництва</a:t>
                      </a:r>
                      <a:r>
                        <a:rPr lang="ru-RU" sz="1200" b="1" dirty="0" smtClean="0">
                          <a:latin typeface="+mn-lt"/>
                        </a:rPr>
                        <a:t> </a:t>
                      </a:r>
                      <a:r>
                        <a:rPr lang="ru-RU" sz="1200" b="1" dirty="0" err="1" smtClean="0">
                          <a:latin typeface="+mn-lt"/>
                        </a:rPr>
                        <a:t>міських</a:t>
                      </a:r>
                      <a:r>
                        <a:rPr lang="ru-RU" sz="1200" b="1" dirty="0" smtClean="0">
                          <a:latin typeface="+mn-lt"/>
                        </a:rPr>
                        <a:t> </a:t>
                      </a:r>
                      <a:r>
                        <a:rPr lang="ru-RU" sz="1200" b="1" dirty="0" err="1" smtClean="0">
                          <a:latin typeface="+mn-lt"/>
                        </a:rPr>
                        <a:t>сільських</a:t>
                      </a:r>
                      <a:r>
                        <a:rPr lang="ru-RU" sz="1200" b="1" dirty="0" smtClean="0">
                          <a:latin typeface="+mn-lt"/>
                        </a:rPr>
                        <a:t> </a:t>
                      </a:r>
                      <a:r>
                        <a:rPr lang="ru-RU" sz="1200" b="1" dirty="0" err="1" smtClean="0">
                          <a:latin typeface="+mn-lt"/>
                        </a:rPr>
                        <a:t>територіальних</a:t>
                      </a:r>
                      <a:r>
                        <a:rPr lang="ru-RU" sz="1200" b="1" dirty="0" smtClean="0">
                          <a:latin typeface="+mn-lt"/>
                        </a:rPr>
                        <a:t> громад </a:t>
                      </a:r>
                      <a:r>
                        <a:rPr lang="ru-RU" sz="1200" b="1" dirty="0" err="1" smtClean="0">
                          <a:latin typeface="+mn-lt"/>
                        </a:rPr>
                        <a:t>районів</a:t>
                      </a:r>
                      <a:r>
                        <a:rPr lang="ru-RU" sz="1200" b="1" dirty="0" smtClean="0">
                          <a:latin typeface="+mn-lt"/>
                        </a:rPr>
                        <a:t> з </a:t>
                      </a:r>
                      <a:r>
                        <a:rPr lang="ru-RU" sz="1200" b="1" dirty="0" err="1" smtClean="0">
                          <a:latin typeface="+mn-lt"/>
                        </a:rPr>
                        <a:t>низькою</a:t>
                      </a:r>
                      <a:r>
                        <a:rPr lang="ru-RU" sz="1200" b="1" dirty="0" smtClean="0">
                          <a:latin typeface="+mn-lt"/>
                        </a:rPr>
                        <a:t> </a:t>
                      </a:r>
                      <a:r>
                        <a:rPr lang="ru-RU" sz="1200" b="1" dirty="0" err="1" smtClean="0">
                          <a:latin typeface="+mn-lt"/>
                        </a:rPr>
                        <a:t>щільністю</a:t>
                      </a:r>
                      <a:r>
                        <a:rPr lang="ru-RU" sz="1200" b="1" dirty="0" smtClean="0">
                          <a:latin typeface="+mn-lt"/>
                        </a:rPr>
                        <a:t> </a:t>
                      </a:r>
                      <a:r>
                        <a:rPr lang="ru-RU" sz="1200" b="1" dirty="0" err="1" smtClean="0">
                          <a:latin typeface="+mn-lt"/>
                        </a:rPr>
                        <a:t>населення</a:t>
                      </a:r>
                      <a:r>
                        <a:rPr lang="ru-RU" sz="1200" b="1" dirty="0" smtClean="0">
                          <a:latin typeface="+mn-lt"/>
                        </a:rPr>
                        <a:t>, </a:t>
                      </a:r>
                      <a:r>
                        <a:rPr lang="ru-RU" sz="1200" b="1" dirty="0" err="1" smtClean="0">
                          <a:latin typeface="+mn-lt"/>
                        </a:rPr>
                        <a:t>що</a:t>
                      </a:r>
                      <a:r>
                        <a:rPr lang="ru-RU" sz="1200" b="1" dirty="0" smtClean="0">
                          <a:latin typeface="+mn-lt"/>
                        </a:rPr>
                        <a:t> </a:t>
                      </a:r>
                      <a:r>
                        <a:rPr lang="ru-RU" sz="1200" b="1" dirty="0" err="1" smtClean="0">
                          <a:latin typeface="+mn-lt"/>
                        </a:rPr>
                        <a:t>сприяють</a:t>
                      </a:r>
                      <a:r>
                        <a:rPr lang="ru-RU" sz="1200" b="1" dirty="0" smtClean="0">
                          <a:latin typeface="+mn-lt"/>
                        </a:rPr>
                        <a:t> </a:t>
                      </a:r>
                      <a:r>
                        <a:rPr lang="ru-RU" sz="1200" b="1" dirty="0" err="1" smtClean="0">
                          <a:latin typeface="+mn-lt"/>
                        </a:rPr>
                        <a:t>покращенню</a:t>
                      </a:r>
                      <a:r>
                        <a:rPr lang="ru-RU" sz="1200" b="1" dirty="0" smtClean="0">
                          <a:latin typeface="+mn-lt"/>
                        </a:rPr>
                        <a:t> </a:t>
                      </a:r>
                      <a:r>
                        <a:rPr lang="ru-RU" sz="1200" b="1" dirty="0" err="1" smtClean="0">
                          <a:latin typeface="+mn-lt"/>
                        </a:rPr>
                        <a:t>зайнятості</a:t>
                      </a:r>
                      <a:r>
                        <a:rPr lang="ru-RU" sz="1200" b="1" dirty="0" smtClean="0">
                          <a:latin typeface="+mn-lt"/>
                        </a:rPr>
                        <a:t> </a:t>
                      </a:r>
                      <a:r>
                        <a:rPr lang="ru-RU" sz="1200" b="1" dirty="0" err="1" smtClean="0">
                          <a:latin typeface="+mn-lt"/>
                        </a:rPr>
                        <a:t>сільського</a:t>
                      </a:r>
                      <a:r>
                        <a:rPr lang="ru-RU" sz="1200" b="1" dirty="0" smtClean="0">
                          <a:latin typeface="+mn-lt"/>
                        </a:rPr>
                        <a:t> </a:t>
                      </a:r>
                      <a:r>
                        <a:rPr lang="ru-RU" sz="1200" b="1" dirty="0" err="1" smtClean="0">
                          <a:latin typeface="+mn-lt"/>
                        </a:rPr>
                        <a:t>населення</a:t>
                      </a:r>
                      <a:r>
                        <a:rPr lang="ru-RU" sz="1200" b="1" dirty="0" smtClean="0">
                          <a:latin typeface="+mn-lt"/>
                        </a:rPr>
                        <a:t>, </a:t>
                      </a:r>
                      <a:r>
                        <a:rPr lang="ru-RU" sz="1200" b="1" dirty="0" err="1" smtClean="0">
                          <a:latin typeface="+mn-lt"/>
                        </a:rPr>
                        <a:t>доступності</a:t>
                      </a:r>
                      <a:r>
                        <a:rPr lang="ru-RU" sz="1200" b="1" dirty="0" smtClean="0">
                          <a:latin typeface="+mn-lt"/>
                        </a:rPr>
                        <a:t> </a:t>
                      </a:r>
                      <a:r>
                        <a:rPr lang="ru-RU" sz="1200" b="1" dirty="0" err="1" smtClean="0">
                          <a:latin typeface="+mn-lt"/>
                        </a:rPr>
                        <a:t>сільських</a:t>
                      </a:r>
                      <a:r>
                        <a:rPr lang="ru-RU" sz="1200" b="1" dirty="0" smtClean="0">
                          <a:latin typeface="+mn-lt"/>
                        </a:rPr>
                        <a:t> </a:t>
                      </a:r>
                      <a:r>
                        <a:rPr lang="ru-RU" sz="1200" b="1" dirty="0" err="1" smtClean="0">
                          <a:latin typeface="+mn-lt"/>
                        </a:rPr>
                        <a:t>територій</a:t>
                      </a:r>
                      <a:r>
                        <a:rPr lang="ru-RU" sz="1200" b="1" dirty="0" smtClean="0">
                          <a:latin typeface="+mn-lt"/>
                        </a:rPr>
                        <a:t> до </a:t>
                      </a:r>
                      <a:r>
                        <a:rPr lang="ru-RU" sz="1200" b="1" dirty="0" err="1" smtClean="0">
                          <a:latin typeface="+mn-lt"/>
                        </a:rPr>
                        <a:t>міст</a:t>
                      </a:r>
                      <a:r>
                        <a:rPr lang="ru-RU" sz="1200" b="1" dirty="0" smtClean="0">
                          <a:latin typeface="+mn-lt"/>
                        </a:rPr>
                        <a:t>. </a:t>
                      </a:r>
                    </a:p>
                    <a:p>
                      <a:pPr marL="285750" indent="-285750">
                        <a:buFont typeface="Arial" pitchFamily="34" charset="0"/>
                        <a:buChar char="•"/>
                      </a:pPr>
                      <a:r>
                        <a:rPr lang="ru-RU" sz="1200" b="1" dirty="0" err="1" smtClean="0">
                          <a:latin typeface="+mn-lt"/>
                        </a:rPr>
                        <a:t>збільшення</a:t>
                      </a:r>
                      <a:r>
                        <a:rPr lang="ru-RU" sz="1200" b="1" dirty="0" smtClean="0">
                          <a:latin typeface="+mn-lt"/>
                        </a:rPr>
                        <a:t> само </a:t>
                      </a:r>
                      <a:r>
                        <a:rPr lang="ru-RU" sz="1200" b="1" dirty="0" err="1" smtClean="0">
                          <a:latin typeface="+mn-lt"/>
                        </a:rPr>
                        <a:t>зайнятості</a:t>
                      </a:r>
                      <a:r>
                        <a:rPr lang="ru-RU" sz="1200" b="1" dirty="0" smtClean="0">
                          <a:latin typeface="+mn-lt"/>
                        </a:rPr>
                        <a:t> </a:t>
                      </a:r>
                      <a:r>
                        <a:rPr lang="ru-RU" sz="1200" b="1" dirty="0" err="1" smtClean="0">
                          <a:latin typeface="+mn-lt"/>
                        </a:rPr>
                        <a:t>сільського</a:t>
                      </a:r>
                      <a:r>
                        <a:rPr lang="ru-RU" sz="1200" b="1" dirty="0" smtClean="0">
                          <a:latin typeface="+mn-lt"/>
                        </a:rPr>
                        <a:t> </a:t>
                      </a:r>
                      <a:r>
                        <a:rPr lang="ru-RU" sz="1200" b="1" dirty="0" err="1" smtClean="0">
                          <a:latin typeface="+mn-lt"/>
                        </a:rPr>
                        <a:t>населення</a:t>
                      </a:r>
                      <a:r>
                        <a:rPr lang="ru-RU" sz="1200" b="1" dirty="0" smtClean="0">
                          <a:latin typeface="+mn-lt"/>
                        </a:rPr>
                        <a:t> </a:t>
                      </a:r>
                    </a:p>
                  </a:txBody>
                  <a:tcPr/>
                </a:tc>
                <a:extLst>
                  <a:ext uri="{0D108BD9-81ED-4DB2-BD59-A6C34878D82A}">
                    <a16:rowId xmlns:a16="http://schemas.microsoft.com/office/drawing/2014/main" val="10001"/>
                  </a:ext>
                </a:extLst>
              </a:tr>
              <a:tr h="1070142">
                <a:tc>
                  <a:txBody>
                    <a:bodyPr/>
                    <a:lstStyle/>
                    <a:p>
                      <a:r>
                        <a:rPr lang="ru-RU" sz="1200" b="1" dirty="0" err="1" smtClean="0">
                          <a:latin typeface="+mn-lt"/>
                        </a:rPr>
                        <a:t>Створення</a:t>
                      </a:r>
                      <a:r>
                        <a:rPr lang="ru-RU" sz="1200" b="1" dirty="0" smtClean="0">
                          <a:latin typeface="+mn-lt"/>
                        </a:rPr>
                        <a:t> умов для </a:t>
                      </a:r>
                      <a:r>
                        <a:rPr lang="ru-RU" sz="1200" b="1" dirty="0" err="1" smtClean="0">
                          <a:latin typeface="+mn-lt"/>
                        </a:rPr>
                        <a:t>розвитку</a:t>
                      </a:r>
                      <a:r>
                        <a:rPr lang="ru-RU" sz="1200" b="1" dirty="0" smtClean="0">
                          <a:latin typeface="+mn-lt"/>
                        </a:rPr>
                        <a:t> </a:t>
                      </a:r>
                      <a:r>
                        <a:rPr lang="ru-RU" sz="1200" b="1" dirty="0" err="1" smtClean="0">
                          <a:latin typeface="+mn-lt"/>
                        </a:rPr>
                        <a:t>гірських</a:t>
                      </a:r>
                      <a:r>
                        <a:rPr lang="ru-RU" sz="1200" b="1" dirty="0" smtClean="0">
                          <a:latin typeface="+mn-lt"/>
                        </a:rPr>
                        <a:t> </a:t>
                      </a:r>
                      <a:r>
                        <a:rPr lang="ru-RU" sz="1200" b="1" dirty="0" err="1" smtClean="0">
                          <a:latin typeface="+mn-lt"/>
                        </a:rPr>
                        <a:t>територій</a:t>
                      </a:r>
                      <a:r>
                        <a:rPr lang="ru-RU" sz="1200" b="1" dirty="0" smtClean="0">
                          <a:latin typeface="+mn-lt"/>
                        </a:rPr>
                        <a:t> та </a:t>
                      </a:r>
                      <a:r>
                        <a:rPr lang="ru-RU" sz="1200" b="1" dirty="0" err="1" smtClean="0">
                          <a:latin typeface="+mn-lt"/>
                        </a:rPr>
                        <a:t>інших</a:t>
                      </a:r>
                      <a:r>
                        <a:rPr lang="ru-RU" sz="1200" b="1" dirty="0" smtClean="0">
                          <a:latin typeface="+mn-lt"/>
                        </a:rPr>
                        <a:t> </a:t>
                      </a:r>
                      <a:r>
                        <a:rPr lang="ru-RU" sz="1200" b="1" dirty="0" err="1" smtClean="0">
                          <a:latin typeface="+mn-lt"/>
                        </a:rPr>
                        <a:t>територій</a:t>
                      </a:r>
                      <a:r>
                        <a:rPr lang="ru-RU" sz="1200" b="1" dirty="0" smtClean="0">
                          <a:latin typeface="+mn-lt"/>
                        </a:rPr>
                        <a:t> з </a:t>
                      </a:r>
                      <a:r>
                        <a:rPr lang="ru-RU" sz="1200" b="1" dirty="0" err="1" smtClean="0">
                          <a:latin typeface="+mn-lt"/>
                        </a:rPr>
                        <a:t>обмеженим</a:t>
                      </a:r>
                      <a:r>
                        <a:rPr lang="ru-RU" sz="1200" b="1" dirty="0" smtClean="0">
                          <a:latin typeface="+mn-lt"/>
                        </a:rPr>
                        <a:t> </a:t>
                      </a:r>
                      <a:r>
                        <a:rPr lang="ru-RU" sz="1200" b="1" dirty="0" err="1" smtClean="0">
                          <a:latin typeface="+mn-lt"/>
                        </a:rPr>
                        <a:t>потенціалом</a:t>
                      </a:r>
                      <a:r>
                        <a:rPr lang="ru-RU" sz="1200" b="1" dirty="0" smtClean="0">
                          <a:latin typeface="+mn-lt"/>
                        </a:rPr>
                        <a:t> </a:t>
                      </a:r>
                      <a:r>
                        <a:rPr lang="ru-RU" sz="1200" b="1" dirty="0" err="1" smtClean="0">
                          <a:latin typeface="+mn-lt"/>
                        </a:rPr>
                        <a:t>розвитку</a:t>
                      </a:r>
                      <a:endParaRPr lang="ru-RU" sz="1200" b="1"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min</a:t>
                      </a:r>
                      <a:endParaRPr lang="uk-UA" sz="12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200" b="1" dirty="0" smtClean="0">
                          <a:latin typeface="+mn-lt"/>
                        </a:rPr>
                        <a:t>1 200тис.</a:t>
                      </a:r>
                      <a:r>
                        <a:rPr lang="en-US" sz="1200" b="1" dirty="0" smtClean="0">
                          <a:latin typeface="+mn-lt"/>
                        </a:rPr>
                        <a:t> </a:t>
                      </a:r>
                      <a:r>
                        <a:rPr lang="ru-RU" sz="1200" b="1" dirty="0" smtClean="0">
                          <a:latin typeface="+mn-lt"/>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max</a:t>
                      </a:r>
                      <a:endParaRPr lang="uk-UA" sz="12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200" b="1" dirty="0" smtClean="0">
                          <a:latin typeface="+mn-lt"/>
                        </a:rPr>
                        <a:t>12 000 тис. </a:t>
                      </a:r>
                      <a:r>
                        <a:rPr lang="ru-RU" sz="1200" b="1" dirty="0" smtClean="0">
                          <a:latin typeface="+mn-lt"/>
                        </a:rPr>
                        <a:t>грн. </a:t>
                      </a:r>
                    </a:p>
                  </a:txBody>
                  <a:tcPr anchor="ctr"/>
                </a:tc>
                <a:tc>
                  <a:txBody>
                    <a:bodyPr/>
                    <a:lstStyle/>
                    <a:p>
                      <a:pPr marL="261938" indent="-261938" algn="just">
                        <a:spcBef>
                          <a:spcPts val="600"/>
                        </a:spcBef>
                        <a:spcAft>
                          <a:spcPts val="0"/>
                        </a:spcAft>
                        <a:buFont typeface="Arial" pitchFamily="34" charset="0"/>
                        <a:buChar char="•"/>
                      </a:pPr>
                      <a:r>
                        <a:rPr lang="ru-RU" sz="1200" b="1" dirty="0" err="1" smtClean="0">
                          <a:effectLst/>
                          <a:latin typeface="+mn-lt"/>
                          <a:ea typeface="Times New Roman"/>
                          <a:cs typeface="Times New Roman"/>
                        </a:rPr>
                        <a:t>Покращення</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доступності</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гірських</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поселень</a:t>
                      </a:r>
                      <a:endParaRPr lang="ru-RU" sz="1200" b="1" dirty="0" smtClean="0">
                        <a:effectLst/>
                        <a:latin typeface="+mn-lt"/>
                        <a:ea typeface="Times New Roman"/>
                        <a:cs typeface="Times New Roman"/>
                      </a:endParaRPr>
                    </a:p>
                    <a:p>
                      <a:pPr marL="261938" indent="-261938" algn="just">
                        <a:spcBef>
                          <a:spcPts val="600"/>
                        </a:spcBef>
                        <a:spcAft>
                          <a:spcPts val="0"/>
                        </a:spcAft>
                        <a:buFont typeface="Arial" pitchFamily="34" charset="0"/>
                        <a:buChar char="•"/>
                      </a:pPr>
                      <a:r>
                        <a:rPr lang="ru-RU" sz="1200" b="1" dirty="0" err="1" smtClean="0">
                          <a:effectLst/>
                          <a:latin typeface="+mn-lt"/>
                          <a:ea typeface="Times New Roman"/>
                          <a:cs typeface="Times New Roman"/>
                        </a:rPr>
                        <a:t>Покращення</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зайнятості</a:t>
                      </a:r>
                      <a:r>
                        <a:rPr lang="ru-RU" sz="1200" b="1" dirty="0" smtClean="0">
                          <a:effectLst/>
                          <a:latin typeface="+mn-lt"/>
                          <a:ea typeface="Times New Roman"/>
                          <a:cs typeface="Times New Roman"/>
                        </a:rPr>
                        <a:t> у </a:t>
                      </a:r>
                      <a:r>
                        <a:rPr lang="ru-RU" sz="1200" b="1" dirty="0" err="1" smtClean="0">
                          <a:effectLst/>
                          <a:latin typeface="+mn-lt"/>
                          <a:ea typeface="Times New Roman"/>
                          <a:cs typeface="Times New Roman"/>
                        </a:rPr>
                        <a:t>традиційних</a:t>
                      </a:r>
                      <a:r>
                        <a:rPr lang="ru-RU" sz="1200" b="1" dirty="0" smtClean="0">
                          <a:effectLst/>
                          <a:latin typeface="+mn-lt"/>
                          <a:ea typeface="Times New Roman"/>
                          <a:cs typeface="Times New Roman"/>
                        </a:rPr>
                        <a:t> для </a:t>
                      </a:r>
                      <a:r>
                        <a:rPr lang="ru-RU" sz="1200" b="1" dirty="0" err="1" smtClean="0">
                          <a:effectLst/>
                          <a:latin typeface="+mn-lt"/>
                          <a:ea typeface="Times New Roman"/>
                          <a:cs typeface="Times New Roman"/>
                        </a:rPr>
                        <a:t>гірських</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територій</a:t>
                      </a:r>
                      <a:r>
                        <a:rPr lang="ru-RU" sz="1200" b="1" dirty="0" smtClean="0">
                          <a:effectLst/>
                          <a:latin typeface="+mn-lt"/>
                          <a:ea typeface="Times New Roman"/>
                          <a:cs typeface="Times New Roman"/>
                        </a:rPr>
                        <a:t> секторах: </a:t>
                      </a:r>
                      <a:r>
                        <a:rPr lang="ru-RU" sz="1200" b="1" dirty="0" err="1" smtClean="0">
                          <a:effectLst/>
                          <a:latin typeface="+mn-lt"/>
                          <a:ea typeface="Times New Roman"/>
                          <a:cs typeface="Times New Roman"/>
                        </a:rPr>
                        <a:t>сільське</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лісове</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господарство</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народні</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промисли</a:t>
                      </a:r>
                      <a:r>
                        <a:rPr lang="ru-RU" sz="1200" b="1" dirty="0" smtClean="0">
                          <a:effectLst/>
                          <a:latin typeface="+mn-lt"/>
                          <a:ea typeface="Times New Roman"/>
                          <a:cs typeface="Times New Roman"/>
                        </a:rPr>
                        <a:t> з </a:t>
                      </a:r>
                      <a:r>
                        <a:rPr lang="ru-RU" sz="1200" b="1" dirty="0" err="1" smtClean="0">
                          <a:effectLst/>
                          <a:latin typeface="+mn-lt"/>
                          <a:ea typeface="Times New Roman"/>
                          <a:cs typeface="Times New Roman"/>
                        </a:rPr>
                        <a:t>використанням</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нових</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технологій</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що</a:t>
                      </a:r>
                      <a:r>
                        <a:rPr lang="ru-RU" sz="1200" b="1" dirty="0" smtClean="0">
                          <a:effectLst/>
                          <a:latin typeface="+mn-lt"/>
                          <a:ea typeface="Times New Roman"/>
                          <a:cs typeface="Times New Roman"/>
                        </a:rPr>
                        <a:t> не </a:t>
                      </a:r>
                      <a:r>
                        <a:rPr lang="ru-RU" sz="1200" b="1" dirty="0" err="1" smtClean="0">
                          <a:effectLst/>
                          <a:latin typeface="+mn-lt"/>
                          <a:ea typeface="Times New Roman"/>
                          <a:cs typeface="Times New Roman"/>
                        </a:rPr>
                        <a:t>шкодять</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довкіллю</a:t>
                      </a:r>
                      <a:r>
                        <a:rPr lang="ru-RU" sz="1200" b="1" dirty="0" smtClean="0">
                          <a:effectLst/>
                          <a:latin typeface="+mn-lt"/>
                          <a:ea typeface="Times New Roman"/>
                          <a:cs typeface="Times New Roman"/>
                        </a:rPr>
                        <a:t> та </a:t>
                      </a:r>
                      <a:r>
                        <a:rPr lang="ru-RU" sz="1200" b="1" dirty="0" err="1" smtClean="0">
                          <a:effectLst/>
                          <a:latin typeface="+mn-lt"/>
                          <a:ea typeface="Times New Roman"/>
                          <a:cs typeface="Times New Roman"/>
                        </a:rPr>
                        <a:t>покращують</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умови</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праці</a:t>
                      </a:r>
                      <a:r>
                        <a:rPr lang="ru-RU" sz="1200" b="1" dirty="0" smtClean="0">
                          <a:effectLst/>
                          <a:latin typeface="+mn-lt"/>
                          <a:ea typeface="Times New Roman"/>
                          <a:cs typeface="Times New Roman"/>
                        </a:rPr>
                        <a:t>.</a:t>
                      </a:r>
                    </a:p>
                    <a:p>
                      <a:pPr marL="261938" indent="-261938" algn="just">
                        <a:spcBef>
                          <a:spcPts val="600"/>
                        </a:spcBef>
                        <a:spcAft>
                          <a:spcPts val="0"/>
                        </a:spcAft>
                        <a:buFont typeface="Arial" pitchFamily="34" charset="0"/>
                        <a:buChar char="•"/>
                      </a:pPr>
                      <a:r>
                        <a:rPr lang="ru-RU" sz="1200" b="1" dirty="0" err="1" smtClean="0">
                          <a:effectLst/>
                          <a:latin typeface="+mn-lt"/>
                          <a:ea typeface="Times New Roman"/>
                          <a:cs typeface="Times New Roman"/>
                        </a:rPr>
                        <a:t>Покращення</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економічних</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можливостей</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територій</a:t>
                      </a:r>
                      <a:r>
                        <a:rPr lang="ru-RU" sz="1200" b="1" dirty="0" smtClean="0">
                          <a:effectLst/>
                          <a:latin typeface="+mn-lt"/>
                          <a:ea typeface="Times New Roman"/>
                          <a:cs typeface="Times New Roman"/>
                        </a:rPr>
                        <a:t> з </a:t>
                      </a:r>
                      <a:r>
                        <a:rPr lang="ru-RU" sz="1200" b="1" dirty="0" err="1" smtClean="0">
                          <a:effectLst/>
                          <a:latin typeface="+mn-lt"/>
                          <a:ea typeface="Times New Roman"/>
                          <a:cs typeface="Times New Roman"/>
                        </a:rPr>
                        <a:t>обмеженим</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потенціалом</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розвитку</a:t>
                      </a:r>
                      <a:r>
                        <a:rPr lang="ru-RU" sz="1200" b="1" dirty="0" smtClean="0">
                          <a:effectLst/>
                          <a:latin typeface="+mn-lt"/>
                          <a:ea typeface="Times New Roman"/>
                          <a:cs typeface="Times New Roman"/>
                        </a:rPr>
                        <a:t>.</a:t>
                      </a:r>
                    </a:p>
                  </a:txBody>
                  <a:tcPr marL="68580" marR="68580" marT="0" marB="0"/>
                </a:tc>
                <a:extLst>
                  <a:ext uri="{0D108BD9-81ED-4DB2-BD59-A6C34878D82A}">
                    <a16:rowId xmlns:a16="http://schemas.microsoft.com/office/drawing/2014/main" val="10002"/>
                  </a:ext>
                </a:extLst>
              </a:tr>
              <a:tr h="889041">
                <a:tc>
                  <a:txBody>
                    <a:bodyPr/>
                    <a:lstStyle/>
                    <a:p>
                      <a:r>
                        <a:rPr lang="ru-RU" sz="1200" b="1" dirty="0" err="1" smtClean="0">
                          <a:latin typeface="+mn-lt"/>
                        </a:rPr>
                        <a:t>Підтримка</a:t>
                      </a:r>
                      <a:r>
                        <a:rPr lang="ru-RU" sz="1200" b="1" dirty="0" smtClean="0">
                          <a:latin typeface="+mn-lt"/>
                        </a:rPr>
                        <a:t> </a:t>
                      </a:r>
                      <a:r>
                        <a:rPr lang="ru-RU" sz="1200" b="1" dirty="0" err="1" smtClean="0">
                          <a:latin typeface="+mn-lt"/>
                        </a:rPr>
                        <a:t>можливостей</a:t>
                      </a:r>
                      <a:r>
                        <a:rPr lang="ru-RU" sz="1200" b="1" dirty="0" smtClean="0">
                          <a:latin typeface="+mn-lt"/>
                        </a:rPr>
                        <a:t> для </a:t>
                      </a:r>
                      <a:r>
                        <a:rPr lang="ru-RU" sz="1200" b="1" dirty="0" err="1" smtClean="0">
                          <a:latin typeface="+mn-lt"/>
                        </a:rPr>
                        <a:t>розвитку</a:t>
                      </a:r>
                      <a:r>
                        <a:rPr lang="ru-RU" sz="1200" b="1" dirty="0" smtClean="0">
                          <a:latin typeface="+mn-lt"/>
                        </a:rPr>
                        <a:t> </a:t>
                      </a:r>
                      <a:r>
                        <a:rPr lang="ru-RU" sz="1200" b="1" dirty="0" err="1" smtClean="0">
                          <a:latin typeface="+mn-lt"/>
                        </a:rPr>
                        <a:t>територій</a:t>
                      </a:r>
                      <a:r>
                        <a:rPr lang="ru-RU" sz="1200" b="1" dirty="0" smtClean="0">
                          <a:latin typeface="+mn-lt"/>
                        </a:rPr>
                        <a:t>, </a:t>
                      </a:r>
                      <a:r>
                        <a:rPr lang="ru-RU" sz="1200" b="1" dirty="0" err="1" smtClean="0">
                          <a:latin typeface="+mn-lt"/>
                        </a:rPr>
                        <a:t>що</a:t>
                      </a:r>
                      <a:r>
                        <a:rPr lang="ru-RU" sz="1200" b="1" dirty="0" smtClean="0">
                          <a:latin typeface="+mn-lt"/>
                        </a:rPr>
                        <a:t> </a:t>
                      </a:r>
                      <a:r>
                        <a:rPr lang="ru-RU" sz="1200" b="1" dirty="0" err="1" smtClean="0">
                          <a:latin typeface="+mn-lt"/>
                        </a:rPr>
                        <a:t>підлягають</a:t>
                      </a:r>
                      <a:r>
                        <a:rPr lang="ru-RU" sz="1200" b="1" dirty="0" smtClean="0">
                          <a:latin typeface="+mn-lt"/>
                        </a:rPr>
                        <a:t> </a:t>
                      </a:r>
                      <a:r>
                        <a:rPr lang="ru-RU" sz="1200" b="1" dirty="0" err="1" smtClean="0">
                          <a:latin typeface="+mn-lt"/>
                        </a:rPr>
                        <a:t>реструктуризації</a:t>
                      </a:r>
                      <a:r>
                        <a:rPr lang="ru-RU" sz="1200" b="1" dirty="0" smtClean="0">
                          <a:latin typeface="+mn-lt"/>
                        </a:rPr>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min</a:t>
                      </a:r>
                      <a:endParaRPr lang="uk-UA" sz="12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200" b="1" dirty="0" smtClean="0">
                          <a:latin typeface="+mn-lt"/>
                        </a:rPr>
                        <a:t>1 200 тис.</a:t>
                      </a:r>
                      <a:r>
                        <a:rPr lang="en-US" sz="1200" b="1" dirty="0" smtClean="0">
                          <a:latin typeface="+mn-lt"/>
                        </a:rPr>
                        <a:t> </a:t>
                      </a:r>
                      <a:r>
                        <a:rPr lang="ru-RU" sz="1200" b="1" dirty="0" smtClean="0">
                          <a:latin typeface="+mn-lt"/>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max</a:t>
                      </a:r>
                      <a:endParaRPr lang="uk-UA" sz="12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200" b="1" dirty="0" smtClean="0">
                          <a:latin typeface="+mn-lt"/>
                        </a:rPr>
                        <a:t>3 600 тис. </a:t>
                      </a:r>
                      <a:r>
                        <a:rPr lang="ru-RU" sz="1200" b="1" dirty="0" smtClean="0">
                          <a:latin typeface="+mn-lt"/>
                        </a:rPr>
                        <a:t>грн.</a:t>
                      </a:r>
                    </a:p>
                  </a:txBody>
                  <a:tcPr anchor="ctr"/>
                </a:tc>
                <a:tc>
                  <a:txBody>
                    <a:bodyPr/>
                    <a:lstStyle/>
                    <a:p>
                      <a:pPr marL="261938" indent="-261938" algn="just">
                        <a:spcBef>
                          <a:spcPts val="600"/>
                        </a:spcBef>
                        <a:spcAft>
                          <a:spcPts val="0"/>
                        </a:spcAft>
                        <a:buFont typeface="Arial" pitchFamily="34" charset="0"/>
                        <a:buChar char="•"/>
                      </a:pPr>
                      <a:r>
                        <a:rPr lang="uk-UA" sz="1200" b="1" dirty="0" smtClean="0">
                          <a:effectLst/>
                          <a:latin typeface="+mn-lt"/>
                          <a:ea typeface="Times New Roman"/>
                          <a:cs typeface="Times New Roman"/>
                        </a:rPr>
                        <a:t>Створення умов для само зайнятості населення</a:t>
                      </a:r>
                    </a:p>
                    <a:p>
                      <a:pPr marL="261938" indent="-261938" algn="just">
                        <a:spcBef>
                          <a:spcPts val="600"/>
                        </a:spcBef>
                        <a:spcAft>
                          <a:spcPts val="0"/>
                        </a:spcAft>
                        <a:buFont typeface="Arial" pitchFamily="34" charset="0"/>
                        <a:buChar char="•"/>
                      </a:pPr>
                      <a:r>
                        <a:rPr lang="uk-UA" sz="1200" b="1" dirty="0" smtClean="0">
                          <a:effectLst/>
                          <a:latin typeface="+mn-lt"/>
                          <a:ea typeface="Times New Roman"/>
                          <a:cs typeface="Times New Roman"/>
                        </a:rPr>
                        <a:t>Формування можливостей для перекваліфікації, навчання та перенавчання працівників підприємств, що ліквідовуються.</a:t>
                      </a:r>
                    </a:p>
                    <a:p>
                      <a:pPr marL="261938" indent="-261938" algn="just">
                        <a:spcBef>
                          <a:spcPts val="600"/>
                        </a:spcBef>
                        <a:spcAft>
                          <a:spcPts val="0"/>
                        </a:spcAft>
                        <a:buFont typeface="Arial" pitchFamily="34" charset="0"/>
                        <a:buChar char="•"/>
                      </a:pPr>
                      <a:r>
                        <a:rPr lang="uk-UA" sz="1200" b="1" dirty="0" smtClean="0">
                          <a:effectLst/>
                          <a:latin typeface="+mn-lt"/>
                          <a:ea typeface="Times New Roman"/>
                          <a:cs typeface="Times New Roman"/>
                        </a:rPr>
                        <a:t>Диверсифікація місцевої економіки.</a:t>
                      </a:r>
                    </a:p>
                  </a:txBody>
                  <a:tcPr marL="68580" marR="68580" marT="0" marB="0"/>
                </a:tc>
                <a:extLst>
                  <a:ext uri="{0D108BD9-81ED-4DB2-BD59-A6C34878D82A}">
                    <a16:rowId xmlns:a16="http://schemas.microsoft.com/office/drawing/2014/main" val="10003"/>
                  </a:ext>
                </a:extLst>
              </a:tr>
              <a:tr h="126770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uk-UA" sz="1200" b="1" kern="1200" dirty="0" smtClean="0">
                          <a:solidFill>
                            <a:schemeClr val="dk1"/>
                          </a:solidFill>
                          <a:effectLst/>
                          <a:latin typeface="+mn-lt"/>
                          <a:ea typeface="+mn-ea"/>
                          <a:cs typeface="+mn-cs"/>
                        </a:rPr>
                        <a:t>Створення умов для розвитку прикордонних районів у несприятливих умовах</a:t>
                      </a:r>
                    </a:p>
                    <a:p>
                      <a:endParaRPr lang="ru-RU" sz="1200" b="1"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min</a:t>
                      </a:r>
                      <a:endParaRPr lang="uk-UA" sz="12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200" b="1" dirty="0" smtClean="0">
                          <a:latin typeface="+mn-lt"/>
                        </a:rPr>
                        <a:t>1 200 тис.</a:t>
                      </a:r>
                      <a:r>
                        <a:rPr lang="en-US" sz="1200" b="1" dirty="0" smtClean="0">
                          <a:latin typeface="+mn-lt"/>
                        </a:rPr>
                        <a:t> </a:t>
                      </a:r>
                      <a:r>
                        <a:rPr lang="ru-RU" sz="1200" b="1" dirty="0" smtClean="0">
                          <a:latin typeface="+mn-lt"/>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max</a:t>
                      </a:r>
                      <a:endParaRPr lang="uk-UA" sz="12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200" b="1" dirty="0" smtClean="0">
                          <a:latin typeface="+mn-lt"/>
                        </a:rPr>
                        <a:t>4 800 тис. </a:t>
                      </a:r>
                      <a:r>
                        <a:rPr lang="ru-RU" sz="1200" b="1" dirty="0" smtClean="0">
                          <a:latin typeface="+mn-lt"/>
                        </a:rPr>
                        <a:t>грн.</a:t>
                      </a:r>
                    </a:p>
                  </a:txBody>
                  <a:tcPr anchor="ctr"/>
                </a:tc>
                <a:tc>
                  <a:txBody>
                    <a:bodyPr/>
                    <a:lstStyle/>
                    <a:p>
                      <a:pPr marL="258763" indent="-258763">
                        <a:buFont typeface="Arial" pitchFamily="34" charset="0"/>
                        <a:buChar char="•"/>
                      </a:pPr>
                      <a:r>
                        <a:rPr lang="uk-UA" sz="1200" b="1" dirty="0" smtClean="0">
                          <a:latin typeface="+mn-lt"/>
                        </a:rPr>
                        <a:t>Підтримка </a:t>
                      </a:r>
                      <a:r>
                        <a:rPr lang="uk-UA" sz="1200" b="1" dirty="0" err="1" smtClean="0">
                          <a:latin typeface="+mn-lt"/>
                        </a:rPr>
                        <a:t>самозайнятості</a:t>
                      </a:r>
                      <a:r>
                        <a:rPr lang="uk-UA" sz="1200" b="1" dirty="0" smtClean="0">
                          <a:latin typeface="+mn-lt"/>
                        </a:rPr>
                        <a:t> місцевого населення</a:t>
                      </a:r>
                    </a:p>
                    <a:p>
                      <a:pPr marL="258763" indent="-258763">
                        <a:buFont typeface="Arial" pitchFamily="34" charset="0"/>
                        <a:buChar char="•"/>
                      </a:pPr>
                      <a:r>
                        <a:rPr lang="uk-UA" sz="1200" b="1" dirty="0" smtClean="0">
                          <a:latin typeface="+mn-lt"/>
                        </a:rPr>
                        <a:t>Підтримка співробітництва між територіальними громадами прикордонних районів з іншими громадами України, які сприяють їх економічному зростанню.</a:t>
                      </a:r>
                    </a:p>
                    <a:p>
                      <a:pPr marL="258763" indent="-258763">
                        <a:buFont typeface="Arial" pitchFamily="34" charset="0"/>
                        <a:buChar char="•"/>
                      </a:pPr>
                      <a:r>
                        <a:rPr lang="uk-UA" sz="1200" b="1" dirty="0" smtClean="0">
                          <a:latin typeface="+mn-lt"/>
                        </a:rPr>
                        <a:t>Підтримка кооперативів та кооперативних мереж що поєднують учасників прикордонних та суміжних районів</a:t>
                      </a:r>
                    </a:p>
                    <a:p>
                      <a:pPr marL="258763" indent="-258763">
                        <a:buFont typeface="Arial" pitchFamily="34" charset="0"/>
                        <a:buChar char="•"/>
                      </a:pPr>
                      <a:r>
                        <a:rPr lang="uk-UA" sz="1200" b="1" dirty="0" smtClean="0">
                          <a:latin typeface="+mn-lt"/>
                        </a:rPr>
                        <a:t>Покращення психологічного клімату у прикордонних районах в несприятливих умовах</a:t>
                      </a:r>
                    </a:p>
                  </a:txBody>
                  <a:tcPr marL="68580" marR="68580" marT="0" marB="0"/>
                </a:tc>
                <a:extLst>
                  <a:ext uri="{0D108BD9-81ED-4DB2-BD59-A6C34878D82A}">
                    <a16:rowId xmlns:a16="http://schemas.microsoft.com/office/drawing/2014/main" val="10004"/>
                  </a:ext>
                </a:extLst>
              </a:tr>
            </a:tbl>
          </a:graphicData>
        </a:graphic>
      </p:graphicFrame>
      <p:pic>
        <p:nvPicPr>
          <p:cNvPr id="6" name="Рисунок 5"/>
          <p:cNvPicPr>
            <a:picLocks noChangeAspect="1"/>
          </p:cNvPicPr>
          <p:nvPr/>
        </p:nvPicPr>
        <p:blipFill>
          <a:blip r:embed="rId3"/>
          <a:stretch>
            <a:fillRect/>
          </a:stretch>
        </p:blipFill>
        <p:spPr>
          <a:xfrm>
            <a:off x="8089358" y="692696"/>
            <a:ext cx="951058" cy="646232"/>
          </a:xfrm>
          <a:prstGeom prst="rect">
            <a:avLst/>
          </a:prstGeom>
        </p:spPr>
      </p:pic>
    </p:spTree>
    <p:extLst>
      <p:ext uri="{BB962C8B-B14F-4D97-AF65-F5344CB8AC3E}">
        <p14:creationId xmlns:p14="http://schemas.microsoft.com/office/powerpoint/2010/main" val="2292213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7840" y="-99392"/>
            <a:ext cx="9180512"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5680" y="-41413"/>
            <a:ext cx="9172672" cy="518085"/>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latin typeface="Century Gothic" pitchFamily="34" charset="0"/>
              </a:rPr>
              <a:t>ЕФЕКТИВНЕ УПРАВЛІННЯ РЕГІОНАЛЬНИМ РОЗВИТКОМ</a:t>
            </a:r>
            <a:endParaRPr lang="uk-UA" sz="2400" b="1" dirty="0">
              <a:latin typeface="Century Gothic"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843933351"/>
              </p:ext>
            </p:extLst>
          </p:nvPr>
        </p:nvGraphicFramePr>
        <p:xfrm>
          <a:off x="26024" y="534651"/>
          <a:ext cx="9010471" cy="5504222"/>
        </p:xfrm>
        <a:graphic>
          <a:graphicData uri="http://schemas.openxmlformats.org/drawingml/2006/table">
            <a:tbl>
              <a:tblPr firstRow="1" bandRow="1">
                <a:tableStyleId>{5C22544A-7EE6-4342-B048-85BDC9FD1C3A}</a:tableStyleId>
              </a:tblPr>
              <a:tblGrid>
                <a:gridCol w="1703481">
                  <a:extLst>
                    <a:ext uri="{9D8B030D-6E8A-4147-A177-3AD203B41FA5}">
                      <a16:colId xmlns:a16="http://schemas.microsoft.com/office/drawing/2014/main" val="20000"/>
                    </a:ext>
                  </a:extLst>
                </a:gridCol>
                <a:gridCol w="1036901">
                  <a:extLst>
                    <a:ext uri="{9D8B030D-6E8A-4147-A177-3AD203B41FA5}">
                      <a16:colId xmlns:a16="http://schemas.microsoft.com/office/drawing/2014/main" val="20001"/>
                    </a:ext>
                  </a:extLst>
                </a:gridCol>
                <a:gridCol w="6270089">
                  <a:extLst>
                    <a:ext uri="{9D8B030D-6E8A-4147-A177-3AD203B41FA5}">
                      <a16:colId xmlns:a16="http://schemas.microsoft.com/office/drawing/2014/main" val="20002"/>
                    </a:ext>
                  </a:extLst>
                </a:gridCol>
              </a:tblGrid>
              <a:tr h="444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smtClean="0">
                          <a:latin typeface="+mn-lt"/>
                        </a:rPr>
                        <a:t>Назва</a:t>
                      </a:r>
                      <a:r>
                        <a:rPr lang="ru-RU" sz="1200" b="1" dirty="0" smtClean="0">
                          <a:latin typeface="+mn-lt"/>
                        </a:rPr>
                        <a:t> </a:t>
                      </a:r>
                      <a:r>
                        <a:rPr lang="ru-RU" sz="1200" b="1" dirty="0" err="1" smtClean="0">
                          <a:latin typeface="+mn-lt"/>
                        </a:rPr>
                        <a:t>напряму</a:t>
                      </a:r>
                      <a:endParaRPr lang="ru-RU" sz="1200" b="1" dirty="0" smtClean="0">
                        <a:latin typeface="+mn-lt"/>
                      </a:endParaRPr>
                    </a:p>
                  </a:txBody>
                  <a:tcPr anchor="ctr">
                    <a:solidFill>
                      <a:srgbClr val="002060"/>
                    </a:solidFill>
                  </a:tcPr>
                </a:tc>
                <a:tc>
                  <a:txBody>
                    <a:bodyPr/>
                    <a:lstStyle/>
                    <a:p>
                      <a:pPr algn="ctr"/>
                      <a:r>
                        <a:rPr lang="uk-UA" sz="1200" b="1" dirty="0" smtClean="0">
                          <a:latin typeface="+mn-lt"/>
                        </a:rPr>
                        <a:t>Обсяг</a:t>
                      </a:r>
                      <a:endParaRPr lang="uk-UA" sz="1200" b="1" dirty="0">
                        <a:latin typeface="+mn-lt"/>
                      </a:endParaRPr>
                    </a:p>
                  </a:txBody>
                  <a:tcPr anchor="ctr">
                    <a:solidFill>
                      <a:srgbClr val="002060"/>
                    </a:solidFill>
                  </a:tcPr>
                </a:tc>
                <a:tc>
                  <a:txBody>
                    <a:bodyPr/>
                    <a:lstStyle/>
                    <a:p>
                      <a:pPr algn="ctr"/>
                      <a:r>
                        <a:rPr lang="uk-UA" sz="1200" b="1" dirty="0" smtClean="0">
                          <a:latin typeface="+mn-lt"/>
                        </a:rPr>
                        <a:t>Географія та опис проектів </a:t>
                      </a:r>
                      <a:endParaRPr lang="uk-UA" sz="1200" b="1" dirty="0">
                        <a:latin typeface="+mn-lt"/>
                      </a:endParaRPr>
                    </a:p>
                  </a:txBody>
                  <a:tcPr anchor="ctr">
                    <a:solidFill>
                      <a:srgbClr val="002060"/>
                    </a:solidFill>
                  </a:tcPr>
                </a:tc>
                <a:extLst>
                  <a:ext uri="{0D108BD9-81ED-4DB2-BD59-A6C34878D82A}">
                    <a16:rowId xmlns:a16="http://schemas.microsoft.com/office/drawing/2014/main" val="10000"/>
                  </a:ext>
                </a:extLst>
              </a:tr>
              <a:tr h="925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b="1" kern="1200" dirty="0" smtClean="0">
                          <a:solidFill>
                            <a:schemeClr val="dk1"/>
                          </a:solidFill>
                          <a:effectLst/>
                          <a:latin typeface="+mn-lt"/>
                          <a:ea typeface="+mn-ea"/>
                          <a:cs typeface="+mn-cs"/>
                        </a:rPr>
                        <a:t>Посилення міжгалузевої координації в процесі планування та реалізації державної регіональної політики</a:t>
                      </a:r>
                      <a:endParaRPr lang="ru-RU" sz="1200" b="1" dirty="0" smtClean="0">
                        <a:latin typeface="+mn-lt"/>
                      </a:endParaRPr>
                    </a:p>
                  </a:txBody>
                  <a:tcPr anchor="ct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err="1" smtClean="0">
                          <a:latin typeface="+mn-lt"/>
                        </a:rPr>
                        <a:t>Головним</a:t>
                      </a:r>
                      <a:r>
                        <a:rPr lang="ru-RU" sz="1100" b="1" dirty="0" smtClean="0">
                          <a:latin typeface="+mn-lt"/>
                        </a:rPr>
                        <a:t> </a:t>
                      </a:r>
                      <a:r>
                        <a:rPr lang="ru-RU" sz="1100" b="1" dirty="0" err="1" smtClean="0">
                          <a:latin typeface="+mn-lt"/>
                        </a:rPr>
                        <a:t>розпорядником</a:t>
                      </a:r>
                      <a:r>
                        <a:rPr lang="ru-RU" sz="1100" b="1" dirty="0" smtClean="0">
                          <a:latin typeface="+mn-lt"/>
                        </a:rPr>
                        <a:t> </a:t>
                      </a:r>
                      <a:r>
                        <a:rPr lang="ru-RU" sz="1100" b="1" dirty="0" err="1" smtClean="0">
                          <a:latin typeface="+mn-lt"/>
                        </a:rPr>
                        <a:t>бюджетних</a:t>
                      </a:r>
                      <a:r>
                        <a:rPr lang="ru-RU" sz="1100" b="1" dirty="0" smtClean="0">
                          <a:latin typeface="+mn-lt"/>
                        </a:rPr>
                        <a:t> </a:t>
                      </a:r>
                      <a:r>
                        <a:rPr lang="ru-RU" sz="1100" b="1" dirty="0" err="1" smtClean="0">
                          <a:latin typeface="+mn-lt"/>
                        </a:rPr>
                        <a:t>коштів</a:t>
                      </a:r>
                      <a:r>
                        <a:rPr lang="ru-RU" sz="1100" b="1" dirty="0" smtClean="0">
                          <a:latin typeface="+mn-lt"/>
                        </a:rPr>
                        <a:t> за </a:t>
                      </a:r>
                      <a:r>
                        <a:rPr lang="ru-RU" sz="1100" b="1" dirty="0" err="1" smtClean="0">
                          <a:latin typeface="+mn-lt"/>
                        </a:rPr>
                        <a:t>програмою</a:t>
                      </a:r>
                      <a:r>
                        <a:rPr lang="ru-RU" sz="1100" b="1" dirty="0" smtClean="0">
                          <a:latin typeface="+mn-lt"/>
                        </a:rPr>
                        <a:t> «</a:t>
                      </a:r>
                      <a:r>
                        <a:rPr lang="ru-RU" sz="1100" b="1" dirty="0" err="1" smtClean="0">
                          <a:latin typeface="+mn-lt"/>
                        </a:rPr>
                        <a:t>Ефективне</a:t>
                      </a:r>
                      <a:r>
                        <a:rPr lang="ru-RU" sz="1100" b="1" dirty="0" smtClean="0">
                          <a:latin typeface="+mn-lt"/>
                        </a:rPr>
                        <a:t> </a:t>
                      </a:r>
                      <a:r>
                        <a:rPr lang="ru-RU" sz="1100" b="1" dirty="0" err="1" smtClean="0">
                          <a:latin typeface="+mn-lt"/>
                        </a:rPr>
                        <a:t>управління</a:t>
                      </a:r>
                      <a:r>
                        <a:rPr lang="ru-RU" sz="1100" b="1" dirty="0" smtClean="0">
                          <a:latin typeface="+mn-lt"/>
                        </a:rPr>
                        <a:t> </a:t>
                      </a:r>
                      <a:r>
                        <a:rPr lang="ru-RU" sz="1100" b="1" dirty="0" err="1" smtClean="0">
                          <a:latin typeface="+mn-lt"/>
                        </a:rPr>
                        <a:t>регіональним</a:t>
                      </a:r>
                      <a:r>
                        <a:rPr lang="ru-RU" sz="1100" b="1" dirty="0" smtClean="0">
                          <a:latin typeface="+mn-lt"/>
                        </a:rPr>
                        <a:t> </a:t>
                      </a:r>
                      <a:r>
                        <a:rPr lang="ru-RU" sz="1100" b="1" dirty="0" err="1" smtClean="0">
                          <a:latin typeface="+mn-lt"/>
                        </a:rPr>
                        <a:t>розвитком</a:t>
                      </a:r>
                      <a:r>
                        <a:rPr lang="ru-RU" sz="1100" b="1" dirty="0" smtClean="0">
                          <a:latin typeface="+mn-lt"/>
                        </a:rPr>
                        <a:t>» є </a:t>
                      </a:r>
                      <a:r>
                        <a:rPr lang="ru-RU" sz="1100" b="1" dirty="0" err="1" smtClean="0">
                          <a:latin typeface="+mn-lt"/>
                        </a:rPr>
                        <a:t>Мінрегіон</a:t>
                      </a:r>
                      <a:r>
                        <a:rPr lang="ru-RU" sz="1100" b="1" dirty="0" smtClean="0">
                          <a:latin typeface="+mn-lt"/>
                        </a:rPr>
                        <a:t>. </a:t>
                      </a:r>
                      <a:r>
                        <a:rPr lang="ru-RU" sz="1100" b="1" dirty="0" err="1" smtClean="0">
                          <a:latin typeface="+mn-lt"/>
                        </a:rPr>
                        <a:t>Реалізація</a:t>
                      </a:r>
                      <a:r>
                        <a:rPr lang="ru-RU" sz="1100" b="1" dirty="0" smtClean="0">
                          <a:latin typeface="+mn-lt"/>
                        </a:rPr>
                        <a:t> </a:t>
                      </a:r>
                      <a:r>
                        <a:rPr lang="ru-RU" sz="1100" b="1" dirty="0" err="1" smtClean="0">
                          <a:latin typeface="+mn-lt"/>
                        </a:rPr>
                        <a:t>напрямів</a:t>
                      </a:r>
                      <a:r>
                        <a:rPr lang="ru-RU" sz="1100" b="1" dirty="0" smtClean="0">
                          <a:latin typeface="+mn-lt"/>
                        </a:rPr>
                        <a:t> </a:t>
                      </a:r>
                      <a:r>
                        <a:rPr lang="ru-RU" sz="1100" b="1" dirty="0" err="1" smtClean="0">
                          <a:latin typeface="+mn-lt"/>
                        </a:rPr>
                        <a:t>програми</a:t>
                      </a:r>
                      <a:r>
                        <a:rPr lang="ru-RU" sz="1100" b="1" dirty="0" smtClean="0">
                          <a:latin typeface="+mn-lt"/>
                        </a:rPr>
                        <a:t> </a:t>
                      </a:r>
                      <a:r>
                        <a:rPr lang="ru-RU" sz="1100" b="1" dirty="0" err="1" smtClean="0">
                          <a:latin typeface="+mn-lt"/>
                        </a:rPr>
                        <a:t>здійснюється</a:t>
                      </a:r>
                      <a:r>
                        <a:rPr lang="ru-RU" sz="1100" b="1" dirty="0" smtClean="0">
                          <a:latin typeface="+mn-lt"/>
                        </a:rPr>
                        <a:t> </a:t>
                      </a:r>
                      <a:r>
                        <a:rPr lang="ru-RU" sz="1100" b="1" dirty="0" err="1" smtClean="0">
                          <a:latin typeface="+mn-lt"/>
                        </a:rPr>
                        <a:t>Мінрегіоном</a:t>
                      </a:r>
                      <a:r>
                        <a:rPr lang="ru-RU" sz="1100" b="1" dirty="0" smtClean="0">
                          <a:latin typeface="+mn-lt"/>
                        </a:rPr>
                        <a:t> в межах </a:t>
                      </a:r>
                      <a:r>
                        <a:rPr lang="ru-RU" sz="1100" b="1" dirty="0" err="1" smtClean="0">
                          <a:latin typeface="+mn-lt"/>
                        </a:rPr>
                        <a:t>коштів</a:t>
                      </a:r>
                      <a:r>
                        <a:rPr lang="ru-RU" sz="1100" b="1" dirty="0" smtClean="0">
                          <a:latin typeface="+mn-lt"/>
                        </a:rPr>
                        <a:t> </a:t>
                      </a:r>
                      <a:r>
                        <a:rPr lang="ru-RU" sz="1100" b="1" dirty="0" err="1" smtClean="0">
                          <a:latin typeface="+mn-lt"/>
                        </a:rPr>
                        <a:t>відповідної</a:t>
                      </a:r>
                      <a:r>
                        <a:rPr lang="ru-RU" sz="1100" b="1" dirty="0" smtClean="0">
                          <a:latin typeface="+mn-lt"/>
                        </a:rPr>
                        <a:t> </a:t>
                      </a:r>
                      <a:r>
                        <a:rPr lang="ru-RU" sz="1100" b="1" dirty="0" err="1" smtClean="0">
                          <a:latin typeface="+mn-lt"/>
                        </a:rPr>
                        <a:t>бюджетної</a:t>
                      </a:r>
                      <a:r>
                        <a:rPr lang="ru-RU" sz="1100" b="1" dirty="0" smtClean="0">
                          <a:latin typeface="+mn-lt"/>
                        </a:rPr>
                        <a:t> </a:t>
                      </a:r>
                      <a:r>
                        <a:rPr lang="ru-RU" sz="1100" b="1" dirty="0" err="1" smtClean="0">
                          <a:latin typeface="+mn-lt"/>
                        </a:rPr>
                        <a:t>програми</a:t>
                      </a:r>
                      <a:r>
                        <a:rPr lang="ru-RU" sz="1100" b="1" dirty="0" smtClean="0">
                          <a:latin typeface="+mn-lt"/>
                        </a:rPr>
                        <a:t>, </a:t>
                      </a:r>
                      <a:r>
                        <a:rPr lang="ru-RU" sz="1100" b="1" dirty="0" err="1" smtClean="0">
                          <a:latin typeface="+mn-lt"/>
                        </a:rPr>
                        <a:t>передбачених</a:t>
                      </a:r>
                      <a:r>
                        <a:rPr lang="ru-RU" sz="1100" b="1" dirty="0" smtClean="0">
                          <a:latin typeface="+mn-lt"/>
                        </a:rPr>
                        <a:t> в </a:t>
                      </a:r>
                      <a:r>
                        <a:rPr lang="ru-RU" sz="1100" b="1" dirty="0" err="1" smtClean="0">
                          <a:latin typeface="+mn-lt"/>
                        </a:rPr>
                        <a:t>установленому</a:t>
                      </a:r>
                      <a:r>
                        <a:rPr lang="ru-RU" sz="1100" b="1" dirty="0" smtClean="0">
                          <a:latin typeface="+mn-lt"/>
                        </a:rPr>
                        <a:t> порядку у державному </a:t>
                      </a:r>
                      <a:r>
                        <a:rPr lang="ru-RU" sz="1100" b="1" dirty="0" err="1" smtClean="0">
                          <a:latin typeface="+mn-lt"/>
                        </a:rPr>
                        <a:t>бюджеті</a:t>
                      </a:r>
                      <a:r>
                        <a:rPr lang="ru-RU" sz="1100" b="1" dirty="0" smtClean="0">
                          <a:latin typeface="+mn-lt"/>
                        </a:rPr>
                        <a:t> на </a:t>
                      </a:r>
                      <a:r>
                        <a:rPr lang="ru-RU" sz="1100" b="1" dirty="0" err="1" smtClean="0">
                          <a:latin typeface="+mn-lt"/>
                        </a:rPr>
                        <a:t>відповідний</a:t>
                      </a:r>
                      <a:r>
                        <a:rPr lang="ru-RU" sz="1100" b="1" dirty="0" smtClean="0">
                          <a:latin typeface="+mn-lt"/>
                        </a:rPr>
                        <a:t> </a:t>
                      </a:r>
                      <a:r>
                        <a:rPr lang="ru-RU" sz="1100" b="1" dirty="0" err="1" smtClean="0">
                          <a:latin typeface="+mn-lt"/>
                        </a:rPr>
                        <a:t>рік</a:t>
                      </a:r>
                      <a:endParaRPr lang="ru-RU" sz="1100" b="1" dirty="0" smtClean="0">
                        <a:latin typeface="+mn-lt"/>
                      </a:endParaRPr>
                    </a:p>
                  </a:txBody>
                  <a:tcPr anchor="ctr"/>
                </a:tc>
                <a:tc rowSpan="2">
                  <a:txBody>
                    <a:bodyPr/>
                    <a:lstStyle/>
                    <a:p>
                      <a:pPr marL="0" indent="0" algn="l">
                        <a:buFont typeface="Arial" pitchFamily="34" charset="0"/>
                        <a:buNone/>
                      </a:pPr>
                      <a:r>
                        <a:rPr lang="uk-UA" sz="1200" b="1" kern="1200" dirty="0" smtClean="0">
                          <a:solidFill>
                            <a:schemeClr val="dk1"/>
                          </a:solidFill>
                          <a:effectLst/>
                          <a:latin typeface="+mn-lt"/>
                          <a:ea typeface="+mn-ea"/>
                          <a:cs typeface="+mn-cs"/>
                        </a:rPr>
                        <a:t>спрямовані на центральні органи виконавчої влади, в тому числі </a:t>
                      </a:r>
                      <a:r>
                        <a:rPr lang="uk-UA" sz="1200" b="1" kern="1200" dirty="0" err="1" smtClean="0">
                          <a:solidFill>
                            <a:schemeClr val="dk1"/>
                          </a:solidFill>
                          <a:effectLst/>
                          <a:latin typeface="+mn-lt"/>
                          <a:ea typeface="+mn-ea"/>
                          <a:cs typeface="+mn-cs"/>
                        </a:rPr>
                        <a:t>Мінрегіон</a:t>
                      </a:r>
                      <a:r>
                        <a:rPr lang="uk-UA" sz="1200" b="1" kern="1200" dirty="0" smtClean="0">
                          <a:solidFill>
                            <a:schemeClr val="dk1"/>
                          </a:solidFill>
                          <a:effectLst/>
                          <a:latin typeface="+mn-lt"/>
                          <a:ea typeface="+mn-ea"/>
                          <a:cs typeface="+mn-cs"/>
                        </a:rPr>
                        <a:t>, та матимуть довгостроковий вплив на підвищення ефективності державної регіональної політики</a:t>
                      </a:r>
                    </a:p>
                    <a:p>
                      <a:pPr marL="171450" indent="-171450" algn="l">
                        <a:buFont typeface="Arial" pitchFamily="34" charset="0"/>
                        <a:buChar char="•"/>
                      </a:pPr>
                      <a:r>
                        <a:rPr lang="ru-RU" sz="1200" b="1" dirty="0" err="1" smtClean="0">
                          <a:latin typeface="+mn-lt"/>
                        </a:rPr>
                        <a:t>організаційно-технічне</a:t>
                      </a:r>
                      <a:r>
                        <a:rPr lang="ru-RU" sz="1200" b="1" dirty="0" smtClean="0">
                          <a:latin typeface="+mn-lt"/>
                        </a:rPr>
                        <a:t> </a:t>
                      </a:r>
                      <a:r>
                        <a:rPr lang="ru-RU" sz="1200" b="1" dirty="0" err="1" smtClean="0">
                          <a:latin typeface="+mn-lt"/>
                        </a:rPr>
                        <a:t>забезпечення</a:t>
                      </a:r>
                      <a:r>
                        <a:rPr lang="ru-RU" sz="1200" b="1" dirty="0" smtClean="0">
                          <a:latin typeface="+mn-lt"/>
                        </a:rPr>
                        <a:t> </a:t>
                      </a:r>
                      <a:r>
                        <a:rPr lang="ru-RU" sz="1200" b="1" dirty="0" err="1" smtClean="0">
                          <a:latin typeface="+mn-lt"/>
                        </a:rPr>
                        <a:t>ефективної</a:t>
                      </a:r>
                      <a:r>
                        <a:rPr lang="ru-RU" sz="1200" b="1" dirty="0" smtClean="0">
                          <a:latin typeface="+mn-lt"/>
                        </a:rPr>
                        <a:t> </a:t>
                      </a:r>
                      <a:r>
                        <a:rPr lang="ru-RU" sz="1200" b="1" dirty="0" err="1" smtClean="0">
                          <a:latin typeface="+mn-lt"/>
                        </a:rPr>
                        <a:t>роботи</a:t>
                      </a:r>
                      <a:r>
                        <a:rPr lang="ru-RU" sz="1200" b="1" dirty="0" smtClean="0">
                          <a:latin typeface="+mn-lt"/>
                        </a:rPr>
                        <a:t> </a:t>
                      </a:r>
                      <a:r>
                        <a:rPr lang="ru-RU" sz="1200" b="1" dirty="0" err="1" smtClean="0">
                          <a:latin typeface="+mn-lt"/>
                        </a:rPr>
                        <a:t>Міжвідомчої</a:t>
                      </a:r>
                      <a:r>
                        <a:rPr lang="ru-RU" sz="1200" b="1" dirty="0" smtClean="0">
                          <a:latin typeface="+mn-lt"/>
                        </a:rPr>
                        <a:t> </a:t>
                      </a:r>
                      <a:r>
                        <a:rPr lang="ru-RU" sz="1200" b="1" dirty="0" err="1" smtClean="0">
                          <a:latin typeface="+mn-lt"/>
                        </a:rPr>
                        <a:t>координаційної</a:t>
                      </a:r>
                      <a:r>
                        <a:rPr lang="ru-RU" sz="1200" b="1" dirty="0" smtClean="0">
                          <a:latin typeface="+mn-lt"/>
                        </a:rPr>
                        <a:t> </a:t>
                      </a:r>
                      <a:r>
                        <a:rPr lang="ru-RU" sz="1200" b="1" dirty="0" err="1" smtClean="0">
                          <a:latin typeface="+mn-lt"/>
                        </a:rPr>
                        <a:t>комісії</a:t>
                      </a:r>
                      <a:r>
                        <a:rPr lang="ru-RU" sz="1200" b="1" dirty="0" smtClean="0">
                          <a:latin typeface="+mn-lt"/>
                        </a:rPr>
                        <a:t> з </a:t>
                      </a:r>
                      <a:r>
                        <a:rPr lang="ru-RU" sz="1200" b="1" dirty="0" err="1" smtClean="0">
                          <a:latin typeface="+mn-lt"/>
                        </a:rPr>
                        <a:t>питань</a:t>
                      </a:r>
                      <a:r>
                        <a:rPr lang="ru-RU" sz="1200" b="1" dirty="0" smtClean="0">
                          <a:latin typeface="+mn-lt"/>
                        </a:rPr>
                        <a:t> </a:t>
                      </a:r>
                      <a:r>
                        <a:rPr lang="ru-RU" sz="1200" b="1" dirty="0" err="1" smtClean="0">
                          <a:latin typeface="+mn-lt"/>
                        </a:rPr>
                        <a:t>регіонального</a:t>
                      </a:r>
                      <a:r>
                        <a:rPr lang="ru-RU" sz="1200" b="1" dirty="0" smtClean="0">
                          <a:latin typeface="+mn-lt"/>
                        </a:rPr>
                        <a:t> </a:t>
                      </a:r>
                      <a:r>
                        <a:rPr lang="ru-RU" sz="1200" b="1" dirty="0" err="1" smtClean="0">
                          <a:latin typeface="+mn-lt"/>
                        </a:rPr>
                        <a:t>розвитку</a:t>
                      </a:r>
                      <a:r>
                        <a:rPr lang="ru-RU" sz="1200" b="1" dirty="0" smtClean="0">
                          <a:latin typeface="+mn-lt"/>
                        </a:rPr>
                        <a:t> </a:t>
                      </a:r>
                    </a:p>
                    <a:p>
                      <a:pPr marL="171450" indent="-171450" algn="l">
                        <a:buFont typeface="Arial" pitchFamily="34" charset="0"/>
                        <a:buChar char="•"/>
                      </a:pPr>
                      <a:r>
                        <a:rPr lang="ru-RU" sz="1200" b="1" dirty="0" err="1" smtClean="0">
                          <a:latin typeface="+mn-lt"/>
                        </a:rPr>
                        <a:t>міжвідомчі</a:t>
                      </a:r>
                      <a:r>
                        <a:rPr lang="ru-RU" sz="1200" b="1" dirty="0" smtClean="0">
                          <a:latin typeface="+mn-lt"/>
                        </a:rPr>
                        <a:t> </a:t>
                      </a:r>
                      <a:r>
                        <a:rPr lang="ru-RU" sz="1200" b="1" dirty="0" err="1" smtClean="0">
                          <a:latin typeface="+mn-lt"/>
                        </a:rPr>
                        <a:t>семінари-наради</a:t>
                      </a:r>
                      <a:r>
                        <a:rPr lang="ru-RU" sz="1200" b="1" dirty="0" smtClean="0">
                          <a:latin typeface="+mn-lt"/>
                        </a:rPr>
                        <a:t> та </a:t>
                      </a:r>
                      <a:r>
                        <a:rPr lang="ru-RU" sz="1200" b="1" dirty="0" err="1" smtClean="0">
                          <a:latin typeface="+mn-lt"/>
                        </a:rPr>
                        <a:t>тренінги</a:t>
                      </a:r>
                      <a:r>
                        <a:rPr lang="ru-RU" sz="1200" b="1" dirty="0" smtClean="0">
                          <a:latin typeface="+mn-lt"/>
                        </a:rPr>
                        <a:t> з </a:t>
                      </a:r>
                      <a:r>
                        <a:rPr lang="ru-RU" sz="1200" b="1" dirty="0" err="1" smtClean="0">
                          <a:latin typeface="+mn-lt"/>
                        </a:rPr>
                        <a:t>питань</a:t>
                      </a:r>
                      <a:r>
                        <a:rPr lang="ru-RU" sz="1200" b="1" dirty="0" smtClean="0">
                          <a:latin typeface="+mn-lt"/>
                        </a:rPr>
                        <a:t> </a:t>
                      </a:r>
                      <a:r>
                        <a:rPr lang="ru-RU" sz="1200" b="1" dirty="0" err="1" smtClean="0">
                          <a:latin typeface="+mn-lt"/>
                        </a:rPr>
                        <a:t>регіональної</a:t>
                      </a:r>
                      <a:r>
                        <a:rPr lang="ru-RU" sz="1200" b="1" dirty="0" smtClean="0">
                          <a:latin typeface="+mn-lt"/>
                        </a:rPr>
                        <a:t> </a:t>
                      </a:r>
                      <a:r>
                        <a:rPr lang="ru-RU" sz="1200" b="1" dirty="0" err="1" smtClean="0">
                          <a:latin typeface="+mn-lt"/>
                        </a:rPr>
                        <a:t>політики</a:t>
                      </a:r>
                      <a:endParaRPr lang="ru-RU" sz="1200" b="1" dirty="0" smtClean="0">
                        <a:latin typeface="+mn-lt"/>
                      </a:endParaRPr>
                    </a:p>
                    <a:p>
                      <a:pPr marL="171450" indent="-171450" algn="l">
                        <a:spcBef>
                          <a:spcPts val="600"/>
                        </a:spcBef>
                        <a:spcAft>
                          <a:spcPts val="0"/>
                        </a:spcAft>
                        <a:buFont typeface="Arial" pitchFamily="34" charset="0"/>
                        <a:buChar char="•"/>
                      </a:pPr>
                      <a:r>
                        <a:rPr lang="ru-RU" sz="1200" b="1" dirty="0" err="1" smtClean="0">
                          <a:effectLst/>
                          <a:latin typeface="+mn-lt"/>
                          <a:ea typeface="Times New Roman"/>
                          <a:cs typeface="Times New Roman"/>
                        </a:rPr>
                        <a:t>створення</a:t>
                      </a:r>
                      <a:r>
                        <a:rPr lang="ru-RU" sz="1200" b="1" baseline="0" dirty="0" smtClean="0">
                          <a:effectLst/>
                          <a:latin typeface="+mn-lt"/>
                          <a:ea typeface="Times New Roman"/>
                          <a:cs typeface="Times New Roman"/>
                        </a:rPr>
                        <a:t> </a:t>
                      </a:r>
                      <a:r>
                        <a:rPr lang="ru-RU" sz="1200" b="1" baseline="0" dirty="0" err="1" smtClean="0">
                          <a:effectLst/>
                          <a:latin typeface="+mn-lt"/>
                          <a:ea typeface="Times New Roman"/>
                          <a:cs typeface="Times New Roman"/>
                        </a:rPr>
                        <a:t>системи</a:t>
                      </a:r>
                      <a:r>
                        <a:rPr lang="ru-RU" sz="1200" b="1" baseline="0" dirty="0" smtClean="0">
                          <a:effectLst/>
                          <a:latin typeface="+mn-lt"/>
                          <a:ea typeface="Times New Roman"/>
                          <a:cs typeface="Times New Roman"/>
                        </a:rPr>
                        <a:t> </a:t>
                      </a:r>
                      <a:r>
                        <a:rPr lang="ru-RU" sz="1200" b="1" dirty="0" err="1" smtClean="0">
                          <a:effectLst/>
                          <a:latin typeface="+mn-lt"/>
                          <a:ea typeface="Times New Roman"/>
                          <a:cs typeface="Times New Roman"/>
                        </a:rPr>
                        <a:t>інформаційно-аналітичного</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забезпечення</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регіонального</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розвитку</a:t>
                      </a:r>
                      <a:r>
                        <a:rPr lang="ru-RU" sz="1200" b="1" dirty="0" smtClean="0">
                          <a:effectLst/>
                          <a:latin typeface="+mn-lt"/>
                          <a:ea typeface="Times New Roman"/>
                          <a:cs typeface="Times New Roman"/>
                        </a:rPr>
                        <a:t>  як </a:t>
                      </a:r>
                      <a:r>
                        <a:rPr lang="ru-RU" sz="1200" b="1" dirty="0" err="1" smtClean="0">
                          <a:effectLst/>
                          <a:latin typeface="+mn-lt"/>
                          <a:ea typeface="Times New Roman"/>
                          <a:cs typeface="Times New Roman"/>
                        </a:rPr>
                        <a:t>основи</a:t>
                      </a:r>
                      <a:r>
                        <a:rPr lang="ru-RU" sz="1200" b="1" dirty="0" smtClean="0">
                          <a:effectLst/>
                          <a:latin typeface="+mn-lt"/>
                          <a:ea typeface="Times New Roman"/>
                          <a:cs typeface="Times New Roman"/>
                        </a:rPr>
                        <a:t> для </a:t>
                      </a:r>
                      <a:r>
                        <a:rPr lang="ru-RU" sz="1200" b="1" dirty="0" err="1" smtClean="0">
                          <a:effectLst/>
                          <a:latin typeface="+mn-lt"/>
                          <a:ea typeface="Times New Roman"/>
                          <a:cs typeface="Times New Roman"/>
                        </a:rPr>
                        <a:t>розроблення</a:t>
                      </a:r>
                      <a:r>
                        <a:rPr lang="ru-RU" sz="1200" b="1" dirty="0" smtClean="0">
                          <a:effectLst/>
                          <a:latin typeface="+mn-lt"/>
                          <a:ea typeface="Times New Roman"/>
                          <a:cs typeface="Times New Roman"/>
                        </a:rPr>
                        <a:t> та </a:t>
                      </a:r>
                      <a:r>
                        <a:rPr lang="ru-RU" sz="1200" b="1" dirty="0" err="1" smtClean="0">
                          <a:effectLst/>
                          <a:latin typeface="+mn-lt"/>
                          <a:ea typeface="Times New Roman"/>
                          <a:cs typeface="Times New Roman"/>
                        </a:rPr>
                        <a:t>прийняття</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обґрунтованих</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управлінських</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рішень</a:t>
                      </a:r>
                      <a:endParaRPr lang="ru-RU" sz="1200" b="1" dirty="0" smtClean="0">
                        <a:effectLst/>
                        <a:latin typeface="+mn-lt"/>
                        <a:ea typeface="Times New Roman"/>
                        <a:cs typeface="Times New Roman"/>
                      </a:endParaRPr>
                    </a:p>
                    <a:p>
                      <a:pPr marL="171450" indent="-171450" algn="l">
                        <a:spcBef>
                          <a:spcPts val="600"/>
                        </a:spcBef>
                        <a:spcAft>
                          <a:spcPts val="0"/>
                        </a:spcAft>
                        <a:buFont typeface="Arial" pitchFamily="34" charset="0"/>
                        <a:buChar char="•"/>
                      </a:pPr>
                      <a:r>
                        <a:rPr lang="ru-RU" sz="1200" b="1" dirty="0" err="1" smtClean="0">
                          <a:effectLst/>
                          <a:latin typeface="+mn-lt"/>
                          <a:ea typeface="Times New Roman"/>
                          <a:cs typeface="Times New Roman"/>
                        </a:rPr>
                        <a:t>опитування</a:t>
                      </a:r>
                      <a:r>
                        <a:rPr lang="ru-RU" sz="1200" b="1" dirty="0" smtClean="0">
                          <a:effectLst/>
                          <a:latin typeface="+mn-lt"/>
                          <a:ea typeface="Times New Roman"/>
                          <a:cs typeface="Times New Roman"/>
                        </a:rPr>
                        <a:t> для </a:t>
                      </a:r>
                      <a:r>
                        <a:rPr lang="ru-RU" sz="1200" b="1" dirty="0" err="1" smtClean="0">
                          <a:effectLst/>
                          <a:latin typeface="+mn-lt"/>
                          <a:ea typeface="Times New Roman"/>
                          <a:cs typeface="Times New Roman"/>
                        </a:rPr>
                        <a:t>цілей</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розрахунку</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Індексу</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конкурентоспроможності</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регіонів</a:t>
                      </a:r>
                      <a:endParaRPr lang="ru-RU" sz="1200" b="1" dirty="0" smtClean="0">
                        <a:effectLst/>
                        <a:latin typeface="+mn-lt"/>
                        <a:ea typeface="Times New Roman"/>
                        <a:cs typeface="Times New Roman"/>
                      </a:endParaRPr>
                    </a:p>
                    <a:p>
                      <a:pPr marL="171450" indent="-171450" algn="l">
                        <a:spcBef>
                          <a:spcPts val="600"/>
                        </a:spcBef>
                        <a:spcAft>
                          <a:spcPts val="0"/>
                        </a:spcAft>
                        <a:buFont typeface="Arial" pitchFamily="34" charset="0"/>
                        <a:buChar char="•"/>
                      </a:pPr>
                      <a:r>
                        <a:rPr lang="ru-RU" sz="1200" b="1" dirty="0" err="1" smtClean="0">
                          <a:effectLst/>
                          <a:latin typeface="+mn-lt"/>
                          <a:ea typeface="Times New Roman"/>
                          <a:cs typeface="Times New Roman"/>
                        </a:rPr>
                        <a:t>єдина</a:t>
                      </a:r>
                      <a:r>
                        <a:rPr lang="ru-RU" sz="1200" b="1" dirty="0" smtClean="0">
                          <a:effectLst/>
                          <a:latin typeface="+mn-lt"/>
                          <a:ea typeface="Times New Roman"/>
                          <a:cs typeface="Times New Roman"/>
                        </a:rPr>
                        <a:t> система </a:t>
                      </a:r>
                      <a:r>
                        <a:rPr lang="ru-RU" sz="1200" b="1" dirty="0" err="1" smtClean="0">
                          <a:effectLst/>
                          <a:latin typeface="+mn-lt"/>
                          <a:ea typeface="Times New Roman"/>
                          <a:cs typeface="Times New Roman"/>
                        </a:rPr>
                        <a:t>моніторингу</a:t>
                      </a:r>
                      <a:r>
                        <a:rPr lang="ru-RU" sz="1200" b="1" dirty="0" smtClean="0">
                          <a:effectLst/>
                          <a:latin typeface="+mn-lt"/>
                          <a:ea typeface="Times New Roman"/>
                          <a:cs typeface="Times New Roman"/>
                        </a:rPr>
                        <a:t> та </a:t>
                      </a:r>
                      <a:r>
                        <a:rPr lang="ru-RU" sz="1200" b="1" dirty="0" err="1" smtClean="0">
                          <a:effectLst/>
                          <a:latin typeface="+mn-lt"/>
                          <a:ea typeface="Times New Roman"/>
                          <a:cs typeface="Times New Roman"/>
                        </a:rPr>
                        <a:t>оцінки</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реалізації</a:t>
                      </a:r>
                      <a:r>
                        <a:rPr lang="ru-RU" sz="1200" b="1" dirty="0" smtClean="0">
                          <a:effectLst/>
                          <a:latin typeface="+mn-lt"/>
                          <a:ea typeface="Times New Roman"/>
                          <a:cs typeface="Times New Roman"/>
                        </a:rPr>
                        <a:t> в </a:t>
                      </a:r>
                      <a:r>
                        <a:rPr lang="ru-RU" sz="1200" b="1" dirty="0" err="1" smtClean="0">
                          <a:effectLst/>
                          <a:latin typeface="+mn-lt"/>
                          <a:ea typeface="Times New Roman"/>
                          <a:cs typeface="Times New Roman"/>
                        </a:rPr>
                        <a:t>регіонах</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інвестиційних</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проектів</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що</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фінансуються</a:t>
                      </a:r>
                      <a:r>
                        <a:rPr lang="ru-RU" sz="1200" b="1" dirty="0" smtClean="0">
                          <a:effectLst/>
                          <a:latin typeface="+mn-lt"/>
                          <a:ea typeface="Times New Roman"/>
                          <a:cs typeface="Times New Roman"/>
                        </a:rPr>
                        <a:t> з державного бюджету </a:t>
                      </a:r>
                    </a:p>
                    <a:p>
                      <a:pPr marL="171450" indent="-171450" algn="l">
                        <a:spcBef>
                          <a:spcPts val="600"/>
                        </a:spcBef>
                        <a:spcAft>
                          <a:spcPts val="0"/>
                        </a:spcAft>
                        <a:buFont typeface="Arial" pitchFamily="34" charset="0"/>
                        <a:buChar char="•"/>
                      </a:pPr>
                      <a:r>
                        <a:rPr lang="ru-RU" sz="1200" b="1" dirty="0" smtClean="0">
                          <a:effectLst/>
                          <a:latin typeface="+mn-lt"/>
                          <a:ea typeface="Times New Roman"/>
                          <a:cs typeface="Times New Roman"/>
                        </a:rPr>
                        <a:t>система</a:t>
                      </a:r>
                      <a:r>
                        <a:rPr lang="ru-RU" sz="1200" b="1" baseline="0" dirty="0" smtClean="0">
                          <a:effectLst/>
                          <a:latin typeface="+mn-lt"/>
                          <a:ea typeface="Times New Roman"/>
                          <a:cs typeface="Times New Roman"/>
                        </a:rPr>
                        <a:t> </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моніторингу</a:t>
                      </a:r>
                      <a:r>
                        <a:rPr lang="ru-RU" sz="1200" b="1" dirty="0" smtClean="0">
                          <a:effectLst/>
                          <a:latin typeface="+mn-lt"/>
                          <a:ea typeface="Times New Roman"/>
                          <a:cs typeface="Times New Roman"/>
                        </a:rPr>
                        <a:t> та </a:t>
                      </a:r>
                      <a:r>
                        <a:rPr lang="ru-RU" sz="1200" b="1" dirty="0" err="1" smtClean="0">
                          <a:effectLst/>
                          <a:latin typeface="+mn-lt"/>
                          <a:ea typeface="Times New Roman"/>
                          <a:cs typeface="Times New Roman"/>
                        </a:rPr>
                        <a:t>оцінки</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впливу</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державної</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регіональної</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політики</a:t>
                      </a:r>
                      <a:r>
                        <a:rPr lang="ru-RU" sz="1200" b="1" dirty="0" smtClean="0">
                          <a:effectLst/>
                          <a:latin typeface="+mn-lt"/>
                          <a:ea typeface="Times New Roman"/>
                          <a:cs typeface="Times New Roman"/>
                        </a:rPr>
                        <a:t> на </a:t>
                      </a:r>
                      <a:r>
                        <a:rPr lang="ru-RU" sz="1200" b="1" dirty="0" err="1" smtClean="0">
                          <a:effectLst/>
                          <a:latin typeface="+mn-lt"/>
                          <a:ea typeface="Times New Roman"/>
                          <a:cs typeface="Times New Roman"/>
                        </a:rPr>
                        <a:t>розвиток</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регіонів</a:t>
                      </a:r>
                      <a:endParaRPr lang="ru-RU" sz="1200" b="1" dirty="0" smtClean="0">
                        <a:latin typeface="+mn-lt"/>
                      </a:endParaRPr>
                    </a:p>
                  </a:txBody>
                  <a:tcPr anchor="ctr"/>
                </a:tc>
                <a:extLst>
                  <a:ext uri="{0D108BD9-81ED-4DB2-BD59-A6C34878D82A}">
                    <a16:rowId xmlns:a16="http://schemas.microsoft.com/office/drawing/2014/main" val="10001"/>
                  </a:ext>
                </a:extLst>
              </a:tr>
              <a:tr h="1091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b="1" kern="1200" dirty="0" smtClean="0">
                          <a:solidFill>
                            <a:schemeClr val="dk1"/>
                          </a:solidFill>
                          <a:effectLst/>
                          <a:latin typeface="+mn-lt"/>
                          <a:ea typeface="+mn-ea"/>
                          <a:cs typeface="+mn-cs"/>
                        </a:rPr>
                        <a:t>Інформаційно-аналітичне  забезпечення регіонального розвитку  як основа для управлінських рішень</a:t>
                      </a:r>
                      <a:endParaRPr lang="ru-RU" sz="1200" b="1" dirty="0" smtClean="0">
                        <a:latin typeface="+mn-lt"/>
                      </a:endParaRPr>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400" dirty="0" smtClean="0">
                        <a:latin typeface="Century Gothic" pitchFamily="34" charset="0"/>
                      </a:endParaRPr>
                    </a:p>
                  </a:txBody>
                  <a:tcPr anchor="ctr"/>
                </a:tc>
                <a:tc vMerge="1">
                  <a:txBody>
                    <a:bodyPr/>
                    <a:lstStyle/>
                    <a:p>
                      <a:pPr algn="just">
                        <a:spcBef>
                          <a:spcPts val="600"/>
                        </a:spcBef>
                        <a:spcAft>
                          <a:spcPts val="0"/>
                        </a:spcAft>
                      </a:pPr>
                      <a:endParaRPr lang="ru-RU" sz="1300" dirty="0" smtClean="0">
                        <a:effectLst/>
                        <a:latin typeface="Antiqua"/>
                        <a:ea typeface="Times New Roman"/>
                        <a:cs typeface="Times New Roman"/>
                      </a:endParaRPr>
                    </a:p>
                  </a:txBody>
                  <a:tcPr marL="68580" marR="68580" marT="0" marB="0"/>
                </a:tc>
                <a:extLst>
                  <a:ext uri="{0D108BD9-81ED-4DB2-BD59-A6C34878D82A}">
                    <a16:rowId xmlns:a16="http://schemas.microsoft.com/office/drawing/2014/main" val="10002"/>
                  </a:ext>
                </a:extLst>
              </a:tr>
              <a:tr h="640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b="1" kern="1200" dirty="0" smtClean="0">
                          <a:solidFill>
                            <a:schemeClr val="dk1"/>
                          </a:solidFill>
                          <a:effectLst/>
                          <a:latin typeface="+mn-lt"/>
                          <a:ea typeface="+mn-ea"/>
                          <a:cs typeface="+mn-cs"/>
                        </a:rPr>
                        <a:t>Інституційне забезпечення регіонального розвитку</a:t>
                      </a:r>
                      <a:endParaRPr lang="ru-RU" sz="1200" b="1" dirty="0" smtClean="0">
                        <a:latin typeface="+mn-lt"/>
                      </a:endParaRPr>
                    </a:p>
                  </a:txBody>
                  <a:tcPr anchor="ctr"/>
                </a:tc>
                <a:tc vMerge="1">
                  <a:txBody>
                    <a:bodyPr/>
                    <a:lstStyle/>
                    <a:p>
                      <a:endParaRPr lang="uk-UA"/>
                    </a:p>
                  </a:txBody>
                  <a:tcPr/>
                </a:tc>
                <a:tc>
                  <a:txBody>
                    <a:bodyPr/>
                    <a:lstStyle/>
                    <a:p>
                      <a:pPr algn="l">
                        <a:spcBef>
                          <a:spcPts val="600"/>
                        </a:spcBef>
                        <a:spcAft>
                          <a:spcPts val="0"/>
                        </a:spcAft>
                      </a:pPr>
                      <a:r>
                        <a:rPr lang="ru-RU" sz="1200" b="1" dirty="0" err="1" smtClean="0">
                          <a:effectLst/>
                          <a:latin typeface="+mn-lt"/>
                          <a:ea typeface="Times New Roman"/>
                          <a:cs typeface="Times New Roman"/>
                        </a:rPr>
                        <a:t>спрямований</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безпосередньо</a:t>
                      </a:r>
                      <a:r>
                        <a:rPr lang="ru-RU" sz="1200" b="1" dirty="0" smtClean="0">
                          <a:effectLst/>
                          <a:latin typeface="+mn-lt"/>
                          <a:ea typeface="Times New Roman"/>
                          <a:cs typeface="Times New Roman"/>
                        </a:rPr>
                        <a:t> на 16 областей, </a:t>
                      </a:r>
                      <a:r>
                        <a:rPr lang="ru-RU" sz="1200" b="1" dirty="0" err="1" smtClean="0">
                          <a:effectLst/>
                          <a:latin typeface="+mn-lt"/>
                          <a:ea typeface="Times New Roman"/>
                          <a:cs typeface="Times New Roman"/>
                        </a:rPr>
                        <a:t>що</a:t>
                      </a:r>
                      <a:r>
                        <a:rPr lang="ru-RU" sz="1200" b="1" dirty="0" smtClean="0">
                          <a:effectLst/>
                          <a:latin typeface="+mn-lt"/>
                          <a:ea typeface="Times New Roman"/>
                          <a:cs typeface="Times New Roman"/>
                        </a:rPr>
                        <a:t> створили в </a:t>
                      </a:r>
                      <a:r>
                        <a:rPr lang="ru-RU" sz="1200" b="1" dirty="0" err="1" smtClean="0">
                          <a:effectLst/>
                          <a:latin typeface="+mn-lt"/>
                          <a:ea typeface="Times New Roman"/>
                          <a:cs typeface="Times New Roman"/>
                        </a:rPr>
                        <a:t>установленому</a:t>
                      </a:r>
                      <a:r>
                        <a:rPr lang="ru-RU" sz="1200" b="1" dirty="0" smtClean="0">
                          <a:effectLst/>
                          <a:latin typeface="+mn-lt"/>
                          <a:ea typeface="Times New Roman"/>
                          <a:cs typeface="Times New Roman"/>
                        </a:rPr>
                        <a:t> порядку </a:t>
                      </a:r>
                      <a:r>
                        <a:rPr lang="ru-RU" sz="1200" b="1" dirty="0" err="1" smtClean="0">
                          <a:effectLst/>
                          <a:latin typeface="+mn-lt"/>
                          <a:ea typeface="Times New Roman"/>
                          <a:cs typeface="Times New Roman"/>
                        </a:rPr>
                        <a:t>Агенції</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регіонального</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розвитку</a:t>
                      </a:r>
                      <a:r>
                        <a:rPr lang="ru-RU" sz="1200" b="1" dirty="0" smtClean="0">
                          <a:effectLst/>
                          <a:latin typeface="+mn-lt"/>
                          <a:ea typeface="Times New Roman"/>
                          <a:cs typeface="Times New Roman"/>
                        </a:rPr>
                        <a:t> та </a:t>
                      </a:r>
                      <a:r>
                        <a:rPr lang="ru-RU" sz="1200" b="1" dirty="0" err="1" smtClean="0">
                          <a:effectLst/>
                          <a:latin typeface="+mn-lt"/>
                          <a:ea typeface="Times New Roman"/>
                          <a:cs typeface="Times New Roman"/>
                        </a:rPr>
                        <a:t>інші</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області</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які</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створюють</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зазначені</a:t>
                      </a:r>
                      <a:r>
                        <a:rPr lang="ru-RU" sz="1200" b="1" dirty="0" smtClean="0">
                          <a:effectLst/>
                          <a:latin typeface="+mn-lt"/>
                          <a:ea typeface="Times New Roman"/>
                          <a:cs typeface="Times New Roman"/>
                        </a:rPr>
                        <a:t> агентства</a:t>
                      </a:r>
                    </a:p>
                    <a:p>
                      <a:pPr marL="171450" marR="0" indent="-171450" algn="l" defTabSz="914400" rtl="0" eaLnBrk="1" fontAlgn="auto" latinLnBrk="0" hangingPunct="1">
                        <a:lnSpc>
                          <a:spcPct val="100000"/>
                        </a:lnSpc>
                        <a:spcBef>
                          <a:spcPts val="600"/>
                        </a:spcBef>
                        <a:spcAft>
                          <a:spcPts val="0"/>
                        </a:spcAft>
                        <a:buClrTx/>
                        <a:buSzTx/>
                        <a:buFont typeface="Arial" pitchFamily="34" charset="0"/>
                        <a:buChar char="•"/>
                        <a:tabLst/>
                        <a:defRPr/>
                      </a:pPr>
                      <a:r>
                        <a:rPr lang="ru-RU" sz="1200" b="1" dirty="0" err="1" smtClean="0"/>
                        <a:t>посилення</a:t>
                      </a:r>
                      <a:r>
                        <a:rPr lang="ru-RU" sz="1200" b="1" dirty="0" smtClean="0"/>
                        <a:t> </a:t>
                      </a:r>
                      <a:r>
                        <a:rPr lang="ru-RU" sz="1200" b="1" dirty="0" err="1" smtClean="0"/>
                        <a:t>інституційної</a:t>
                      </a:r>
                      <a:r>
                        <a:rPr lang="ru-RU" sz="1200" b="1" dirty="0" smtClean="0"/>
                        <a:t> </a:t>
                      </a:r>
                      <a:r>
                        <a:rPr lang="ru-RU" sz="1200" b="1" dirty="0" err="1" smtClean="0"/>
                        <a:t>спроможності</a:t>
                      </a:r>
                      <a:r>
                        <a:rPr lang="ru-RU" sz="1200" b="1" dirty="0" smtClean="0"/>
                        <a:t> </a:t>
                      </a:r>
                      <a:r>
                        <a:rPr lang="ru-RU" sz="1200" b="1" dirty="0" err="1" smtClean="0"/>
                        <a:t>Агенцій</a:t>
                      </a:r>
                      <a:r>
                        <a:rPr lang="ru-RU" sz="1200" b="1" dirty="0" smtClean="0"/>
                        <a:t> </a:t>
                      </a:r>
                      <a:r>
                        <a:rPr lang="ru-RU" sz="1200" b="1" dirty="0" err="1" smtClean="0"/>
                        <a:t>регіонального</a:t>
                      </a:r>
                      <a:r>
                        <a:rPr lang="ru-RU" sz="1200" b="1" dirty="0" smtClean="0"/>
                        <a:t> </a:t>
                      </a:r>
                      <a:r>
                        <a:rPr lang="ru-RU" sz="1200" b="1" dirty="0" err="1" smtClean="0"/>
                        <a:t>розвитку</a:t>
                      </a:r>
                      <a:r>
                        <a:rPr lang="ru-RU" sz="1200" b="1" dirty="0" smtClean="0"/>
                        <a:t> з </a:t>
                      </a:r>
                      <a:r>
                        <a:rPr lang="ru-RU" sz="1200" b="1" dirty="0" err="1" smtClean="0"/>
                        <a:t>питань</a:t>
                      </a:r>
                      <a:r>
                        <a:rPr lang="ru-RU" sz="1200" b="1" dirty="0" smtClean="0"/>
                        <a:t> </a:t>
                      </a:r>
                      <a:r>
                        <a:rPr lang="ru-RU" sz="1200" b="1" dirty="0" err="1" smtClean="0"/>
                        <a:t>регіонального</a:t>
                      </a:r>
                      <a:r>
                        <a:rPr lang="ru-RU" sz="1200" b="1" dirty="0" smtClean="0"/>
                        <a:t> </a:t>
                      </a:r>
                      <a:r>
                        <a:rPr lang="ru-RU" sz="1200" b="1" dirty="0" err="1" smtClean="0"/>
                        <a:t>розвитку</a:t>
                      </a:r>
                      <a:endParaRPr lang="uk-UA" sz="1200" b="1" dirty="0" smtClean="0">
                        <a:effectLst/>
                        <a:latin typeface="+mn-lt"/>
                        <a:ea typeface="Times New Roman"/>
                        <a:cs typeface="Times New Roman"/>
                      </a:endParaRPr>
                    </a:p>
                  </a:txBody>
                  <a:tcPr marL="68580" marR="68580" marT="0" marB="0" anchor="ctr"/>
                </a:tc>
                <a:extLst>
                  <a:ext uri="{0D108BD9-81ED-4DB2-BD59-A6C34878D82A}">
                    <a16:rowId xmlns:a16="http://schemas.microsoft.com/office/drawing/2014/main" val="2385008117"/>
                  </a:ext>
                </a:extLst>
              </a:tr>
              <a:tr h="1479622">
                <a:tc>
                  <a:txBody>
                    <a:bodyPr/>
                    <a:lstStyle/>
                    <a:p>
                      <a:pPr algn="l"/>
                      <a:r>
                        <a:rPr lang="ru-RU" sz="1200" b="1" dirty="0" err="1" smtClean="0">
                          <a:latin typeface="+mn-lt"/>
                        </a:rPr>
                        <a:t>Створення</a:t>
                      </a:r>
                      <a:r>
                        <a:rPr lang="ru-RU" sz="1200" b="1" dirty="0" smtClean="0">
                          <a:latin typeface="+mn-lt"/>
                        </a:rPr>
                        <a:t> </a:t>
                      </a:r>
                      <a:r>
                        <a:rPr lang="ru-RU" sz="1200" b="1" dirty="0" err="1" smtClean="0">
                          <a:latin typeface="+mn-lt"/>
                        </a:rPr>
                        <a:t>ефективної</a:t>
                      </a:r>
                      <a:r>
                        <a:rPr lang="ru-RU" sz="1200" b="1" dirty="0" smtClean="0">
                          <a:latin typeface="+mn-lt"/>
                        </a:rPr>
                        <a:t> </a:t>
                      </a:r>
                      <a:r>
                        <a:rPr lang="ru-RU" sz="1200" b="1" dirty="0" err="1" smtClean="0">
                          <a:latin typeface="+mn-lt"/>
                        </a:rPr>
                        <a:t>системи</a:t>
                      </a:r>
                      <a:r>
                        <a:rPr lang="ru-RU" sz="1200" b="1" dirty="0" smtClean="0">
                          <a:latin typeface="+mn-lt"/>
                        </a:rPr>
                        <a:t> </a:t>
                      </a:r>
                      <a:r>
                        <a:rPr lang="ru-RU" sz="1200" b="1" dirty="0" err="1" smtClean="0">
                          <a:latin typeface="+mn-lt"/>
                        </a:rPr>
                        <a:t>підготовки</a:t>
                      </a:r>
                      <a:r>
                        <a:rPr lang="ru-RU" sz="1200" b="1" dirty="0" smtClean="0">
                          <a:latin typeface="+mn-lt"/>
                        </a:rPr>
                        <a:t> та </a:t>
                      </a:r>
                      <a:r>
                        <a:rPr lang="ru-RU" sz="1200" b="1" dirty="0" err="1" smtClean="0">
                          <a:latin typeface="+mn-lt"/>
                        </a:rPr>
                        <a:t>підвищення</a:t>
                      </a:r>
                      <a:r>
                        <a:rPr lang="ru-RU" sz="1200" b="1" dirty="0" smtClean="0">
                          <a:latin typeface="+mn-lt"/>
                        </a:rPr>
                        <a:t> </a:t>
                      </a:r>
                      <a:r>
                        <a:rPr lang="ru-RU" sz="1200" b="1" dirty="0" err="1" smtClean="0">
                          <a:latin typeface="+mn-lt"/>
                        </a:rPr>
                        <a:t>кваліфікації</a:t>
                      </a:r>
                      <a:r>
                        <a:rPr lang="ru-RU" sz="1200" b="1" dirty="0" smtClean="0">
                          <a:latin typeface="+mn-lt"/>
                        </a:rPr>
                        <a:t> </a:t>
                      </a:r>
                      <a:r>
                        <a:rPr lang="ru-RU" sz="1200" b="1" dirty="0" err="1" smtClean="0">
                          <a:latin typeface="+mn-lt"/>
                        </a:rPr>
                        <a:t>фахівців</a:t>
                      </a:r>
                      <a:r>
                        <a:rPr lang="ru-RU" sz="1200" b="1" dirty="0" smtClean="0">
                          <a:latin typeface="+mn-lt"/>
                        </a:rPr>
                        <a:t> у </a:t>
                      </a:r>
                      <a:r>
                        <a:rPr lang="ru-RU" sz="1200" b="1" dirty="0" err="1" smtClean="0">
                          <a:latin typeface="+mn-lt"/>
                        </a:rPr>
                        <a:t>сфері</a:t>
                      </a:r>
                      <a:r>
                        <a:rPr lang="ru-RU" sz="1200" b="1" dirty="0" smtClean="0">
                          <a:latin typeface="+mn-lt"/>
                        </a:rPr>
                        <a:t> </a:t>
                      </a:r>
                      <a:r>
                        <a:rPr lang="ru-RU" sz="1200" b="1" dirty="0" err="1" smtClean="0">
                          <a:latin typeface="+mn-lt"/>
                        </a:rPr>
                        <a:t>управління</a:t>
                      </a:r>
                      <a:r>
                        <a:rPr lang="ru-RU" sz="1200" b="1" dirty="0" smtClean="0">
                          <a:latin typeface="+mn-lt"/>
                        </a:rPr>
                        <a:t> </a:t>
                      </a:r>
                      <a:r>
                        <a:rPr lang="ru-RU" sz="1200" b="1" dirty="0" err="1" smtClean="0">
                          <a:latin typeface="+mn-lt"/>
                        </a:rPr>
                        <a:t>регіональним</a:t>
                      </a:r>
                      <a:r>
                        <a:rPr lang="ru-RU" sz="1200" b="1" dirty="0" smtClean="0">
                          <a:latin typeface="+mn-lt"/>
                        </a:rPr>
                        <a:t> </a:t>
                      </a:r>
                      <a:r>
                        <a:rPr lang="ru-RU" sz="1200" b="1" dirty="0" err="1" smtClean="0">
                          <a:latin typeface="+mn-lt"/>
                        </a:rPr>
                        <a:t>розвитком</a:t>
                      </a:r>
                      <a:endParaRPr lang="ru-RU" sz="1200" b="1" dirty="0" smtClean="0">
                        <a:latin typeface="+mn-lt"/>
                      </a:endParaRPr>
                    </a:p>
                  </a:txBody>
                  <a:tcPr anchor="ctr"/>
                </a:tc>
                <a:tc vMerge="1">
                  <a:txBody>
                    <a:bodyPr/>
                    <a:lstStyle/>
                    <a:p>
                      <a:endParaRPr lang="uk-UA"/>
                    </a:p>
                  </a:txBody>
                  <a:tcPr/>
                </a:tc>
                <a:tc>
                  <a:txBody>
                    <a:bodyPr/>
                    <a:lstStyle/>
                    <a:p>
                      <a:pPr algn="l">
                        <a:spcBef>
                          <a:spcPts val="600"/>
                        </a:spcBef>
                        <a:spcAft>
                          <a:spcPts val="0"/>
                        </a:spcAft>
                      </a:pPr>
                      <a:r>
                        <a:rPr lang="ru-RU" sz="1200" b="1" dirty="0" err="1" smtClean="0">
                          <a:effectLst/>
                          <a:latin typeface="+mn-lt"/>
                          <a:ea typeface="Times New Roman"/>
                          <a:cs typeface="Times New Roman"/>
                        </a:rPr>
                        <a:t>спрямований</a:t>
                      </a:r>
                      <a:r>
                        <a:rPr lang="ru-RU" sz="1200" b="1" dirty="0" smtClean="0">
                          <a:effectLst/>
                          <a:latin typeface="+mn-lt"/>
                          <a:ea typeface="Times New Roman"/>
                          <a:cs typeface="Times New Roman"/>
                        </a:rPr>
                        <a:t> на </a:t>
                      </a:r>
                      <a:r>
                        <a:rPr lang="ru-RU" sz="1200" b="1" dirty="0" err="1" smtClean="0">
                          <a:effectLst/>
                          <a:latin typeface="+mn-lt"/>
                          <a:ea typeface="Times New Roman"/>
                          <a:cs typeface="Times New Roman"/>
                        </a:rPr>
                        <a:t>всі</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регіони</a:t>
                      </a:r>
                      <a:r>
                        <a:rPr lang="ru-RU" sz="1200" b="1" dirty="0" smtClean="0">
                          <a:effectLst/>
                          <a:latin typeface="+mn-lt"/>
                          <a:ea typeface="Times New Roman"/>
                          <a:cs typeface="Times New Roman"/>
                        </a:rPr>
                        <a:t>, за </a:t>
                      </a:r>
                      <a:r>
                        <a:rPr lang="ru-RU" sz="1200" b="1" dirty="0" err="1" smtClean="0">
                          <a:effectLst/>
                          <a:latin typeface="+mn-lt"/>
                          <a:ea typeface="Times New Roman"/>
                          <a:cs typeface="Times New Roman"/>
                        </a:rPr>
                        <a:t>виключенням</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тимчасово</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окупованих</a:t>
                      </a:r>
                      <a:r>
                        <a:rPr lang="ru-RU" sz="1200" b="1" dirty="0" smtClean="0">
                          <a:effectLst/>
                          <a:latin typeface="+mn-lt"/>
                          <a:ea typeface="Times New Roman"/>
                          <a:cs typeface="Times New Roman"/>
                        </a:rPr>
                        <a:t> </a:t>
                      </a:r>
                      <a:r>
                        <a:rPr lang="ru-RU" sz="1200" b="1" dirty="0" err="1" smtClean="0">
                          <a:effectLst/>
                          <a:latin typeface="+mn-lt"/>
                          <a:ea typeface="Times New Roman"/>
                          <a:cs typeface="Times New Roman"/>
                        </a:rPr>
                        <a:t>територій</a:t>
                      </a:r>
                      <a:endParaRPr lang="ru-RU" sz="1200" b="1" dirty="0" smtClean="0">
                        <a:effectLst/>
                        <a:latin typeface="+mn-lt"/>
                        <a:ea typeface="Times New Roman"/>
                        <a:cs typeface="Times New Roman"/>
                      </a:endParaRPr>
                    </a:p>
                    <a:p>
                      <a:pPr marL="171450" indent="-171450" algn="l">
                        <a:buFont typeface="Arial" pitchFamily="34" charset="0"/>
                        <a:buChar char="•"/>
                      </a:pPr>
                      <a:r>
                        <a:rPr lang="uk-UA" sz="1200" b="1" dirty="0" smtClean="0"/>
                        <a:t>навчальні та тренінгові програми для представників: центральних органів виконавчої влади, місцевих органів виконавчої влади, органів місцевого самоврядування з питань формування та реалізації основних питань державної регіональної політики та регіонального та місцевого розвитку</a:t>
                      </a:r>
                    </a:p>
                    <a:p>
                      <a:pPr marL="171450" indent="-171450" algn="l">
                        <a:buFont typeface="Arial" pitchFamily="34" charset="0"/>
                        <a:buChar char="•"/>
                      </a:pPr>
                      <a:r>
                        <a:rPr lang="uk-UA" sz="1200" b="1" dirty="0" smtClean="0"/>
                        <a:t>програми стажування державних службовців та посадових осіб місцевого самоврядування з питань формування та реалізації регіональної політики за закордоном </a:t>
                      </a:r>
                    </a:p>
                    <a:p>
                      <a:pPr marL="171450" indent="-171450" algn="l">
                        <a:buFont typeface="Arial" pitchFamily="34" charset="0"/>
                        <a:buChar char="•"/>
                      </a:pPr>
                      <a:r>
                        <a:rPr lang="uk-UA" sz="1200" b="1" dirty="0" smtClean="0"/>
                        <a:t>залучення незалежних експертів для цілей проведення незалежної оцінки з реалізації питань регіонального розвитку</a:t>
                      </a:r>
                    </a:p>
                  </a:txBody>
                  <a:tcPr marL="68580" marR="68580" marT="0" marB="0" anchor="ctr"/>
                </a:tc>
                <a:extLst>
                  <a:ext uri="{0D108BD9-81ED-4DB2-BD59-A6C34878D82A}">
                    <a16:rowId xmlns:a16="http://schemas.microsoft.com/office/drawing/2014/main" val="10004"/>
                  </a:ext>
                </a:extLst>
              </a:tr>
            </a:tbl>
          </a:graphicData>
        </a:graphic>
      </p:graphicFrame>
      <p:pic>
        <p:nvPicPr>
          <p:cNvPr id="6" name="Рисунок 5"/>
          <p:cNvPicPr>
            <a:picLocks noChangeAspect="1"/>
          </p:cNvPicPr>
          <p:nvPr/>
        </p:nvPicPr>
        <p:blipFill>
          <a:blip r:embed="rId3"/>
          <a:stretch>
            <a:fillRect/>
          </a:stretch>
        </p:blipFill>
        <p:spPr>
          <a:xfrm>
            <a:off x="8126839" y="409716"/>
            <a:ext cx="837649" cy="569172"/>
          </a:xfrm>
          <a:prstGeom prst="rect">
            <a:avLst/>
          </a:prstGeom>
        </p:spPr>
      </p:pic>
    </p:spTree>
    <p:extLst>
      <p:ext uri="{BB962C8B-B14F-4D97-AF65-F5344CB8AC3E}">
        <p14:creationId xmlns:p14="http://schemas.microsoft.com/office/powerpoint/2010/main" val="2910873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0" y="5620770"/>
            <a:ext cx="9144000" cy="273844"/>
          </a:xfrm>
        </p:spPr>
        <p:txBody>
          <a:bodyPr/>
          <a:lstStyle/>
          <a:p>
            <a:pPr algn="ctr"/>
            <a:fld id="{B0640EC0-AC03-43EB-84E9-437CA3AFED62}" type="slidenum">
              <a:rPr lang="ru-RU" sz="1600">
                <a:solidFill>
                  <a:schemeClr val="bg1"/>
                </a:solidFill>
                <a:latin typeface="Century Gothic" pitchFamily="34" charset="0"/>
              </a:rPr>
              <a:pPr algn="ctr"/>
              <a:t>2</a:t>
            </a:fld>
            <a:endParaRPr lang="ru-RU" sz="1600" dirty="0">
              <a:solidFill>
                <a:schemeClr val="bg1"/>
              </a:solidFill>
              <a:latin typeface="Century Gothic" pitchFamily="34" charset="0"/>
            </a:endParaRPr>
          </a:p>
        </p:txBody>
      </p:sp>
      <p:grpSp>
        <p:nvGrpSpPr>
          <p:cNvPr id="5" name="Группа 4"/>
          <p:cNvGrpSpPr/>
          <p:nvPr/>
        </p:nvGrpSpPr>
        <p:grpSpPr>
          <a:xfrm>
            <a:off x="2074380" y="3719284"/>
            <a:ext cx="4591589" cy="1301322"/>
            <a:chOff x="5137268" y="2938294"/>
            <a:chExt cx="6488524" cy="1951522"/>
          </a:xfrm>
        </p:grpSpPr>
        <p:sp>
          <p:nvSpPr>
            <p:cNvPr id="8" name="Стрілка вправо 1"/>
            <p:cNvSpPr/>
            <p:nvPr/>
          </p:nvSpPr>
          <p:spPr>
            <a:xfrm>
              <a:off x="5137268" y="2938294"/>
              <a:ext cx="3085701" cy="1931348"/>
            </a:xfrm>
            <a:prstGeom prst="rightArrow">
              <a:avLst/>
            </a:prstGeom>
            <a:solidFill>
              <a:srgbClr val="F25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FFFFFF"/>
                  </a:solidFill>
                  <a:latin typeface="Century Gothic" panose="020B0502020202020204" pitchFamily="34" charset="0"/>
                  <a:cs typeface="Times New Roman" pitchFamily="18" charset="0"/>
                </a:rPr>
                <a:t>ІНТЕРЕСИ ДОНОРА (ПРІОРИТЕТИ)</a:t>
              </a:r>
              <a:endParaRPr lang="uk-UA" sz="1400" b="1" dirty="0">
                <a:solidFill>
                  <a:srgbClr val="FFFFFF"/>
                </a:solidFill>
                <a:latin typeface="Century Gothic" panose="020B0502020202020204" pitchFamily="34" charset="0"/>
              </a:endParaRPr>
            </a:p>
          </p:txBody>
        </p:sp>
        <p:sp>
          <p:nvSpPr>
            <p:cNvPr id="9" name="Стрілка вліво 2"/>
            <p:cNvSpPr/>
            <p:nvPr/>
          </p:nvSpPr>
          <p:spPr>
            <a:xfrm>
              <a:off x="8283623" y="2938294"/>
              <a:ext cx="3342169" cy="1951522"/>
            </a:xfrm>
            <a:prstGeom prst="leftArrow">
              <a:avLst/>
            </a:prstGeom>
            <a:solidFill>
              <a:srgbClr val="193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FFFFFF"/>
                  </a:solidFill>
                  <a:latin typeface="Century Gothic" panose="020B0502020202020204" pitchFamily="34" charset="0"/>
                  <a:cs typeface="Times New Roman" pitchFamily="18" charset="0"/>
                </a:rPr>
                <a:t>ІНТЕРЕСИ ЗАЯВНИКА</a:t>
              </a:r>
            </a:p>
            <a:p>
              <a:pPr algn="ctr"/>
              <a:r>
                <a:rPr lang="uk-UA" sz="1400" b="1" dirty="0">
                  <a:solidFill>
                    <a:srgbClr val="FFFFFF"/>
                  </a:solidFill>
                  <a:latin typeface="Century Gothic" panose="020B0502020202020204" pitchFamily="34" charset="0"/>
                  <a:cs typeface="Times New Roman" pitchFamily="18" charset="0"/>
                </a:rPr>
                <a:t>(ОСНОВНІ ПРОБЛЕМИ)</a:t>
              </a:r>
            </a:p>
          </p:txBody>
        </p:sp>
      </p:grpSp>
      <p:grpSp>
        <p:nvGrpSpPr>
          <p:cNvPr id="10" name="Группа 13"/>
          <p:cNvGrpSpPr/>
          <p:nvPr/>
        </p:nvGrpSpPr>
        <p:grpSpPr>
          <a:xfrm>
            <a:off x="8460" y="38190"/>
            <a:ext cx="13708556" cy="515674"/>
            <a:chOff x="6301578" y="1581204"/>
            <a:chExt cx="736498" cy="166827"/>
          </a:xfrm>
        </p:grpSpPr>
        <p:sp>
          <p:nvSpPr>
            <p:cNvPr id="11" name="Прямоугольник 10"/>
            <p:cNvSpPr/>
            <p:nvPr/>
          </p:nvSpPr>
          <p:spPr>
            <a:xfrm>
              <a:off x="6301578" y="1581204"/>
              <a:ext cx="459261" cy="166827"/>
            </a:xfrm>
            <a:prstGeom prst="rect">
              <a:avLst/>
            </a:prstGeom>
            <a:solidFill>
              <a:srgbClr val="F25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TextBox 11"/>
            <p:cNvSpPr txBox="1"/>
            <p:nvPr/>
          </p:nvSpPr>
          <p:spPr>
            <a:xfrm>
              <a:off x="6376535" y="1644260"/>
              <a:ext cx="661541" cy="90090"/>
            </a:xfrm>
            <a:prstGeom prst="rect">
              <a:avLst/>
            </a:prstGeom>
            <a:noFill/>
          </p:spPr>
          <p:txBody>
            <a:bodyPr wrap="square" rtlCol="0">
              <a:spAutoFit/>
            </a:bodyPr>
            <a:lstStyle/>
            <a:p>
              <a:pPr>
                <a:lnSpc>
                  <a:spcPts val="1200"/>
                </a:lnSpc>
              </a:pPr>
              <a:r>
                <a:rPr lang="uk-UA" sz="2400" b="1" dirty="0" smtClean="0">
                  <a:solidFill>
                    <a:schemeClr val="bg1"/>
                  </a:solidFill>
                  <a:latin typeface="PF Square Sans Pro" panose="02000506040000020004" pitchFamily="2" charset="0"/>
                </a:rPr>
                <a:t>ПРОЕКТ – як «цеглинка» системи планування</a:t>
              </a:r>
              <a:endParaRPr lang="uk-UA" sz="2400" b="1" dirty="0">
                <a:solidFill>
                  <a:schemeClr val="bg1"/>
                </a:solidFill>
                <a:latin typeface="PF Square Sans Pro" panose="02000506040000020004" pitchFamily="2" charset="0"/>
              </a:endParaRPr>
            </a:p>
          </p:txBody>
        </p:sp>
      </p:grpSp>
      <p:grpSp>
        <p:nvGrpSpPr>
          <p:cNvPr id="16" name="Группа 15"/>
          <p:cNvGrpSpPr/>
          <p:nvPr/>
        </p:nvGrpSpPr>
        <p:grpSpPr>
          <a:xfrm>
            <a:off x="2843564" y="764062"/>
            <a:ext cx="3456872" cy="2424265"/>
            <a:chOff x="7132942" y="743848"/>
            <a:chExt cx="4885019" cy="3635537"/>
          </a:xfrm>
        </p:grpSpPr>
        <p:sp>
          <p:nvSpPr>
            <p:cNvPr id="17" name="Стрілка вправо 1"/>
            <p:cNvSpPr/>
            <p:nvPr/>
          </p:nvSpPr>
          <p:spPr>
            <a:xfrm>
              <a:off x="7132942" y="743848"/>
              <a:ext cx="3085700" cy="1931348"/>
            </a:xfrm>
            <a:prstGeom prst="rightArrow">
              <a:avLst/>
            </a:prstGeom>
            <a:solidFill>
              <a:srgbClr val="F25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FFFFFF"/>
                  </a:solidFill>
                  <a:latin typeface="Century Gothic" panose="020B0502020202020204" pitchFamily="34" charset="0"/>
                  <a:cs typeface="Times New Roman" pitchFamily="18" charset="0"/>
                </a:rPr>
                <a:t>ІНТЕРЕСИ ДОНОРА (ПРІОРИТЕТИ</a:t>
              </a:r>
              <a:r>
                <a:rPr lang="uk-UA" sz="1200" dirty="0">
                  <a:solidFill>
                    <a:srgbClr val="FFFFFF"/>
                  </a:solidFill>
                  <a:latin typeface="Century Gothic" panose="020B0502020202020204" pitchFamily="34" charset="0"/>
                  <a:cs typeface="Times New Roman" pitchFamily="18" charset="0"/>
                </a:rPr>
                <a:t>)</a:t>
              </a:r>
              <a:endParaRPr lang="uk-UA" sz="1200" dirty="0">
                <a:solidFill>
                  <a:srgbClr val="FFFFFF"/>
                </a:solidFill>
                <a:latin typeface="Century Gothic" panose="020B0502020202020204" pitchFamily="34" charset="0"/>
              </a:endParaRPr>
            </a:p>
          </p:txBody>
        </p:sp>
        <p:sp>
          <p:nvSpPr>
            <p:cNvPr id="18" name="Стрілка вліво 2"/>
            <p:cNvSpPr/>
            <p:nvPr/>
          </p:nvSpPr>
          <p:spPr>
            <a:xfrm>
              <a:off x="8675792" y="2427864"/>
              <a:ext cx="3342169" cy="1951521"/>
            </a:xfrm>
            <a:prstGeom prst="leftArrow">
              <a:avLst/>
            </a:prstGeom>
            <a:solidFill>
              <a:srgbClr val="193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FFFFFF"/>
                  </a:solidFill>
                  <a:latin typeface="Century Gothic" panose="020B0502020202020204" pitchFamily="34" charset="0"/>
                  <a:cs typeface="Times New Roman" pitchFamily="18" charset="0"/>
                </a:rPr>
                <a:t>ІНТЕРЕСИ ЗАЯВНИКА</a:t>
              </a:r>
            </a:p>
            <a:p>
              <a:pPr algn="ctr"/>
              <a:r>
                <a:rPr lang="uk-UA" sz="1400" b="1" dirty="0">
                  <a:solidFill>
                    <a:srgbClr val="FFFFFF"/>
                  </a:solidFill>
                  <a:latin typeface="Century Gothic" panose="020B0502020202020204" pitchFamily="34" charset="0"/>
                  <a:cs typeface="Times New Roman" pitchFamily="18" charset="0"/>
                </a:rPr>
                <a:t>(ОСНОВНІ ПРОБЛЕМИ)</a:t>
              </a:r>
            </a:p>
          </p:txBody>
        </p:sp>
      </p:grpSp>
      <p:sp>
        <p:nvSpPr>
          <p:cNvPr id="2" name="TextBox 1"/>
          <p:cNvSpPr txBox="1"/>
          <p:nvPr/>
        </p:nvSpPr>
        <p:spPr>
          <a:xfrm>
            <a:off x="2074380" y="5294449"/>
            <a:ext cx="6818100" cy="1200329"/>
          </a:xfrm>
          <a:prstGeom prst="rect">
            <a:avLst/>
          </a:prstGeom>
          <a:noFill/>
        </p:spPr>
        <p:txBody>
          <a:bodyPr wrap="square" rtlCol="0">
            <a:spAutoFit/>
          </a:bodyPr>
          <a:lstStyle/>
          <a:p>
            <a:r>
              <a:rPr lang="uk-UA" sz="2400" b="1" dirty="0">
                <a:solidFill>
                  <a:srgbClr val="F25508"/>
                </a:solidFill>
                <a:latin typeface="PF Square Sans Pro" panose="02000506040000020004" pitchFamily="2" charset="0"/>
              </a:rPr>
              <a:t>ПОШУК «СВОГО» </a:t>
            </a:r>
            <a:r>
              <a:rPr lang="uk-UA" sz="2400" b="1" dirty="0" smtClean="0">
                <a:solidFill>
                  <a:srgbClr val="F25508"/>
                </a:solidFill>
                <a:latin typeface="PF Square Sans Pro" panose="02000506040000020004" pitchFamily="2" charset="0"/>
              </a:rPr>
              <a:t>ДОНОРА</a:t>
            </a:r>
          </a:p>
          <a:p>
            <a:r>
              <a:rPr lang="uk-UA" sz="2400" b="1" dirty="0" smtClean="0">
                <a:solidFill>
                  <a:srgbClr val="F25508"/>
                </a:solidFill>
                <a:latin typeface="PF Square Sans Pro" panose="02000506040000020004" pitchFamily="2" charset="0"/>
              </a:rPr>
              <a:t>ПІД ПРОЕКТИ СТРАТЕГІЇ РОЗВИТКУ</a:t>
            </a:r>
            <a:endParaRPr lang="uk-UA" sz="2400" b="1" dirty="0">
              <a:solidFill>
                <a:srgbClr val="F25508"/>
              </a:solidFill>
              <a:latin typeface="PF Square Sans Pro" panose="02000506040000020004" pitchFamily="2" charset="0"/>
            </a:endParaRPr>
          </a:p>
          <a:p>
            <a:endParaRPr lang="uk-UA" sz="2400" dirty="0">
              <a:solidFill>
                <a:srgbClr val="F25508"/>
              </a:solidFill>
              <a:latin typeface="Century Gothic" panose="020B0502020202020204" pitchFamily="34" charset="0"/>
            </a:endParaRPr>
          </a:p>
        </p:txBody>
      </p:sp>
      <p:sp>
        <p:nvSpPr>
          <p:cNvPr id="3" name="Прямокутник 2"/>
          <p:cNvSpPr/>
          <p:nvPr/>
        </p:nvSpPr>
        <p:spPr>
          <a:xfrm>
            <a:off x="6530340" y="3072077"/>
            <a:ext cx="2350323" cy="369332"/>
          </a:xfrm>
          <a:prstGeom prst="rect">
            <a:avLst/>
          </a:prstGeom>
        </p:spPr>
        <p:txBody>
          <a:bodyPr wrap="none">
            <a:spAutoFit/>
          </a:bodyPr>
          <a:lstStyle/>
          <a:p>
            <a:r>
              <a:rPr lang="uk-UA" b="1" dirty="0">
                <a:latin typeface="PF Square Sans Pro" panose="02000506040000020004" pitchFamily="2" charset="0"/>
                <a:ea typeface="Calibri" panose="020F0502020204030204" pitchFamily="34" charset="0"/>
                <a:cs typeface="Times New Roman" panose="02020603050405020304" pitchFamily="18" charset="0"/>
              </a:rPr>
              <a:t>Інтереси розходяться </a:t>
            </a:r>
            <a:endParaRPr lang="uk-UA" dirty="0"/>
          </a:p>
        </p:txBody>
      </p:sp>
      <p:sp>
        <p:nvSpPr>
          <p:cNvPr id="6" name="Прямокутник 5"/>
          <p:cNvSpPr/>
          <p:nvPr/>
        </p:nvSpPr>
        <p:spPr>
          <a:xfrm>
            <a:off x="6591850" y="4793363"/>
            <a:ext cx="2300630" cy="369332"/>
          </a:xfrm>
          <a:prstGeom prst="rect">
            <a:avLst/>
          </a:prstGeom>
        </p:spPr>
        <p:txBody>
          <a:bodyPr wrap="none">
            <a:spAutoFit/>
          </a:bodyPr>
          <a:lstStyle/>
          <a:p>
            <a:r>
              <a:rPr lang="uk-UA" b="1" dirty="0">
                <a:latin typeface="PF Square Sans Pro" panose="02000506040000020004" pitchFamily="2" charset="0"/>
                <a:ea typeface="Calibri" panose="020F0502020204030204" pitchFamily="34" charset="0"/>
                <a:cs typeface="Times New Roman" panose="02020603050405020304" pitchFamily="18" charset="0"/>
              </a:rPr>
              <a:t>Інтереси співпадають</a:t>
            </a:r>
            <a:endParaRPr lang="uk-UA" dirty="0"/>
          </a:p>
        </p:txBody>
      </p:sp>
    </p:spTree>
    <p:extLst>
      <p:ext uri="{BB962C8B-B14F-4D97-AF65-F5344CB8AC3E}">
        <p14:creationId xmlns:p14="http://schemas.microsoft.com/office/powerpoint/2010/main" val="405711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Диаграмма 10"/>
          <p:cNvGraphicFramePr>
            <a:graphicFrameLocks/>
          </p:cNvGraphicFramePr>
          <p:nvPr>
            <p:extLst/>
          </p:nvPr>
        </p:nvGraphicFramePr>
        <p:xfrm>
          <a:off x="107504" y="1916832"/>
          <a:ext cx="8820472" cy="5184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Диаграмма 11"/>
          <p:cNvGraphicFramePr>
            <a:graphicFrameLocks/>
          </p:cNvGraphicFramePr>
          <p:nvPr>
            <p:extLst/>
          </p:nvPr>
        </p:nvGraphicFramePr>
        <p:xfrm>
          <a:off x="4355976" y="1844824"/>
          <a:ext cx="4572000" cy="518457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6" descr="http://www.activistpost.com/wp-content/uploads/2016/01/eu-vat-action-survey.jpg"/>
          <p:cNvPicPr>
            <a:picLocks noChangeAspect="1" noChangeArrowheads="1"/>
          </p:cNvPicPr>
          <p:nvPr/>
        </p:nvPicPr>
        <p:blipFill rotWithShape="1">
          <a:blip r:embed="rId4">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998" y="88166"/>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ПОДАНІ/ВИГРАНІ ПРОЕКТИ</a:t>
            </a:r>
            <a:endParaRPr lang="uk-UA" sz="3600" b="1" dirty="0">
              <a:latin typeface="Century Gothic" pitchFamily="34" charset="0"/>
            </a:endParaRPr>
          </a:p>
        </p:txBody>
      </p:sp>
      <p:cxnSp>
        <p:nvCxnSpPr>
          <p:cNvPr id="14" name="Прямая соединительная линия 13"/>
          <p:cNvCxnSpPr/>
          <p:nvPr/>
        </p:nvCxnSpPr>
        <p:spPr>
          <a:xfrm>
            <a:off x="0" y="2492896"/>
            <a:ext cx="91713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906" y="2983000"/>
            <a:ext cx="91713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5906" y="3501008"/>
            <a:ext cx="91713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906" y="4005064"/>
            <a:ext cx="9171348"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27784" y="5818427"/>
            <a:ext cx="1069524" cy="523220"/>
          </a:xfrm>
          <a:prstGeom prst="rect">
            <a:avLst/>
          </a:prstGeom>
          <a:noFill/>
        </p:spPr>
        <p:txBody>
          <a:bodyPr wrap="none" rtlCol="0">
            <a:spAutoFit/>
          </a:bodyPr>
          <a:lstStyle/>
          <a:p>
            <a:r>
              <a:rPr lang="uk-UA" sz="2800" b="1" dirty="0" smtClean="0"/>
              <a:t>14/97</a:t>
            </a:r>
            <a:endParaRPr lang="uk-UA" sz="2800" b="1" dirty="0"/>
          </a:p>
        </p:txBody>
      </p:sp>
      <p:sp>
        <p:nvSpPr>
          <p:cNvPr id="21" name="TextBox 20"/>
          <p:cNvSpPr txBox="1"/>
          <p:nvPr/>
        </p:nvSpPr>
        <p:spPr>
          <a:xfrm>
            <a:off x="6219240" y="5790299"/>
            <a:ext cx="2169184" cy="523220"/>
          </a:xfrm>
          <a:prstGeom prst="rect">
            <a:avLst/>
          </a:prstGeom>
          <a:noFill/>
        </p:spPr>
        <p:txBody>
          <a:bodyPr wrap="none" rtlCol="0">
            <a:spAutoFit/>
          </a:bodyPr>
          <a:lstStyle/>
          <a:p>
            <a:r>
              <a:rPr lang="uk-UA" sz="2800" b="1" dirty="0" smtClean="0"/>
              <a:t>188,6/1250,4</a:t>
            </a:r>
            <a:endParaRPr lang="uk-UA" sz="2800" b="1" dirty="0"/>
          </a:p>
        </p:txBody>
      </p:sp>
      <p:cxnSp>
        <p:nvCxnSpPr>
          <p:cNvPr id="23" name="Прямая соединительная линия 22"/>
          <p:cNvCxnSpPr/>
          <p:nvPr/>
        </p:nvCxnSpPr>
        <p:spPr>
          <a:xfrm>
            <a:off x="5868144" y="1219717"/>
            <a:ext cx="0" cy="3289403"/>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9512" y="1372126"/>
            <a:ext cx="1988045" cy="369332"/>
          </a:xfrm>
          <a:prstGeom prst="rect">
            <a:avLst/>
          </a:prstGeom>
          <a:noFill/>
        </p:spPr>
        <p:txBody>
          <a:bodyPr wrap="none" rtlCol="0">
            <a:spAutoFit/>
          </a:bodyPr>
          <a:lstStyle/>
          <a:p>
            <a:r>
              <a:rPr lang="uk-UA" b="1" dirty="0" smtClean="0"/>
              <a:t>Кількість проектів</a:t>
            </a:r>
            <a:endParaRPr lang="uk-UA" b="1" dirty="0"/>
          </a:p>
        </p:txBody>
      </p:sp>
      <p:sp>
        <p:nvSpPr>
          <p:cNvPr id="25" name="TextBox 24"/>
          <p:cNvSpPr txBox="1"/>
          <p:nvPr/>
        </p:nvSpPr>
        <p:spPr>
          <a:xfrm>
            <a:off x="7020272" y="1350881"/>
            <a:ext cx="2154757" cy="369332"/>
          </a:xfrm>
          <a:prstGeom prst="rect">
            <a:avLst/>
          </a:prstGeom>
          <a:noFill/>
        </p:spPr>
        <p:txBody>
          <a:bodyPr wrap="none" rtlCol="0">
            <a:spAutoFit/>
          </a:bodyPr>
          <a:lstStyle/>
          <a:p>
            <a:r>
              <a:rPr lang="uk-UA" b="1" dirty="0" smtClean="0"/>
              <a:t>Обсяг з ДБ, </a:t>
            </a:r>
            <a:r>
              <a:rPr lang="uk-UA" b="1" dirty="0" err="1" smtClean="0"/>
              <a:t>млн</a:t>
            </a:r>
            <a:r>
              <a:rPr lang="uk-UA" b="1" dirty="0" smtClean="0"/>
              <a:t> </a:t>
            </a:r>
            <a:r>
              <a:rPr lang="uk-UA" b="1" dirty="0" err="1" smtClean="0"/>
              <a:t>грн</a:t>
            </a:r>
            <a:endParaRPr lang="uk-UA" b="1" dirty="0"/>
          </a:p>
        </p:txBody>
      </p:sp>
    </p:spTree>
    <p:extLst>
      <p:ext uri="{BB962C8B-B14F-4D97-AF65-F5344CB8AC3E}">
        <p14:creationId xmlns:p14="http://schemas.microsoft.com/office/powerpoint/2010/main" val="1025780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КОНКУРЕНЦІЯ МІЖ РЕГІОНАМИ</a:t>
            </a:r>
            <a:endParaRPr lang="uk-UA" sz="3600" b="1" dirty="0">
              <a:latin typeface="Century Gothic" pitchFamily="34" charset="0"/>
            </a:endParaRPr>
          </a:p>
        </p:txBody>
      </p:sp>
      <p:graphicFrame>
        <p:nvGraphicFramePr>
          <p:cNvPr id="6" name="Диаграмма 5"/>
          <p:cNvGraphicFramePr>
            <a:graphicFrameLocks/>
          </p:cNvGraphicFramePr>
          <p:nvPr>
            <p:extLst/>
          </p:nvPr>
        </p:nvGraphicFramePr>
        <p:xfrm>
          <a:off x="107504" y="1916832"/>
          <a:ext cx="8820472"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971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nvPr>
        </p:nvGraphicFramePr>
        <p:xfrm>
          <a:off x="179512" y="1124744"/>
          <a:ext cx="8784976" cy="571110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6" descr="http://www.activistpost.com/wp-content/uploads/2016/01/eu-vat-action-survey.jpg"/>
          <p:cNvPicPr>
            <a:picLocks noChangeAspect="1" noChangeArrowheads="1"/>
          </p:cNvPicPr>
          <p:nvPr/>
        </p:nvPicPr>
        <p:blipFill rotWithShape="1">
          <a:blip r:embed="rId3">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КОНКУРЕНЦІЯ МІЖ РЕГІОНАМИ</a:t>
            </a:r>
            <a:br>
              <a:rPr lang="uk-UA" sz="3600" b="1" dirty="0" smtClean="0">
                <a:latin typeface="Century Gothic" pitchFamily="34" charset="0"/>
              </a:rPr>
            </a:br>
            <a:r>
              <a:rPr lang="uk-UA" sz="2800" b="1" dirty="0" smtClean="0">
                <a:latin typeface="Century Gothic" pitchFamily="34" charset="0"/>
              </a:rPr>
              <a:t>Обсяг фінансування проектів </a:t>
            </a:r>
            <a:endParaRPr lang="uk-UA" sz="2800" b="1" dirty="0">
              <a:latin typeface="Century Gothic" pitchFamily="34" charset="0"/>
            </a:endParaRPr>
          </a:p>
        </p:txBody>
      </p:sp>
    </p:spTree>
    <p:extLst>
      <p:ext uri="{BB962C8B-B14F-4D97-AF65-F5344CB8AC3E}">
        <p14:creationId xmlns:p14="http://schemas.microsoft.com/office/powerpoint/2010/main" val="9070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activistpost.com/wp-content/uploads/2016/01/eu-vat-action-survey.jpg"/>
          <p:cNvPicPr>
            <a:picLocks noChangeAspect="1" noChangeArrowheads="1"/>
          </p:cNvPicPr>
          <p:nvPr/>
        </p:nvPicPr>
        <p:blipFill rotWithShape="1">
          <a:blip r:embed="rId3">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ЯК ДОЛУЧИТИСЬ?</a:t>
            </a:r>
            <a:endParaRPr lang="uk-UA" sz="4000" b="1" dirty="0">
              <a:latin typeface="Century Gothic" pitchFamily="34" charset="0"/>
            </a:endParaRPr>
          </a:p>
        </p:txBody>
      </p:sp>
      <p:grpSp>
        <p:nvGrpSpPr>
          <p:cNvPr id="8" name="Group 49"/>
          <p:cNvGrpSpPr/>
          <p:nvPr/>
        </p:nvGrpSpPr>
        <p:grpSpPr>
          <a:xfrm>
            <a:off x="467544" y="1503328"/>
            <a:ext cx="2497319" cy="4220842"/>
            <a:chOff x="778009" y="2011764"/>
            <a:chExt cx="1842015" cy="3637884"/>
          </a:xfrm>
        </p:grpSpPr>
        <p:sp>
          <p:nvSpPr>
            <p:cNvPr id="9" name="Rectángulo redondeado 9"/>
            <p:cNvSpPr/>
            <p:nvPr/>
          </p:nvSpPr>
          <p:spPr>
            <a:xfrm>
              <a:off x="778010" y="2011764"/>
              <a:ext cx="1842014" cy="363788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06037"/>
              <a:endParaRPr lang="es-ES">
                <a:solidFill>
                  <a:srgbClr val="FFFFFF"/>
                </a:solidFill>
                <a:latin typeface="+mj-lt"/>
              </a:endParaRPr>
            </a:p>
          </p:txBody>
        </p:sp>
        <p:sp>
          <p:nvSpPr>
            <p:cNvPr id="10" name="Rectángulo redondeado 13"/>
            <p:cNvSpPr/>
            <p:nvPr/>
          </p:nvSpPr>
          <p:spPr>
            <a:xfrm>
              <a:off x="778010" y="2740533"/>
              <a:ext cx="1805837" cy="680636"/>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defTabSz="906037"/>
              <a:r>
                <a:rPr lang="uk-UA" b="1" cap="all" dirty="0" smtClean="0">
                  <a:solidFill>
                    <a:srgbClr val="FFFFFF"/>
                  </a:solidFill>
                  <a:latin typeface="Century Gothic" pitchFamily="34" charset="0"/>
                  <a:ea typeface="Open Sans Extrabold" panose="020B0906030804020204" pitchFamily="34" charset="0"/>
                  <a:cs typeface="Open Sans Extrabold" panose="020B0906030804020204" pitchFamily="34" charset="0"/>
                </a:rPr>
                <a:t>ДЕПАРТАМЕНТИ ОДА</a:t>
              </a:r>
              <a:endParaRPr lang="es-ES" b="1" cap="all" dirty="0">
                <a:solidFill>
                  <a:srgbClr val="FFFFFF"/>
                </a:solidFill>
                <a:latin typeface="Century Gothic" pitchFamily="34" charset="0"/>
                <a:ea typeface="Open Sans Extrabold" panose="020B0906030804020204" pitchFamily="34" charset="0"/>
                <a:cs typeface="Open Sans Extrabold" panose="020B0906030804020204" pitchFamily="34" charset="0"/>
              </a:endParaRPr>
            </a:p>
          </p:txBody>
        </p:sp>
        <p:sp>
          <p:nvSpPr>
            <p:cNvPr id="11" name="CuadroTexto 17"/>
            <p:cNvSpPr txBox="1"/>
            <p:nvPr/>
          </p:nvSpPr>
          <p:spPr>
            <a:xfrm>
              <a:off x="778010" y="2221926"/>
              <a:ext cx="1805835" cy="437687"/>
            </a:xfrm>
            <a:prstGeom prst="rect">
              <a:avLst/>
            </a:prstGeom>
            <a:noFill/>
          </p:spPr>
          <p:txBody>
            <a:bodyPr wrap="square" lIns="91434" tIns="45717" rIns="91434" bIns="45717" rtlCol="0">
              <a:spAutoFit/>
            </a:bodyPr>
            <a:lstStyle/>
            <a:p>
              <a:pPr defTabSz="906037"/>
              <a:r>
                <a:rPr lang="es-ES" sz="2700" dirty="0" smtClean="0">
                  <a:solidFill>
                    <a:schemeClr val="accent6"/>
                  </a:solidFill>
                  <a:latin typeface="+mj-lt"/>
                  <a:ea typeface="Open Sans Extrabold" panose="020B0906030804020204" pitchFamily="34" charset="0"/>
                  <a:cs typeface="Open Sans Extrabold" panose="020B0906030804020204" pitchFamily="34" charset="0"/>
                </a:rPr>
                <a:t>01</a:t>
              </a:r>
              <a:endParaRPr lang="es-ES" sz="1400" b="1" dirty="0">
                <a:solidFill>
                  <a:schemeClr val="accent6"/>
                </a:solidFill>
                <a:latin typeface="Century Gothic" pitchFamily="34" charset="0"/>
                <a:ea typeface="Open Sans Extrabold" panose="020B0906030804020204" pitchFamily="34" charset="0"/>
                <a:cs typeface="Open Sans Extrabold" panose="020B0906030804020204" pitchFamily="34" charset="0"/>
              </a:endParaRPr>
            </a:p>
          </p:txBody>
        </p:sp>
        <p:sp>
          <p:nvSpPr>
            <p:cNvPr id="12" name="Title 1"/>
            <p:cNvSpPr txBox="1">
              <a:spLocks/>
            </p:cNvSpPr>
            <p:nvPr/>
          </p:nvSpPr>
          <p:spPr>
            <a:xfrm>
              <a:off x="778009" y="3772210"/>
              <a:ext cx="1805837" cy="1222063"/>
            </a:xfrm>
            <a:prstGeom prst="rect">
              <a:avLst/>
            </a:prstGeom>
          </p:spPr>
          <p:txBody>
            <a:bodyPr vert="horz" lIns="91434" tIns="45717" rIns="91434" bIns="45717" rtlCol="0" anchor="t">
              <a:noAutofit/>
            </a:bodyPr>
            <a:lstStyle>
              <a:lvl1pPr algn="ctr" defTabSz="685800" rtl="0" eaLnBrk="1" latinLnBrk="0" hangingPunct="1">
                <a:lnSpc>
                  <a:spcPct val="90000"/>
                </a:lnSpc>
                <a:spcBef>
                  <a:spcPct val="0"/>
                </a:spcBef>
                <a:buNone/>
                <a:defRPr sz="5400" kern="1200">
                  <a:solidFill>
                    <a:schemeClr val="tx1"/>
                  </a:solidFill>
                  <a:latin typeface="Oswald" panose="02000503000000000000" pitchFamily="2" charset="0"/>
                  <a:ea typeface="+mj-ea"/>
                  <a:cs typeface="+mj-cs"/>
                </a:defRPr>
              </a:lvl1pPr>
            </a:lstStyle>
            <a:p>
              <a:pPr defTabSz="679379">
                <a:lnSpc>
                  <a:spcPct val="120000"/>
                </a:lnSpc>
              </a:pPr>
              <a:r>
                <a:rPr lang="uk-UA" sz="1600" b="1" dirty="0" smtClean="0">
                  <a:solidFill>
                    <a:srgbClr val="000000">
                      <a:lumMod val="75000"/>
                      <a:lumOff val="25000"/>
                    </a:srgbClr>
                  </a:solidFill>
                  <a:latin typeface="Century Gothic" pitchFamily="34" charset="0"/>
                </a:rPr>
                <a:t>Розробка проекту спільно із профільним департаментом ОДА.</a:t>
              </a:r>
            </a:p>
            <a:p>
              <a:pPr defTabSz="679379">
                <a:lnSpc>
                  <a:spcPct val="120000"/>
                </a:lnSpc>
              </a:pPr>
              <a:r>
                <a:rPr lang="uk-UA" sz="1600" b="1" dirty="0" smtClean="0">
                  <a:solidFill>
                    <a:srgbClr val="000000">
                      <a:lumMod val="75000"/>
                      <a:lumOff val="25000"/>
                    </a:srgbClr>
                  </a:solidFill>
                  <a:latin typeface="Century Gothic" pitchFamily="34" charset="0"/>
                </a:rPr>
                <a:t>Подає ОДА.</a:t>
              </a:r>
              <a:endParaRPr lang="es-ES" sz="1600" b="1" dirty="0">
                <a:solidFill>
                  <a:srgbClr val="000000">
                    <a:lumMod val="75000"/>
                    <a:lumOff val="25000"/>
                  </a:srgbClr>
                </a:solidFill>
                <a:latin typeface="Century Gothic" pitchFamily="34" charset="0"/>
              </a:endParaRPr>
            </a:p>
          </p:txBody>
        </p:sp>
      </p:grpSp>
      <p:grpSp>
        <p:nvGrpSpPr>
          <p:cNvPr id="13" name="Group 50"/>
          <p:cNvGrpSpPr/>
          <p:nvPr/>
        </p:nvGrpSpPr>
        <p:grpSpPr>
          <a:xfrm>
            <a:off x="3347863" y="1497352"/>
            <a:ext cx="2489446" cy="4226820"/>
            <a:chOff x="2786877" y="2011764"/>
            <a:chExt cx="1836209" cy="3643036"/>
          </a:xfrm>
        </p:grpSpPr>
        <p:sp>
          <p:nvSpPr>
            <p:cNvPr id="14" name="Rectángulo redondeado 10"/>
            <p:cNvSpPr/>
            <p:nvPr/>
          </p:nvSpPr>
          <p:spPr>
            <a:xfrm>
              <a:off x="2786878" y="2011764"/>
              <a:ext cx="1836208" cy="364303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06037"/>
              <a:endParaRPr lang="es-ES">
                <a:solidFill>
                  <a:srgbClr val="FFFFFF"/>
                </a:solidFill>
                <a:latin typeface="+mj-lt"/>
              </a:endParaRPr>
            </a:p>
          </p:txBody>
        </p:sp>
        <p:sp>
          <p:nvSpPr>
            <p:cNvPr id="15" name="Rectángulo redondeado 14"/>
            <p:cNvSpPr/>
            <p:nvPr/>
          </p:nvSpPr>
          <p:spPr>
            <a:xfrm>
              <a:off x="2786879" y="2749760"/>
              <a:ext cx="1805837" cy="680636"/>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defTabSz="906037"/>
              <a:r>
                <a:rPr lang="uk-UA" sz="1600" b="1" cap="all" dirty="0">
                  <a:solidFill>
                    <a:srgbClr val="FFFFFF"/>
                  </a:solidFill>
                  <a:latin typeface="Century Gothic" pitchFamily="34" charset="0"/>
                  <a:ea typeface="Open Sans Extrabold" panose="020B0906030804020204" pitchFamily="34" charset="0"/>
                  <a:cs typeface="Open Sans Extrabold" panose="020B0906030804020204" pitchFamily="34" charset="0"/>
                </a:rPr>
                <a:t>РАЙОННІ ДЕРЖАВНІ </a:t>
              </a:r>
              <a:r>
                <a:rPr lang="uk-UA" sz="1600" b="1" cap="all" dirty="0" smtClean="0">
                  <a:solidFill>
                    <a:srgbClr val="FFFFFF"/>
                  </a:solidFill>
                  <a:latin typeface="Century Gothic" pitchFamily="34" charset="0"/>
                  <a:ea typeface="Open Sans Extrabold" panose="020B0906030804020204" pitchFamily="34" charset="0"/>
                  <a:cs typeface="Open Sans Extrabold" panose="020B0906030804020204" pitchFamily="34" charset="0"/>
                </a:rPr>
                <a:t>Адміністрації</a:t>
              </a:r>
              <a:endParaRPr lang="es-ES" sz="1600" b="1" cap="all" dirty="0">
                <a:solidFill>
                  <a:srgbClr val="FFFFFF"/>
                </a:solidFill>
                <a:latin typeface="Century Gothic" pitchFamily="34" charset="0"/>
                <a:ea typeface="Open Sans Extrabold" panose="020B0906030804020204" pitchFamily="34" charset="0"/>
                <a:cs typeface="Open Sans Extrabold" panose="020B0906030804020204" pitchFamily="34" charset="0"/>
              </a:endParaRPr>
            </a:p>
          </p:txBody>
        </p:sp>
        <p:sp>
          <p:nvSpPr>
            <p:cNvPr id="16" name="CuadroTexto 18"/>
            <p:cNvSpPr txBox="1"/>
            <p:nvPr/>
          </p:nvSpPr>
          <p:spPr>
            <a:xfrm>
              <a:off x="2786878" y="2221926"/>
              <a:ext cx="1805835" cy="795800"/>
            </a:xfrm>
            <a:prstGeom prst="rect">
              <a:avLst/>
            </a:prstGeom>
            <a:noFill/>
          </p:spPr>
          <p:txBody>
            <a:bodyPr wrap="square" lIns="91434" tIns="45717" rIns="91434" bIns="45717" rtlCol="0">
              <a:spAutoFit/>
            </a:bodyPr>
            <a:lstStyle/>
            <a:p>
              <a:pPr defTabSz="906037"/>
              <a:r>
                <a:rPr lang="es-ES" sz="2700" dirty="0" smtClean="0">
                  <a:solidFill>
                    <a:schemeClr val="accent5"/>
                  </a:solidFill>
                  <a:latin typeface="+mj-lt"/>
                  <a:ea typeface="Open Sans Extrabold" panose="020B0906030804020204" pitchFamily="34" charset="0"/>
                  <a:cs typeface="Open Sans Extrabold" panose="020B0906030804020204" pitchFamily="34" charset="0"/>
                </a:rPr>
                <a:t>02</a:t>
              </a:r>
              <a:endParaRPr lang="es-ES" sz="1400" b="1" dirty="0">
                <a:solidFill>
                  <a:schemeClr val="accent5"/>
                </a:solidFill>
                <a:latin typeface="Century Gothic" pitchFamily="34" charset="0"/>
                <a:ea typeface="Open Sans Extrabold" panose="020B0906030804020204" pitchFamily="34" charset="0"/>
                <a:cs typeface="Open Sans Extrabold" panose="020B0906030804020204" pitchFamily="34" charset="0"/>
              </a:endParaRPr>
            </a:p>
            <a:p>
              <a:pPr defTabSz="906037"/>
              <a:endParaRPr lang="es-ES" sz="2700" dirty="0">
                <a:solidFill>
                  <a:schemeClr val="accent5"/>
                </a:solidFill>
                <a:latin typeface="+mj-lt"/>
                <a:ea typeface="Open Sans Extrabold" panose="020B0906030804020204" pitchFamily="34" charset="0"/>
                <a:cs typeface="Open Sans Extrabold" panose="020B0906030804020204" pitchFamily="34" charset="0"/>
              </a:endParaRPr>
            </a:p>
          </p:txBody>
        </p:sp>
        <p:sp>
          <p:nvSpPr>
            <p:cNvPr id="17" name="Title 1"/>
            <p:cNvSpPr txBox="1">
              <a:spLocks/>
            </p:cNvSpPr>
            <p:nvPr/>
          </p:nvSpPr>
          <p:spPr>
            <a:xfrm>
              <a:off x="2786877" y="3772210"/>
              <a:ext cx="1805837" cy="1222063"/>
            </a:xfrm>
            <a:prstGeom prst="rect">
              <a:avLst/>
            </a:prstGeom>
          </p:spPr>
          <p:txBody>
            <a:bodyPr vert="horz" lIns="91434" tIns="45717" rIns="91434" bIns="45717" rtlCol="0" anchor="t">
              <a:noAutofit/>
            </a:bodyPr>
            <a:lstStyle>
              <a:lvl1pPr algn="ctr" defTabSz="685800" rtl="0" eaLnBrk="1" latinLnBrk="0" hangingPunct="1">
                <a:lnSpc>
                  <a:spcPct val="90000"/>
                </a:lnSpc>
                <a:spcBef>
                  <a:spcPct val="0"/>
                </a:spcBef>
                <a:buNone/>
                <a:defRPr sz="5400" kern="1200">
                  <a:solidFill>
                    <a:schemeClr val="tx1"/>
                  </a:solidFill>
                  <a:latin typeface="Oswald" panose="02000503000000000000" pitchFamily="2" charset="0"/>
                  <a:ea typeface="+mj-ea"/>
                  <a:cs typeface="+mj-cs"/>
                </a:defRPr>
              </a:lvl1pPr>
            </a:lstStyle>
            <a:p>
              <a:pPr defTabSz="679379">
                <a:lnSpc>
                  <a:spcPct val="120000"/>
                </a:lnSpc>
              </a:pPr>
              <a:r>
                <a:rPr lang="uk-UA" sz="1800" b="1" dirty="0">
                  <a:solidFill>
                    <a:srgbClr val="000000">
                      <a:lumMod val="75000"/>
                      <a:lumOff val="25000"/>
                    </a:srgbClr>
                  </a:solidFill>
                  <a:latin typeface="Century Gothic" pitchFamily="34" charset="0"/>
                </a:rPr>
                <a:t>Розробка проекту спільно із </a:t>
              </a:r>
              <a:r>
                <a:rPr lang="uk-UA" sz="1800" b="1" dirty="0" smtClean="0">
                  <a:solidFill>
                    <a:srgbClr val="000000">
                      <a:lumMod val="75000"/>
                      <a:lumOff val="25000"/>
                    </a:srgbClr>
                  </a:solidFill>
                  <a:latin typeface="Century Gothic" pitchFamily="34" charset="0"/>
                </a:rPr>
                <a:t>РДА.</a:t>
              </a:r>
              <a:endParaRPr lang="uk-UA" sz="1800" b="1" dirty="0">
                <a:solidFill>
                  <a:srgbClr val="000000">
                    <a:lumMod val="75000"/>
                    <a:lumOff val="25000"/>
                  </a:srgbClr>
                </a:solidFill>
                <a:latin typeface="Century Gothic" pitchFamily="34" charset="0"/>
              </a:endParaRPr>
            </a:p>
            <a:p>
              <a:pPr defTabSz="679379">
                <a:lnSpc>
                  <a:spcPct val="120000"/>
                </a:lnSpc>
              </a:pPr>
              <a:r>
                <a:rPr lang="uk-UA" sz="1800" b="1" dirty="0">
                  <a:solidFill>
                    <a:srgbClr val="000000">
                      <a:lumMod val="75000"/>
                      <a:lumOff val="25000"/>
                    </a:srgbClr>
                  </a:solidFill>
                  <a:latin typeface="Century Gothic" pitchFamily="34" charset="0"/>
                </a:rPr>
                <a:t>Подає ОДА. </a:t>
              </a:r>
              <a:endParaRPr lang="es-ES" sz="1800" b="1" dirty="0">
                <a:solidFill>
                  <a:srgbClr val="000000">
                    <a:lumMod val="75000"/>
                    <a:lumOff val="25000"/>
                  </a:srgbClr>
                </a:solidFill>
                <a:latin typeface="Century Gothic" pitchFamily="34" charset="0"/>
              </a:endParaRPr>
            </a:p>
          </p:txBody>
        </p:sp>
      </p:grpSp>
      <p:grpSp>
        <p:nvGrpSpPr>
          <p:cNvPr id="18" name="Group 51"/>
          <p:cNvGrpSpPr/>
          <p:nvPr/>
        </p:nvGrpSpPr>
        <p:grpSpPr>
          <a:xfrm>
            <a:off x="6187009" y="1740973"/>
            <a:ext cx="2489447" cy="3983199"/>
            <a:chOff x="4765279" y="2221173"/>
            <a:chExt cx="1842131" cy="3423836"/>
          </a:xfrm>
        </p:grpSpPr>
        <p:sp>
          <p:nvSpPr>
            <p:cNvPr id="19" name="Rectángulo redondeado 11"/>
            <p:cNvSpPr/>
            <p:nvPr/>
          </p:nvSpPr>
          <p:spPr>
            <a:xfrm>
              <a:off x="4765279" y="2221173"/>
              <a:ext cx="1805837" cy="342383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06037"/>
              <a:endParaRPr lang="es-ES">
                <a:solidFill>
                  <a:srgbClr val="FFFFFF"/>
                </a:solidFill>
                <a:latin typeface="+mj-lt"/>
              </a:endParaRPr>
            </a:p>
          </p:txBody>
        </p:sp>
        <p:sp>
          <p:nvSpPr>
            <p:cNvPr id="20" name="Rectángulo redondeado 15"/>
            <p:cNvSpPr/>
            <p:nvPr/>
          </p:nvSpPr>
          <p:spPr>
            <a:xfrm>
              <a:off x="4795748" y="2754515"/>
              <a:ext cx="1805837" cy="680636"/>
            </a:xfrm>
            <a:prstGeom prst="roundRect">
              <a:avLst>
                <a:gd name="adj"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defTabSz="906037"/>
              <a:r>
                <a:rPr lang="uk-UA" b="1" cap="all" dirty="0" smtClean="0">
                  <a:solidFill>
                    <a:srgbClr val="FFFFFF"/>
                  </a:solidFill>
                  <a:latin typeface="Century Gothic" pitchFamily="34" charset="0"/>
                  <a:ea typeface="Open Sans Extrabold" panose="020B0906030804020204" pitchFamily="34" charset="0"/>
                  <a:cs typeface="Open Sans Extrabold" panose="020B0906030804020204" pitchFamily="34" charset="0"/>
                </a:rPr>
                <a:t>Центральні органи виконавчої влади</a:t>
              </a:r>
              <a:endParaRPr lang="es-ES" b="1" cap="all" dirty="0">
                <a:solidFill>
                  <a:srgbClr val="FFFFFF"/>
                </a:solidFill>
                <a:latin typeface="Century Gothic" pitchFamily="34" charset="0"/>
                <a:ea typeface="Open Sans Extrabold" panose="020B0906030804020204" pitchFamily="34" charset="0"/>
                <a:cs typeface="Open Sans Extrabold" panose="020B0906030804020204" pitchFamily="34" charset="0"/>
              </a:endParaRPr>
            </a:p>
          </p:txBody>
        </p:sp>
        <p:sp>
          <p:nvSpPr>
            <p:cNvPr id="21" name="CuadroTexto 19"/>
            <p:cNvSpPr txBox="1"/>
            <p:nvPr/>
          </p:nvSpPr>
          <p:spPr>
            <a:xfrm>
              <a:off x="4795748" y="2221926"/>
              <a:ext cx="1805835" cy="436511"/>
            </a:xfrm>
            <a:prstGeom prst="rect">
              <a:avLst/>
            </a:prstGeom>
            <a:noFill/>
          </p:spPr>
          <p:txBody>
            <a:bodyPr wrap="square" lIns="91434" tIns="45717" rIns="91434" bIns="45717" rtlCol="0">
              <a:spAutoFit/>
            </a:bodyPr>
            <a:lstStyle/>
            <a:p>
              <a:pPr defTabSz="906037"/>
              <a:r>
                <a:rPr lang="es-ES" sz="2700" b="1" dirty="0" smtClean="0">
                  <a:solidFill>
                    <a:srgbClr val="00B050"/>
                  </a:solidFill>
                  <a:latin typeface="+mj-lt"/>
                  <a:ea typeface="Open Sans Extrabold" panose="020B0906030804020204" pitchFamily="34" charset="0"/>
                  <a:cs typeface="Open Sans Extrabold" panose="020B0906030804020204" pitchFamily="34" charset="0"/>
                </a:rPr>
                <a:t>03</a:t>
              </a:r>
              <a:endParaRPr lang="es-ES" sz="1400" b="1" dirty="0">
                <a:solidFill>
                  <a:srgbClr val="00B050"/>
                </a:solidFill>
                <a:latin typeface="Century Gothic" pitchFamily="34" charset="0"/>
                <a:ea typeface="Open Sans Extrabold" panose="020B0906030804020204" pitchFamily="34" charset="0"/>
                <a:cs typeface="Open Sans Extrabold" panose="020B0906030804020204" pitchFamily="34" charset="0"/>
              </a:endParaRPr>
            </a:p>
          </p:txBody>
        </p:sp>
        <p:sp>
          <p:nvSpPr>
            <p:cNvPr id="22" name="Title 1"/>
            <p:cNvSpPr txBox="1">
              <a:spLocks/>
            </p:cNvSpPr>
            <p:nvPr/>
          </p:nvSpPr>
          <p:spPr>
            <a:xfrm>
              <a:off x="4801573" y="3772210"/>
              <a:ext cx="1805837" cy="1222063"/>
            </a:xfrm>
            <a:prstGeom prst="rect">
              <a:avLst/>
            </a:prstGeom>
          </p:spPr>
          <p:txBody>
            <a:bodyPr vert="horz" lIns="91434" tIns="45717" rIns="91434" bIns="45717" rtlCol="0" anchor="t">
              <a:noAutofit/>
            </a:bodyPr>
            <a:lstStyle>
              <a:lvl1pPr algn="ctr" defTabSz="685800" rtl="0" eaLnBrk="1" latinLnBrk="0" hangingPunct="1">
                <a:lnSpc>
                  <a:spcPct val="90000"/>
                </a:lnSpc>
                <a:spcBef>
                  <a:spcPct val="0"/>
                </a:spcBef>
                <a:buNone/>
                <a:defRPr sz="5400" kern="1200">
                  <a:solidFill>
                    <a:schemeClr val="tx1"/>
                  </a:solidFill>
                  <a:latin typeface="Oswald" panose="02000503000000000000" pitchFamily="2" charset="0"/>
                  <a:ea typeface="+mj-ea"/>
                  <a:cs typeface="+mj-cs"/>
                </a:defRPr>
              </a:lvl1pPr>
            </a:lstStyle>
            <a:p>
              <a:pPr defTabSz="679379">
                <a:lnSpc>
                  <a:spcPct val="120000"/>
                </a:lnSpc>
              </a:pPr>
              <a:r>
                <a:rPr lang="uk-UA" sz="1600" b="1" dirty="0">
                  <a:solidFill>
                    <a:srgbClr val="000000">
                      <a:lumMod val="75000"/>
                      <a:lumOff val="25000"/>
                    </a:srgbClr>
                  </a:solidFill>
                  <a:latin typeface="Century Gothic" pitchFamily="34" charset="0"/>
                </a:rPr>
                <a:t>Розробка проекту спільно із профільним Міністерством.</a:t>
              </a:r>
            </a:p>
            <a:p>
              <a:pPr defTabSz="679379">
                <a:lnSpc>
                  <a:spcPct val="120000"/>
                </a:lnSpc>
              </a:pPr>
              <a:r>
                <a:rPr lang="uk-UA" sz="1600" b="1" dirty="0">
                  <a:solidFill>
                    <a:srgbClr val="000000">
                      <a:lumMod val="75000"/>
                      <a:lumOff val="25000"/>
                    </a:srgbClr>
                  </a:solidFill>
                  <a:latin typeface="Century Gothic" pitchFamily="34" charset="0"/>
                </a:rPr>
                <a:t>Подає відповідне Міністерство або ОДА</a:t>
              </a:r>
              <a:r>
                <a:rPr lang="uk-UA" sz="1400" b="1" dirty="0">
                  <a:solidFill>
                    <a:srgbClr val="000000">
                      <a:lumMod val="75000"/>
                      <a:lumOff val="25000"/>
                    </a:srgbClr>
                  </a:solidFill>
                  <a:latin typeface="Century Gothic" pitchFamily="34" charset="0"/>
                </a:rPr>
                <a:t>. </a:t>
              </a:r>
              <a:endParaRPr lang="es-ES" sz="1400" b="1" dirty="0">
                <a:solidFill>
                  <a:srgbClr val="000000">
                    <a:lumMod val="75000"/>
                    <a:lumOff val="25000"/>
                  </a:srgbClr>
                </a:solidFill>
                <a:latin typeface="Century Gothic" pitchFamily="34" charset="0"/>
              </a:endParaRPr>
            </a:p>
          </p:txBody>
        </p:sp>
      </p:grpSp>
    </p:spTree>
    <p:extLst>
      <p:ext uri="{BB962C8B-B14F-4D97-AF65-F5344CB8AC3E}">
        <p14:creationId xmlns:p14="http://schemas.microsoft.com/office/powerpoint/2010/main" val="3266085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574783169"/>
              </p:ext>
            </p:extLst>
          </p:nvPr>
        </p:nvGraphicFramePr>
        <p:xfrm>
          <a:off x="259093" y="1340768"/>
          <a:ext cx="8643998"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http://www.activistpost.com/wp-content/uploads/2016/01/eu-vat-action-survey.jpg"/>
          <p:cNvPicPr>
            <a:picLocks noChangeAspect="1" noChangeArrowheads="1"/>
          </p:cNvPicPr>
          <p:nvPr/>
        </p:nvPicPr>
        <p:blipFill rotWithShape="1">
          <a:blip r:embed="rId7">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КОНТРОЛЬНІ ДАТИ ТА КОНТАКТИ</a:t>
            </a:r>
            <a:endParaRPr lang="uk-UA" sz="3600" b="1" dirty="0">
              <a:latin typeface="Century Gothic" pitchFamily="34" charset="0"/>
            </a:endParaRPr>
          </a:p>
        </p:txBody>
      </p:sp>
      <p:graphicFrame>
        <p:nvGraphicFramePr>
          <p:cNvPr id="6" name="Схема 5"/>
          <p:cNvGraphicFramePr/>
          <p:nvPr>
            <p:extLst>
              <p:ext uri="{D42A27DB-BD31-4B8C-83A1-F6EECF244321}">
                <p14:modId xmlns:p14="http://schemas.microsoft.com/office/powerpoint/2010/main" val="917134011"/>
              </p:ext>
            </p:extLst>
          </p:nvPr>
        </p:nvGraphicFramePr>
        <p:xfrm>
          <a:off x="323528" y="4581128"/>
          <a:ext cx="8568952"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3636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160" r="-220" b="160"/>
          <a:stretch/>
        </p:blipFill>
        <p:spPr bwMode="auto">
          <a:xfrm>
            <a:off x="0" y="1"/>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5013176"/>
            <a:ext cx="9144000"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uk-UA" dirty="0"/>
          </a:p>
        </p:txBody>
      </p:sp>
      <p:sp>
        <p:nvSpPr>
          <p:cNvPr id="2" name="Заголовок 1"/>
          <p:cNvSpPr>
            <a:spLocks noGrp="1"/>
          </p:cNvSpPr>
          <p:nvPr>
            <p:ph type="ctrTitle"/>
          </p:nvPr>
        </p:nvSpPr>
        <p:spPr>
          <a:xfrm>
            <a:off x="259408" y="4767287"/>
            <a:ext cx="8640960" cy="1470025"/>
          </a:xfrm>
        </p:spPr>
        <p:txBody>
          <a:bodyPr>
            <a:noAutofit/>
          </a:bodyPr>
          <a:lstStyle/>
          <a:p>
            <a:r>
              <a:rPr lang="uk-UA" sz="4000" b="1" dirty="0" smtClean="0">
                <a:solidFill>
                  <a:schemeClr val="accent4">
                    <a:lumMod val="50000"/>
                  </a:schemeClr>
                </a:solidFill>
                <a:latin typeface="Century Gothic" pitchFamily="34" charset="0"/>
              </a:rPr>
              <a:t>ОПИС ПРОЕКТУ</a:t>
            </a:r>
            <a:endParaRPr lang="uk-UA" sz="4000" b="1" dirty="0">
              <a:solidFill>
                <a:schemeClr val="accent4">
                  <a:lumMod val="50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a:latin typeface="Century Gothic" pitchFamily="34" charset="0"/>
              </a:rPr>
              <a:t>ЗМІСТ ПРОЕКТУ</a:t>
            </a:r>
          </a:p>
        </p:txBody>
      </p:sp>
      <p:graphicFrame>
        <p:nvGraphicFramePr>
          <p:cNvPr id="10" name="Таблиця 9"/>
          <p:cNvGraphicFramePr>
            <a:graphicFrameLocks noGrp="1"/>
          </p:cNvGraphicFramePr>
          <p:nvPr>
            <p:extLst>
              <p:ext uri="{D42A27DB-BD31-4B8C-83A1-F6EECF244321}">
                <p14:modId xmlns:p14="http://schemas.microsoft.com/office/powerpoint/2010/main" val="2349951225"/>
              </p:ext>
            </p:extLst>
          </p:nvPr>
        </p:nvGraphicFramePr>
        <p:xfrm>
          <a:off x="179512" y="1281811"/>
          <a:ext cx="8856984" cy="5459556"/>
        </p:xfrm>
        <a:graphic>
          <a:graphicData uri="http://schemas.openxmlformats.org/drawingml/2006/table">
            <a:tbl>
              <a:tblPr>
                <a:tableStyleId>{5C22544A-7EE6-4342-B048-85BDC9FD1C3A}</a:tableStyleId>
              </a:tblPr>
              <a:tblGrid>
                <a:gridCol w="936414">
                  <a:extLst>
                    <a:ext uri="{9D8B030D-6E8A-4147-A177-3AD203B41FA5}">
                      <a16:colId xmlns:a16="http://schemas.microsoft.com/office/drawing/2014/main" val="2709861810"/>
                    </a:ext>
                  </a:extLst>
                </a:gridCol>
                <a:gridCol w="7339784">
                  <a:extLst>
                    <a:ext uri="{9D8B030D-6E8A-4147-A177-3AD203B41FA5}">
                      <a16:colId xmlns:a16="http://schemas.microsoft.com/office/drawing/2014/main" val="1892601499"/>
                    </a:ext>
                  </a:extLst>
                </a:gridCol>
                <a:gridCol w="580786">
                  <a:extLst>
                    <a:ext uri="{9D8B030D-6E8A-4147-A177-3AD203B41FA5}">
                      <a16:colId xmlns:a16="http://schemas.microsoft.com/office/drawing/2014/main" val="3945705733"/>
                    </a:ext>
                  </a:extLst>
                </a:gridCol>
              </a:tblGrid>
              <a:tr h="454963">
                <a:tc>
                  <a:txBody>
                    <a:bodyPr/>
                    <a:lstStyle/>
                    <a:p>
                      <a:pPr algn="just">
                        <a:spcAft>
                          <a:spcPts val="0"/>
                        </a:spcAft>
                      </a:pPr>
                      <a:r>
                        <a:rPr lang="uk-UA" sz="2400" b="1" dirty="0">
                          <a:solidFill>
                            <a:schemeClr val="bg1"/>
                          </a:solidFill>
                          <a:effectLst/>
                        </a:rPr>
                        <a:t>І.</a:t>
                      </a:r>
                      <a:endParaRPr lang="uk-UA" sz="2400" b="1" i="1" dirty="0">
                        <a:solidFill>
                          <a:schemeClr val="bg1"/>
                        </a:solidFill>
                        <a:effectLst/>
                        <a:latin typeface="Times New Roman" panose="02020603050405020304" pitchFamily="18"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rPr>
                        <a:t>Анотація проекту</a:t>
                      </a:r>
                      <a:endParaRPr lang="uk-UA" sz="24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a:solidFill>
                            <a:schemeClr val="bg1"/>
                          </a:solidFill>
                          <a:effectLst/>
                        </a:rPr>
                        <a:t>с. </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3349007545"/>
                  </a:ext>
                </a:extLst>
              </a:tr>
              <a:tr h="454963">
                <a:tc>
                  <a:txBody>
                    <a:bodyPr/>
                    <a:lstStyle/>
                    <a:p>
                      <a:pPr algn="just">
                        <a:spcAft>
                          <a:spcPts val="0"/>
                        </a:spcAft>
                      </a:pPr>
                      <a:r>
                        <a:rPr lang="uk-UA" sz="2400" b="1" dirty="0">
                          <a:solidFill>
                            <a:schemeClr val="bg1"/>
                          </a:solidFill>
                          <a:effectLst/>
                        </a:rPr>
                        <a:t>ІІ.</a:t>
                      </a:r>
                      <a:endParaRPr lang="uk-UA" sz="24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rPr>
                        <a:t>Опис проекту</a:t>
                      </a:r>
                      <a:endParaRPr lang="uk-UA" sz="24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a:solidFill>
                            <a:schemeClr val="bg1"/>
                          </a:solidFill>
                          <a:effectLst/>
                        </a:rPr>
                        <a:t>с. </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384830064"/>
                  </a:ext>
                </a:extLst>
              </a:tr>
              <a:tr h="454963">
                <a:tc>
                  <a:txBody>
                    <a:bodyPr/>
                    <a:lstStyle/>
                    <a:p>
                      <a:pPr algn="just">
                        <a:spcAft>
                          <a:spcPts val="0"/>
                        </a:spcAft>
                      </a:pPr>
                      <a:r>
                        <a:rPr lang="uk-UA" sz="2400" b="1" dirty="0">
                          <a:solidFill>
                            <a:schemeClr val="bg1"/>
                          </a:solidFill>
                          <a:effectLst/>
                        </a:rPr>
                        <a:t>2.1</a:t>
                      </a:r>
                      <a:endParaRPr lang="uk-UA" sz="24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Bef>
                          <a:spcPts val="1200"/>
                        </a:spcBef>
                        <a:spcAft>
                          <a:spcPts val="0"/>
                        </a:spcAft>
                      </a:pPr>
                      <a:r>
                        <a:rPr lang="uk-UA" sz="2400" b="1" dirty="0">
                          <a:solidFill>
                            <a:schemeClr val="bg1"/>
                          </a:solidFill>
                          <a:effectLst/>
                        </a:rPr>
                        <a:t>Актуальність проекту</a:t>
                      </a:r>
                      <a:endParaRPr lang="uk-UA" sz="2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0070C0"/>
                    </a:solidFill>
                  </a:tcPr>
                </a:tc>
                <a:tc>
                  <a:txBody>
                    <a:bodyPr/>
                    <a:lstStyle/>
                    <a:p>
                      <a:pPr algn="just">
                        <a:spcAft>
                          <a:spcPts val="0"/>
                        </a:spcAft>
                      </a:pPr>
                      <a:r>
                        <a:rPr lang="uk-UA" sz="2400" b="1">
                          <a:solidFill>
                            <a:schemeClr val="bg1"/>
                          </a:solidFill>
                          <a:effectLst/>
                        </a:rPr>
                        <a:t>с.</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3911546544"/>
                  </a:ext>
                </a:extLst>
              </a:tr>
              <a:tr h="454963">
                <a:tc>
                  <a:txBody>
                    <a:bodyPr/>
                    <a:lstStyle/>
                    <a:p>
                      <a:pPr algn="just">
                        <a:spcAft>
                          <a:spcPts val="0"/>
                        </a:spcAft>
                      </a:pPr>
                      <a:r>
                        <a:rPr lang="uk-UA" sz="2400" b="1" dirty="0">
                          <a:solidFill>
                            <a:schemeClr val="bg1"/>
                          </a:solidFill>
                          <a:effectLst/>
                        </a:rPr>
                        <a:t>2.2</a:t>
                      </a:r>
                      <a:endParaRPr lang="uk-UA" sz="24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rPr>
                        <a:t>Цілі та результати проекту</a:t>
                      </a:r>
                      <a:endParaRPr lang="uk-UA" sz="24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a:solidFill>
                            <a:schemeClr val="bg1"/>
                          </a:solidFill>
                          <a:effectLst/>
                        </a:rPr>
                        <a:t>с. </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1292613452"/>
                  </a:ext>
                </a:extLst>
              </a:tr>
              <a:tr h="454963">
                <a:tc>
                  <a:txBody>
                    <a:bodyPr/>
                    <a:lstStyle/>
                    <a:p>
                      <a:pPr algn="just">
                        <a:spcAft>
                          <a:spcPts val="0"/>
                        </a:spcAft>
                      </a:pPr>
                      <a:r>
                        <a:rPr lang="uk-UA" sz="2400" b="1" dirty="0">
                          <a:solidFill>
                            <a:schemeClr val="bg1"/>
                          </a:solidFill>
                          <a:effectLst/>
                        </a:rPr>
                        <a:t>2.3</a:t>
                      </a:r>
                      <a:endParaRPr lang="uk-UA" sz="24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rPr>
                        <a:t>Детальний опис дій проекту</a:t>
                      </a:r>
                      <a:endParaRPr lang="uk-UA" sz="24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a:solidFill>
                            <a:schemeClr val="bg1"/>
                          </a:solidFill>
                          <a:effectLst/>
                        </a:rPr>
                        <a:t>с. </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1320518505"/>
                  </a:ext>
                </a:extLst>
              </a:tr>
              <a:tr h="454963">
                <a:tc>
                  <a:txBody>
                    <a:bodyPr/>
                    <a:lstStyle/>
                    <a:p>
                      <a:pPr algn="just">
                        <a:spcAft>
                          <a:spcPts val="0"/>
                        </a:spcAft>
                      </a:pPr>
                      <a:r>
                        <a:rPr lang="uk-UA" sz="2400" b="1">
                          <a:solidFill>
                            <a:schemeClr val="bg1"/>
                          </a:solidFill>
                          <a:effectLst/>
                        </a:rPr>
                        <a:t>2.4</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rPr>
                        <a:t>Календарний план-графік впровадження дій проекту</a:t>
                      </a:r>
                      <a:endParaRPr lang="uk-UA" sz="24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a:solidFill>
                            <a:schemeClr val="bg1"/>
                          </a:solidFill>
                          <a:effectLst/>
                        </a:rPr>
                        <a:t>с. </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4125782920"/>
                  </a:ext>
                </a:extLst>
              </a:tr>
              <a:tr h="454963">
                <a:tc>
                  <a:txBody>
                    <a:bodyPr/>
                    <a:lstStyle/>
                    <a:p>
                      <a:pPr algn="just">
                        <a:spcAft>
                          <a:spcPts val="0"/>
                        </a:spcAft>
                      </a:pPr>
                      <a:r>
                        <a:rPr lang="uk-UA" sz="2400" b="1">
                          <a:solidFill>
                            <a:schemeClr val="bg1"/>
                          </a:solidFill>
                          <a:effectLst/>
                        </a:rPr>
                        <a:t>2.5</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Bef>
                          <a:spcPts val="1200"/>
                        </a:spcBef>
                        <a:spcAft>
                          <a:spcPts val="0"/>
                        </a:spcAft>
                      </a:pPr>
                      <a:r>
                        <a:rPr lang="uk-UA" sz="2400" b="1" dirty="0">
                          <a:solidFill>
                            <a:schemeClr val="bg1"/>
                          </a:solidFill>
                          <a:effectLst/>
                        </a:rPr>
                        <a:t>Можливі </a:t>
                      </a:r>
                      <a:r>
                        <a:rPr lang="uk-UA" sz="2400" b="1" dirty="0" smtClean="0">
                          <a:solidFill>
                            <a:schemeClr val="bg1"/>
                          </a:solidFill>
                          <a:effectLst/>
                        </a:rPr>
                        <a:t>ризики</a:t>
                      </a:r>
                      <a:endParaRPr lang="uk-UA" sz="2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0070C0"/>
                    </a:solidFill>
                  </a:tcPr>
                </a:tc>
                <a:tc>
                  <a:txBody>
                    <a:bodyPr/>
                    <a:lstStyle/>
                    <a:p>
                      <a:pPr algn="just">
                        <a:spcAft>
                          <a:spcPts val="0"/>
                        </a:spcAft>
                      </a:pPr>
                      <a:r>
                        <a:rPr lang="uk-UA" sz="2400" b="1">
                          <a:solidFill>
                            <a:schemeClr val="bg1"/>
                          </a:solidFill>
                          <a:effectLst/>
                        </a:rPr>
                        <a:t>с</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1743210106"/>
                  </a:ext>
                </a:extLst>
              </a:tr>
              <a:tr h="454963">
                <a:tc>
                  <a:txBody>
                    <a:bodyPr/>
                    <a:lstStyle/>
                    <a:p>
                      <a:pPr algn="just">
                        <a:spcAft>
                          <a:spcPts val="0"/>
                        </a:spcAft>
                      </a:pPr>
                      <a:r>
                        <a:rPr lang="uk-UA" sz="2400" b="1">
                          <a:solidFill>
                            <a:schemeClr val="bg1"/>
                          </a:solidFill>
                          <a:effectLst/>
                        </a:rPr>
                        <a:t>2.6</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rPr>
                        <a:t>Сталість результатів проекту</a:t>
                      </a:r>
                      <a:endParaRPr lang="uk-UA" sz="24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a:solidFill>
                            <a:schemeClr val="bg1"/>
                          </a:solidFill>
                          <a:effectLst/>
                        </a:rPr>
                        <a:t>с.</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644754921"/>
                  </a:ext>
                </a:extLst>
              </a:tr>
              <a:tr h="454963">
                <a:tc>
                  <a:txBody>
                    <a:bodyPr/>
                    <a:lstStyle/>
                    <a:p>
                      <a:pPr algn="just">
                        <a:spcAft>
                          <a:spcPts val="0"/>
                        </a:spcAft>
                      </a:pPr>
                      <a:r>
                        <a:rPr lang="uk-UA" sz="2400" b="1" dirty="0">
                          <a:solidFill>
                            <a:srgbClr val="FFFF00"/>
                          </a:solidFill>
                          <a:effectLst/>
                        </a:rPr>
                        <a:t>2.7</a:t>
                      </a:r>
                      <a:endParaRPr lang="uk-UA" sz="2400" b="1" dirty="0">
                        <a:solidFill>
                          <a:srgbClr val="FFFF00"/>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dirty="0">
                          <a:solidFill>
                            <a:srgbClr val="FFFF00"/>
                          </a:solidFill>
                          <a:effectLst/>
                        </a:rPr>
                        <a:t>Структура управління проектом </a:t>
                      </a:r>
                      <a:endParaRPr lang="uk-UA" sz="2400" b="1" dirty="0">
                        <a:solidFill>
                          <a:srgbClr val="FFFF00"/>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Aft>
                          <a:spcPts val="0"/>
                        </a:spcAft>
                      </a:pPr>
                      <a:r>
                        <a:rPr lang="uk-UA" sz="2400" b="1">
                          <a:solidFill>
                            <a:schemeClr val="bg1"/>
                          </a:solidFill>
                          <a:effectLst/>
                        </a:rPr>
                        <a:t>с.</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1182144749"/>
                  </a:ext>
                </a:extLst>
              </a:tr>
              <a:tr h="454963">
                <a:tc>
                  <a:txBody>
                    <a:bodyPr/>
                    <a:lstStyle/>
                    <a:p>
                      <a:pPr algn="just">
                        <a:spcAft>
                          <a:spcPts val="0"/>
                        </a:spcAft>
                      </a:pPr>
                      <a:r>
                        <a:rPr lang="uk-UA" sz="2400" b="1">
                          <a:solidFill>
                            <a:schemeClr val="bg1"/>
                          </a:solidFill>
                          <a:effectLst/>
                        </a:rPr>
                        <a:t>2.8</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Bef>
                          <a:spcPts val="1200"/>
                        </a:spcBef>
                        <a:spcAft>
                          <a:spcPts val="0"/>
                        </a:spcAft>
                      </a:pPr>
                      <a:r>
                        <a:rPr lang="uk-UA" sz="2400" b="1" dirty="0">
                          <a:solidFill>
                            <a:schemeClr val="bg1"/>
                          </a:solidFill>
                          <a:effectLst/>
                        </a:rPr>
                        <a:t>Механізм моніторингу і оцінки проекту</a:t>
                      </a:r>
                      <a:endParaRPr lang="uk-UA" sz="2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0070C0"/>
                    </a:solidFill>
                  </a:tcPr>
                </a:tc>
                <a:tc>
                  <a:txBody>
                    <a:bodyPr/>
                    <a:lstStyle/>
                    <a:p>
                      <a:pPr algn="just">
                        <a:spcAft>
                          <a:spcPts val="0"/>
                        </a:spcAft>
                      </a:pPr>
                      <a:r>
                        <a:rPr lang="uk-UA" sz="2400" b="1">
                          <a:solidFill>
                            <a:schemeClr val="bg1"/>
                          </a:solidFill>
                          <a:effectLst/>
                        </a:rPr>
                        <a:t>с.</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2595422022"/>
                  </a:ext>
                </a:extLst>
              </a:tr>
              <a:tr h="454963">
                <a:tc>
                  <a:txBody>
                    <a:bodyPr/>
                    <a:lstStyle/>
                    <a:p>
                      <a:pPr algn="just">
                        <a:spcAft>
                          <a:spcPts val="0"/>
                        </a:spcAft>
                      </a:pPr>
                      <a:r>
                        <a:rPr lang="uk-UA" sz="2400" b="1">
                          <a:solidFill>
                            <a:schemeClr val="bg1"/>
                          </a:solidFill>
                          <a:effectLst/>
                        </a:rPr>
                        <a:t>III.</a:t>
                      </a:r>
                      <a:endParaRPr lang="uk-UA" sz="2400" b="1">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Bef>
                          <a:spcPts val="1200"/>
                        </a:spcBef>
                        <a:spcAft>
                          <a:spcPts val="0"/>
                        </a:spcAft>
                      </a:pPr>
                      <a:r>
                        <a:rPr lang="uk-UA" sz="2400" b="1" dirty="0">
                          <a:solidFill>
                            <a:schemeClr val="bg1"/>
                          </a:solidFill>
                          <a:effectLst/>
                        </a:rPr>
                        <a:t>Бюджет проекту</a:t>
                      </a:r>
                      <a:endParaRPr lang="uk-UA" sz="2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0070C0"/>
                    </a:solidFill>
                  </a:tcPr>
                </a:tc>
                <a:tc>
                  <a:txBody>
                    <a:bodyPr/>
                    <a:lstStyle/>
                    <a:p>
                      <a:pPr algn="just">
                        <a:spcAft>
                          <a:spcPts val="0"/>
                        </a:spcAft>
                      </a:pPr>
                      <a:r>
                        <a:rPr lang="uk-UA" sz="2400" b="1" dirty="0">
                          <a:solidFill>
                            <a:schemeClr val="bg1"/>
                          </a:solidFill>
                          <a:effectLst/>
                        </a:rPr>
                        <a:t>с.</a:t>
                      </a:r>
                      <a:endParaRPr lang="uk-UA" sz="24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756275059"/>
                  </a:ext>
                </a:extLst>
              </a:tr>
              <a:tr h="454963">
                <a:tc>
                  <a:txBody>
                    <a:bodyPr/>
                    <a:lstStyle/>
                    <a:p>
                      <a:pPr algn="just">
                        <a:spcAft>
                          <a:spcPts val="0"/>
                        </a:spcAft>
                      </a:pPr>
                      <a:r>
                        <a:rPr lang="uk-UA" sz="2400" b="1" dirty="0">
                          <a:solidFill>
                            <a:srgbClr val="FFFF00"/>
                          </a:solidFill>
                          <a:effectLst/>
                        </a:rPr>
                        <a:t>ІV. </a:t>
                      </a:r>
                      <a:endParaRPr lang="uk-UA" sz="2400" b="1" dirty="0">
                        <a:solidFill>
                          <a:srgbClr val="FFFF00"/>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just">
                        <a:spcBef>
                          <a:spcPts val="1200"/>
                        </a:spcBef>
                        <a:spcAft>
                          <a:spcPts val="0"/>
                        </a:spcAft>
                      </a:pPr>
                      <a:r>
                        <a:rPr lang="uk-UA" sz="2400" b="1" dirty="0">
                          <a:solidFill>
                            <a:srgbClr val="FFFF00"/>
                          </a:solidFill>
                          <a:effectLst/>
                        </a:rPr>
                        <a:t>Логіко-структурна матриця проекту</a:t>
                      </a:r>
                      <a:endParaRPr lang="uk-UA" sz="2400" b="1" dirty="0">
                        <a:solidFill>
                          <a:srgbClr val="FFFF00"/>
                        </a:solidFill>
                        <a:effectLst/>
                        <a:latin typeface="Times New Roman" panose="02020603050405020304" pitchFamily="18" charset="0"/>
                      </a:endParaRPr>
                    </a:p>
                  </a:txBody>
                  <a:tcPr marL="68580" marR="68580" marT="0" marB="0">
                    <a:solidFill>
                      <a:srgbClr val="0070C0"/>
                    </a:solidFill>
                  </a:tcPr>
                </a:tc>
                <a:tc>
                  <a:txBody>
                    <a:bodyPr/>
                    <a:lstStyle/>
                    <a:p>
                      <a:pPr algn="just">
                        <a:spcAft>
                          <a:spcPts val="0"/>
                        </a:spcAft>
                      </a:pPr>
                      <a:r>
                        <a:rPr lang="uk-UA" sz="2400" dirty="0">
                          <a:solidFill>
                            <a:srgbClr val="FFFF00"/>
                          </a:solidFill>
                          <a:effectLst/>
                        </a:rPr>
                        <a:t>с. </a:t>
                      </a:r>
                      <a:endParaRPr lang="uk-UA" sz="2400" dirty="0">
                        <a:solidFill>
                          <a:srgbClr val="FFFF00"/>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4089069942"/>
                  </a:ext>
                </a:extLst>
              </a:tr>
            </a:tbl>
          </a:graphicData>
        </a:graphic>
      </p:graphicFrame>
    </p:spTree>
    <p:extLst>
      <p:ext uri="{BB962C8B-B14F-4D97-AF65-F5344CB8AC3E}">
        <p14:creationId xmlns:p14="http://schemas.microsoft.com/office/powerpoint/2010/main" val="3546569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299964"/>
            <a:ext cx="8856984" cy="4525963"/>
          </a:xfrm>
        </p:spPr>
        <p:txBody>
          <a:bodyPr>
            <a:noAutofit/>
          </a:bodyPr>
          <a:lstStyle/>
          <a:p>
            <a:pPr>
              <a:buFont typeface="Wingdings" panose="05000000000000000000" pitchFamily="2" charset="2"/>
              <a:buChar char="§"/>
            </a:pPr>
            <a:r>
              <a:rPr lang="uk-UA" sz="2000" b="1" dirty="0" smtClean="0">
                <a:latin typeface="Century Gothic" pitchFamily="34" charset="0"/>
              </a:rPr>
              <a:t>Детальний </a:t>
            </a:r>
            <a:r>
              <a:rPr lang="uk-UA" sz="2000" b="1" dirty="0">
                <a:latin typeface="Century Gothic" pitchFamily="34" charset="0"/>
              </a:rPr>
              <a:t>аналіз конкретної ситуації</a:t>
            </a:r>
            <a:r>
              <a:rPr lang="uk-UA" sz="2000" dirty="0">
                <a:latin typeface="Century Gothic" pitchFamily="34" charset="0"/>
              </a:rPr>
              <a:t>, що склалася у цільовому регіоні та/або секторі (якщо доцільно, </a:t>
            </a:r>
            <a:r>
              <a:rPr lang="en-US" sz="2000" dirty="0">
                <a:latin typeface="Century Gothic" pitchFamily="34" charset="0"/>
              </a:rPr>
              <a:t>SWOT-</a:t>
            </a:r>
            <a:r>
              <a:rPr lang="uk-UA" sz="2000" dirty="0">
                <a:latin typeface="Century Gothic" pitchFamily="34" charset="0"/>
              </a:rPr>
              <a:t>аналіз, аналіз ринку); </a:t>
            </a:r>
            <a:r>
              <a:rPr lang="uk-UA" sz="2000" b="1" dirty="0">
                <a:latin typeface="Century Gothic" pitchFamily="34" charset="0"/>
              </a:rPr>
              <a:t>аналіз проблеми</a:t>
            </a:r>
            <a:r>
              <a:rPr lang="uk-UA" sz="2000" dirty="0">
                <a:latin typeface="Century Gothic" pitchFamily="34" charset="0"/>
              </a:rPr>
              <a:t>, на визначення якої спрямовано проект</a:t>
            </a:r>
            <a:r>
              <a:rPr lang="uk-UA" sz="2000" dirty="0" smtClean="0">
                <a:latin typeface="Century Gothic" pitchFamily="34" charset="0"/>
              </a:rPr>
              <a:t>.</a:t>
            </a:r>
          </a:p>
          <a:p>
            <a:pPr marL="0" indent="0">
              <a:buNone/>
            </a:pPr>
            <a:endParaRPr lang="uk-UA" sz="2000" dirty="0">
              <a:latin typeface="Century Gothic" pitchFamily="34" charset="0"/>
            </a:endParaRPr>
          </a:p>
          <a:p>
            <a:pPr>
              <a:buFont typeface="Wingdings" panose="05000000000000000000" pitchFamily="2" charset="2"/>
              <a:buChar char="§"/>
            </a:pPr>
            <a:r>
              <a:rPr lang="uk-UA" sz="2000" dirty="0" smtClean="0">
                <a:solidFill>
                  <a:srgbClr val="FF0000"/>
                </a:solidFill>
                <a:latin typeface="Century Gothic" pitchFamily="34" charset="0"/>
              </a:rPr>
              <a:t>Короткий </a:t>
            </a:r>
            <a:r>
              <a:rPr lang="uk-UA" sz="2000" b="1" dirty="0">
                <a:solidFill>
                  <a:srgbClr val="FF0000"/>
                </a:solidFill>
                <a:latin typeface="Century Gothic" pitchFamily="34" charset="0"/>
              </a:rPr>
              <a:t>аналіз можливих варіантів розв’язання проблеми</a:t>
            </a:r>
            <a:r>
              <a:rPr lang="uk-UA" sz="2000" dirty="0">
                <a:solidFill>
                  <a:srgbClr val="FF0000"/>
                </a:solidFill>
                <a:latin typeface="Century Gothic" pitchFamily="34" charset="0"/>
              </a:rPr>
              <a:t>, в тому числі відмови від будь-яких дій, та обґрунтування обраного рішення (проекту</a:t>
            </a:r>
            <a:r>
              <a:rPr lang="uk-UA" sz="2000" dirty="0" smtClean="0">
                <a:solidFill>
                  <a:srgbClr val="FF0000"/>
                </a:solidFill>
                <a:latin typeface="Century Gothic" pitchFamily="34" charset="0"/>
              </a:rPr>
              <a:t>)</a:t>
            </a:r>
            <a:endParaRPr lang="uk-UA" sz="2000" dirty="0">
              <a:solidFill>
                <a:srgbClr val="FF0000"/>
              </a:solidFill>
              <a:latin typeface="Century Gothic" pitchFamily="34" charset="0"/>
            </a:endParaRPr>
          </a:p>
          <a:p>
            <a:pPr>
              <a:buFont typeface="Wingdings" panose="05000000000000000000" pitchFamily="2" charset="2"/>
              <a:buChar char="§"/>
            </a:pPr>
            <a:r>
              <a:rPr lang="uk-UA" sz="2000" b="1" dirty="0" smtClean="0">
                <a:latin typeface="Century Gothic" pitchFamily="34" charset="0"/>
              </a:rPr>
              <a:t>Підтвердження </a:t>
            </a:r>
            <a:r>
              <a:rPr lang="uk-UA" sz="2000" b="1" dirty="0">
                <a:latin typeface="Century Gothic" pitchFamily="34" charset="0"/>
              </a:rPr>
              <a:t>відповідності проекту завданням </a:t>
            </a:r>
            <a:r>
              <a:rPr lang="uk-UA" sz="2000" b="1" dirty="0" smtClean="0">
                <a:latin typeface="Century Gothic" pitchFamily="34" charset="0"/>
              </a:rPr>
              <a:t>ДСРР-2020, Плану </a:t>
            </a:r>
            <a:r>
              <a:rPr lang="uk-UA" sz="2000" b="1" dirty="0">
                <a:latin typeface="Century Gothic" pitchFamily="34" charset="0"/>
              </a:rPr>
              <a:t>заходів на </a:t>
            </a:r>
            <a:r>
              <a:rPr lang="uk-UA" sz="2000" b="1" dirty="0" smtClean="0">
                <a:latin typeface="Century Gothic" pitchFamily="34" charset="0"/>
              </a:rPr>
              <a:t>2018-2020 </a:t>
            </a:r>
            <a:r>
              <a:rPr lang="uk-UA" sz="2000" b="1" dirty="0">
                <a:latin typeface="Century Gothic" pitchFamily="34" charset="0"/>
              </a:rPr>
              <a:t>роки з реалізації </a:t>
            </a:r>
            <a:r>
              <a:rPr lang="uk-UA" sz="2000" b="1" dirty="0" smtClean="0">
                <a:latin typeface="Century Gothic" pitchFamily="34" charset="0"/>
              </a:rPr>
              <a:t>ДСРР-2020</a:t>
            </a:r>
            <a:r>
              <a:rPr lang="uk-UA" sz="2000" dirty="0" smtClean="0">
                <a:latin typeface="Century Gothic" pitchFamily="34" charset="0"/>
              </a:rPr>
              <a:t>, Стратегії розвитку Львівщини до 2020 року</a:t>
            </a:r>
          </a:p>
          <a:p>
            <a:pPr>
              <a:buFont typeface="Wingdings" panose="05000000000000000000" pitchFamily="2" charset="2"/>
              <a:buChar char="§"/>
            </a:pPr>
            <a:r>
              <a:rPr lang="ru-RU" sz="2000" b="1" dirty="0" err="1" smtClean="0">
                <a:latin typeface="Century Gothic" pitchFamily="34" charset="0"/>
              </a:rPr>
              <a:t>Попередня</a:t>
            </a:r>
            <a:r>
              <a:rPr lang="ru-RU" sz="2000" b="1" dirty="0" smtClean="0">
                <a:latin typeface="Century Gothic" pitchFamily="34" charset="0"/>
              </a:rPr>
              <a:t> </a:t>
            </a:r>
            <a:r>
              <a:rPr lang="ru-RU" sz="2000" b="1" dirty="0" err="1">
                <a:latin typeface="Century Gothic" pitchFamily="34" charset="0"/>
              </a:rPr>
              <a:t>або</a:t>
            </a:r>
            <a:r>
              <a:rPr lang="ru-RU" sz="2000" b="1" dirty="0">
                <a:latin typeface="Century Gothic" pitchFamily="34" charset="0"/>
              </a:rPr>
              <a:t> </a:t>
            </a:r>
            <a:r>
              <a:rPr lang="ru-RU" sz="2000" b="1" dirty="0" err="1">
                <a:latin typeface="Century Gothic" pitchFamily="34" charset="0"/>
              </a:rPr>
              <a:t>поточна</a:t>
            </a:r>
            <a:r>
              <a:rPr lang="ru-RU" sz="2000" b="1" dirty="0">
                <a:latin typeface="Century Gothic" pitchFamily="34" charset="0"/>
              </a:rPr>
              <a:t> робота, </a:t>
            </a:r>
            <a:r>
              <a:rPr lang="ru-RU" sz="2000" dirty="0" err="1">
                <a:latin typeface="Century Gothic" pitchFamily="34" charset="0"/>
              </a:rPr>
              <a:t>пов’язана</a:t>
            </a:r>
            <a:r>
              <a:rPr lang="ru-RU" sz="2000" dirty="0">
                <a:latin typeface="Century Gothic" pitchFamily="34" charset="0"/>
              </a:rPr>
              <a:t> з проблемою, на </a:t>
            </a:r>
            <a:r>
              <a:rPr lang="ru-RU" sz="2000" dirty="0" err="1">
                <a:latin typeface="Century Gothic" pitchFamily="34" charset="0"/>
              </a:rPr>
              <a:t>визначення</a:t>
            </a:r>
            <a:r>
              <a:rPr lang="ru-RU" sz="2000" dirty="0">
                <a:latin typeface="Century Gothic" pitchFamily="34" charset="0"/>
              </a:rPr>
              <a:t> </a:t>
            </a:r>
            <a:r>
              <a:rPr lang="ru-RU" sz="2000" dirty="0" err="1">
                <a:latin typeface="Century Gothic" pitchFamily="34" charset="0"/>
              </a:rPr>
              <a:t>якої</a:t>
            </a:r>
            <a:r>
              <a:rPr lang="ru-RU" sz="2000" dirty="0">
                <a:latin typeface="Century Gothic" pitchFamily="34" charset="0"/>
              </a:rPr>
              <a:t> </a:t>
            </a:r>
            <a:r>
              <a:rPr lang="ru-RU" sz="2000" dirty="0" err="1">
                <a:latin typeface="Century Gothic" pitchFamily="34" charset="0"/>
              </a:rPr>
              <a:t>спрямовано</a:t>
            </a:r>
            <a:r>
              <a:rPr lang="ru-RU" sz="2000" dirty="0">
                <a:latin typeface="Century Gothic" pitchFamily="34" charset="0"/>
              </a:rPr>
              <a:t> проект, та </a:t>
            </a:r>
            <a:r>
              <a:rPr lang="ru-RU" sz="2000" dirty="0" err="1">
                <a:latin typeface="Century Gothic" pitchFamily="34" charset="0"/>
              </a:rPr>
              <a:t>зв’язок</a:t>
            </a:r>
            <a:r>
              <a:rPr lang="ru-RU" sz="2000" dirty="0">
                <a:latin typeface="Century Gothic" pitchFamily="34" charset="0"/>
              </a:rPr>
              <a:t> </a:t>
            </a:r>
            <a:r>
              <a:rPr lang="ru-RU" sz="2000" dirty="0" err="1">
                <a:latin typeface="Century Gothic" pitchFamily="34" charset="0"/>
              </a:rPr>
              <a:t>між</a:t>
            </a:r>
            <a:r>
              <a:rPr lang="ru-RU" sz="2000" dirty="0">
                <a:latin typeface="Century Gothic" pitchFamily="34" charset="0"/>
              </a:rPr>
              <a:t> такою </a:t>
            </a:r>
            <a:r>
              <a:rPr lang="ru-RU" sz="2000" dirty="0" err="1">
                <a:latin typeface="Century Gothic" pitchFamily="34" charset="0"/>
              </a:rPr>
              <a:t>роботою</a:t>
            </a:r>
            <a:r>
              <a:rPr lang="ru-RU" sz="2000" dirty="0">
                <a:latin typeface="Century Gothic" pitchFamily="34" charset="0"/>
              </a:rPr>
              <a:t> та </a:t>
            </a:r>
            <a:r>
              <a:rPr lang="ru-RU" sz="2000" dirty="0" err="1">
                <a:latin typeface="Century Gothic" pitchFamily="34" charset="0"/>
              </a:rPr>
              <a:t>пропонованим</a:t>
            </a:r>
            <a:r>
              <a:rPr lang="ru-RU" sz="2000" dirty="0">
                <a:latin typeface="Century Gothic" pitchFamily="34" charset="0"/>
              </a:rPr>
              <a:t> проектом.</a:t>
            </a:r>
            <a:endParaRPr lang="uk-UA" sz="2000" dirty="0">
              <a:latin typeface="Century Gothic" pitchFamily="34" charset="0"/>
            </a:endParaRPr>
          </a:p>
        </p:txBody>
      </p:sp>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2.1. </a:t>
            </a:r>
            <a:r>
              <a:rPr lang="ru-RU" sz="3600" b="1" dirty="0" err="1">
                <a:latin typeface="Century Gothic" pitchFamily="34" charset="0"/>
              </a:rPr>
              <a:t>Актуальність</a:t>
            </a:r>
            <a:r>
              <a:rPr lang="ru-RU" sz="3600" b="1" dirty="0">
                <a:latin typeface="Century Gothic" pitchFamily="34" charset="0"/>
              </a:rPr>
              <a:t> проекту </a:t>
            </a:r>
            <a:endParaRPr lang="ru-RU" sz="3600" b="1" dirty="0" smtClean="0">
              <a:latin typeface="Century Gothic" pitchFamily="34" charset="0"/>
            </a:endParaRPr>
          </a:p>
          <a:p>
            <a:pPr algn="ctr"/>
            <a:r>
              <a:rPr lang="ru-RU" sz="3200" b="1" dirty="0" smtClean="0">
                <a:latin typeface="Century Gothic" pitchFamily="34" charset="0"/>
              </a:rPr>
              <a:t>(</a:t>
            </a:r>
            <a:r>
              <a:rPr lang="ru-RU" sz="3200" b="1" dirty="0">
                <a:latin typeface="Century Gothic" pitchFamily="34" charset="0"/>
              </a:rPr>
              <a:t>не </a:t>
            </a:r>
            <a:r>
              <a:rPr lang="ru-RU" sz="3200" b="1" dirty="0" err="1">
                <a:latin typeface="Century Gothic" pitchFamily="34" charset="0"/>
              </a:rPr>
              <a:t>більше</a:t>
            </a:r>
            <a:r>
              <a:rPr lang="ru-RU" sz="3200" b="1" dirty="0">
                <a:latin typeface="Century Gothic" pitchFamily="34" charset="0"/>
              </a:rPr>
              <a:t> 3 </a:t>
            </a:r>
            <a:r>
              <a:rPr lang="ru-RU" sz="3200" b="1" dirty="0" err="1">
                <a:latin typeface="Century Gothic" pitchFamily="34" charset="0"/>
              </a:rPr>
              <a:t>сторінок</a:t>
            </a:r>
            <a:r>
              <a:rPr lang="ru-RU" sz="3200" b="1" dirty="0">
                <a:latin typeface="Century Gothic" pitchFamily="34" charset="0"/>
              </a:rPr>
              <a:t>)</a:t>
            </a:r>
            <a:endParaRPr lang="uk-UA" sz="3200" b="1" dirty="0">
              <a:latin typeface="Century Gothic" pitchFamily="34" charset="0"/>
            </a:endParaRPr>
          </a:p>
        </p:txBody>
      </p:sp>
      <p:pic>
        <p:nvPicPr>
          <p:cNvPr id="2" name="Рисунок 1"/>
          <p:cNvPicPr>
            <a:picLocks noChangeAspect="1"/>
          </p:cNvPicPr>
          <p:nvPr/>
        </p:nvPicPr>
        <p:blipFill>
          <a:blip r:embed="rId3"/>
          <a:stretch>
            <a:fillRect/>
          </a:stretch>
        </p:blipFill>
        <p:spPr>
          <a:xfrm>
            <a:off x="1475657" y="2204864"/>
            <a:ext cx="648072" cy="441923"/>
          </a:xfrm>
          <a:prstGeom prst="rect">
            <a:avLst/>
          </a:prstGeom>
        </p:spPr>
      </p:pic>
      <p:sp>
        <p:nvSpPr>
          <p:cNvPr id="6" name="Прямокутник 5"/>
          <p:cNvSpPr/>
          <p:nvPr/>
        </p:nvSpPr>
        <p:spPr>
          <a:xfrm>
            <a:off x="4205137" y="5745898"/>
            <a:ext cx="4938863" cy="1107996"/>
          </a:xfrm>
          <a:prstGeom prst="rect">
            <a:avLst/>
          </a:prstGeom>
          <a:solidFill>
            <a:schemeClr val="accent2"/>
          </a:solidFill>
        </p:spPr>
        <p:txBody>
          <a:bodyPr wrap="square">
            <a:spAutoFit/>
          </a:bodyPr>
          <a:lstStyle/>
          <a:p>
            <a:pPr algn="just">
              <a:spcAft>
                <a:spcPts val="400"/>
              </a:spcAft>
            </a:pPr>
            <a:r>
              <a:rPr lang="uk-UA" sz="2200" b="1" dirty="0" smtClean="0">
                <a:solidFill>
                  <a:schemeClr val="bg1"/>
                </a:solidFill>
                <a:latin typeface="Times New Roman" panose="02020603050405020304" pitchFamily="18" charset="0"/>
                <a:ea typeface="Times New Roman" panose="02020603050405020304" pitchFamily="18" charset="0"/>
              </a:rPr>
              <a:t>Структуруйте опис! Дотримуйтесь форми опису та вказаного обсягу сторінок!</a:t>
            </a:r>
            <a:endParaRPr lang="uk-UA" sz="22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6070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281808"/>
            <a:ext cx="8856984" cy="4844356"/>
          </a:xfrm>
        </p:spPr>
        <p:txBody>
          <a:bodyPr>
            <a:noAutofit/>
          </a:bodyPr>
          <a:lstStyle/>
          <a:p>
            <a:pPr>
              <a:buFont typeface="Wingdings" panose="05000000000000000000" pitchFamily="2" charset="2"/>
              <a:buChar char="§"/>
            </a:pPr>
            <a:r>
              <a:rPr lang="uk-UA" sz="2200" b="1" dirty="0" smtClean="0">
                <a:latin typeface="Century Gothic" pitchFamily="34" charset="0"/>
              </a:rPr>
              <a:t>Цільові </a:t>
            </a:r>
            <a:r>
              <a:rPr lang="uk-UA" sz="2200" b="1" dirty="0">
                <a:latin typeface="Century Gothic" pitchFamily="34" charset="0"/>
              </a:rPr>
              <a:t>групи та </a:t>
            </a:r>
            <a:r>
              <a:rPr lang="uk-UA" sz="2200" b="1" dirty="0" err="1">
                <a:latin typeface="Century Gothic" pitchFamily="34" charset="0"/>
              </a:rPr>
              <a:t>бенефіціари</a:t>
            </a:r>
            <a:r>
              <a:rPr lang="uk-UA" sz="2200" b="1" dirty="0">
                <a:latin typeface="Century Gothic" pitchFamily="34" charset="0"/>
              </a:rPr>
              <a:t> проекту</a:t>
            </a:r>
            <a:r>
              <a:rPr lang="uk-UA" sz="2200" dirty="0">
                <a:latin typeface="Century Gothic" pitchFamily="34" charset="0"/>
              </a:rPr>
              <a:t>: критерії відбору та опис кожної з таких цільових груп та кінцевих </a:t>
            </a:r>
            <a:r>
              <a:rPr lang="uk-UA" sz="2200" dirty="0" err="1">
                <a:latin typeface="Century Gothic" pitchFamily="34" charset="0"/>
              </a:rPr>
              <a:t>бенефіціарів</a:t>
            </a:r>
            <a:r>
              <a:rPr lang="uk-UA" sz="2200" dirty="0">
                <a:latin typeface="Century Gothic" pitchFamily="34" charset="0"/>
              </a:rPr>
              <a:t> (бажано з кількісними даними), їх </a:t>
            </a:r>
            <a:r>
              <a:rPr lang="uk-UA" sz="2200" dirty="0" smtClean="0">
                <a:latin typeface="Century Gothic" pitchFamily="34" charset="0"/>
              </a:rPr>
              <a:t>потреби, </a:t>
            </a:r>
            <a:r>
              <a:rPr lang="uk-UA" sz="2200" dirty="0">
                <a:latin typeface="Century Gothic" pitchFamily="34" charset="0"/>
              </a:rPr>
              <a:t>відповідність проекту цим </a:t>
            </a:r>
            <a:r>
              <a:rPr lang="uk-UA" sz="2200" dirty="0" smtClean="0">
                <a:latin typeface="Century Gothic" pitchFamily="34" charset="0"/>
              </a:rPr>
              <a:t>потребам, </a:t>
            </a:r>
            <a:r>
              <a:rPr lang="uk-UA" sz="2200" dirty="0">
                <a:latin typeface="Century Gothic" pitchFamily="34" charset="0"/>
              </a:rPr>
              <a:t>механізм забезпечення </a:t>
            </a:r>
            <a:r>
              <a:rPr lang="uk-UA" sz="2200" dirty="0" smtClean="0">
                <a:latin typeface="Century Gothic" pitchFamily="34" charset="0"/>
              </a:rPr>
              <a:t>їх участі в проекті</a:t>
            </a:r>
          </a:p>
          <a:p>
            <a:pPr marL="0" indent="0">
              <a:buNone/>
            </a:pPr>
            <a:endParaRPr lang="uk-UA" sz="2000" dirty="0" smtClean="0">
              <a:latin typeface="Century Gothic" pitchFamily="34" charset="0"/>
            </a:endParaRPr>
          </a:p>
          <a:p>
            <a:pPr>
              <a:buFont typeface="Wingdings" panose="05000000000000000000" pitchFamily="2" charset="2"/>
              <a:buChar char="§"/>
            </a:pPr>
            <a:r>
              <a:rPr lang="uk-UA" sz="2200" b="1" dirty="0" smtClean="0">
                <a:solidFill>
                  <a:srgbClr val="FF0000"/>
                </a:solidFill>
                <a:latin typeface="Century Gothic" pitchFamily="34" charset="0"/>
              </a:rPr>
              <a:t>Економічна </a:t>
            </a:r>
            <a:r>
              <a:rPr lang="uk-UA" sz="2200" b="1" dirty="0">
                <a:solidFill>
                  <a:srgbClr val="FF0000"/>
                </a:solidFill>
                <a:latin typeface="Century Gothic" pitchFamily="34" charset="0"/>
              </a:rPr>
              <a:t>та/або бюджетна ефективність реалізації проекту, економічні вигоди, соціальний вплив, екологічний вплив </a:t>
            </a:r>
            <a:r>
              <a:rPr lang="uk-UA" sz="2200" dirty="0">
                <a:solidFill>
                  <a:srgbClr val="FF0000"/>
                </a:solidFill>
                <a:latin typeface="Century Gothic" pitchFamily="34" charset="0"/>
              </a:rPr>
              <a:t>(наскільки дотичне).</a:t>
            </a:r>
          </a:p>
          <a:p>
            <a:pPr marL="0" indent="0">
              <a:buNone/>
            </a:pPr>
            <a:r>
              <a:rPr lang="uk-UA" sz="2200" b="1" dirty="0" smtClean="0">
                <a:latin typeface="Century Gothic" pitchFamily="34" charset="0"/>
              </a:rPr>
              <a:t>економічна </a:t>
            </a:r>
            <a:r>
              <a:rPr lang="uk-UA" sz="2200" b="1" dirty="0">
                <a:latin typeface="Century Gothic" pitchFamily="34" charset="0"/>
              </a:rPr>
              <a:t>ефективність </a:t>
            </a:r>
            <a:r>
              <a:rPr lang="uk-UA" sz="2200" dirty="0">
                <a:latin typeface="Century Gothic" pitchFamily="34" charset="0"/>
              </a:rPr>
              <a:t>(на основі аналізу вигід і витрат для </a:t>
            </a:r>
            <a:r>
              <a:rPr lang="uk-UA" sz="2200" dirty="0" err="1">
                <a:latin typeface="Century Gothic" pitchFamily="34" charset="0"/>
              </a:rPr>
              <a:t>окупних</a:t>
            </a:r>
            <a:r>
              <a:rPr lang="uk-UA" sz="2200" dirty="0">
                <a:latin typeface="Century Gothic" pitchFamily="34" charset="0"/>
              </a:rPr>
              <a:t> проектів наводяться розрахунки чистої приведеної вартості, внутрішня норма дохідності; дисконтований період окупності; індекс прибутковості);</a:t>
            </a:r>
          </a:p>
          <a:p>
            <a:pPr>
              <a:buFont typeface="Wingdings" panose="05000000000000000000" pitchFamily="2" charset="2"/>
              <a:buChar char="§"/>
            </a:pPr>
            <a:endParaRPr lang="uk-UA" sz="2000" dirty="0">
              <a:latin typeface="Century Gothic" pitchFamily="34" charset="0"/>
            </a:endParaRPr>
          </a:p>
          <a:p>
            <a:pPr marL="0" indent="0">
              <a:buNone/>
            </a:pPr>
            <a:endParaRPr lang="uk-UA" sz="800" dirty="0">
              <a:latin typeface="Century Gothic" pitchFamily="34" charset="0"/>
            </a:endParaRPr>
          </a:p>
        </p:txBody>
      </p:sp>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2.1. </a:t>
            </a:r>
            <a:r>
              <a:rPr lang="ru-RU" sz="3600" b="1" dirty="0" err="1">
                <a:latin typeface="Century Gothic" pitchFamily="34" charset="0"/>
              </a:rPr>
              <a:t>Актуальність</a:t>
            </a:r>
            <a:r>
              <a:rPr lang="ru-RU" sz="3600" b="1" dirty="0">
                <a:latin typeface="Century Gothic" pitchFamily="34" charset="0"/>
              </a:rPr>
              <a:t> проекту </a:t>
            </a:r>
            <a:endParaRPr lang="ru-RU" sz="3600" b="1" dirty="0" smtClean="0">
              <a:latin typeface="Century Gothic" pitchFamily="34" charset="0"/>
            </a:endParaRPr>
          </a:p>
          <a:p>
            <a:pPr algn="ctr"/>
            <a:r>
              <a:rPr lang="ru-RU" sz="3200" b="1" dirty="0" smtClean="0">
                <a:latin typeface="Century Gothic" pitchFamily="34" charset="0"/>
              </a:rPr>
              <a:t>(</a:t>
            </a:r>
            <a:r>
              <a:rPr lang="ru-RU" sz="3200" b="1" dirty="0">
                <a:latin typeface="Century Gothic" pitchFamily="34" charset="0"/>
              </a:rPr>
              <a:t>не </a:t>
            </a:r>
            <a:r>
              <a:rPr lang="ru-RU" sz="3200" b="1" dirty="0" err="1">
                <a:latin typeface="Century Gothic" pitchFamily="34" charset="0"/>
              </a:rPr>
              <a:t>більше</a:t>
            </a:r>
            <a:r>
              <a:rPr lang="ru-RU" sz="3200" b="1" dirty="0">
                <a:latin typeface="Century Gothic" pitchFamily="34" charset="0"/>
              </a:rPr>
              <a:t> 3 </a:t>
            </a:r>
            <a:r>
              <a:rPr lang="ru-RU" sz="3200" b="1" dirty="0" err="1">
                <a:latin typeface="Century Gothic" pitchFamily="34" charset="0"/>
              </a:rPr>
              <a:t>сторінок</a:t>
            </a:r>
            <a:r>
              <a:rPr lang="ru-RU" sz="3200" b="1" dirty="0">
                <a:latin typeface="Century Gothic" pitchFamily="34" charset="0"/>
              </a:rPr>
              <a:t>)</a:t>
            </a:r>
            <a:endParaRPr lang="uk-UA" sz="3200" b="1" dirty="0">
              <a:latin typeface="Century Gothic" pitchFamily="34" charset="0"/>
            </a:endParaRPr>
          </a:p>
        </p:txBody>
      </p:sp>
      <p:pic>
        <p:nvPicPr>
          <p:cNvPr id="5" name="Рисунок 4"/>
          <p:cNvPicPr>
            <a:picLocks noChangeAspect="1"/>
          </p:cNvPicPr>
          <p:nvPr/>
        </p:nvPicPr>
        <p:blipFill>
          <a:blip r:embed="rId3"/>
          <a:stretch>
            <a:fillRect/>
          </a:stretch>
        </p:blipFill>
        <p:spPr>
          <a:xfrm>
            <a:off x="8028384" y="2924944"/>
            <a:ext cx="648072" cy="441923"/>
          </a:xfrm>
          <a:prstGeom prst="rect">
            <a:avLst/>
          </a:prstGeom>
        </p:spPr>
      </p:pic>
    </p:spTree>
    <p:extLst>
      <p:ext uri="{BB962C8B-B14F-4D97-AF65-F5344CB8AC3E}">
        <p14:creationId xmlns:p14="http://schemas.microsoft.com/office/powerpoint/2010/main" val="2663050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20688" y="1412776"/>
            <a:ext cx="8712968" cy="5328592"/>
          </a:xfrm>
        </p:spPr>
        <p:txBody>
          <a:bodyPr>
            <a:noAutofit/>
          </a:bodyPr>
          <a:lstStyle/>
          <a:p>
            <a:pPr marL="0" indent="0">
              <a:buNone/>
            </a:pPr>
            <a:r>
              <a:rPr lang="uk-UA" sz="2000" b="1" dirty="0" smtClean="0">
                <a:solidFill>
                  <a:schemeClr val="accent2"/>
                </a:solidFill>
                <a:latin typeface="Century Gothic" pitchFamily="34" charset="0"/>
              </a:rPr>
              <a:t>Або</a:t>
            </a:r>
            <a:r>
              <a:rPr lang="uk-UA" sz="2000" b="1" dirty="0" smtClean="0">
                <a:latin typeface="Century Gothic" pitchFamily="34" charset="0"/>
              </a:rPr>
              <a:t> бюджетна </a:t>
            </a:r>
            <a:r>
              <a:rPr lang="uk-UA" sz="2000" b="1" dirty="0">
                <a:latin typeface="Century Gothic" pitchFamily="34" charset="0"/>
              </a:rPr>
              <a:t>ефективність, </a:t>
            </a:r>
            <a:r>
              <a:rPr lang="uk-UA" sz="2000" dirty="0">
                <a:latin typeface="Century Gothic" pitchFamily="34" charset="0"/>
              </a:rPr>
              <a:t>зокрема очікувані додаткові надходження до державного та/або місцевого бюджету/зменшення обсягу видатків державного та/або місцевого бюджету/;</a:t>
            </a:r>
          </a:p>
          <a:p>
            <a:pPr marL="0" indent="0">
              <a:buNone/>
            </a:pPr>
            <a:r>
              <a:rPr lang="uk-UA" sz="2000" b="1" dirty="0" smtClean="0">
                <a:solidFill>
                  <a:schemeClr val="accent2"/>
                </a:solidFill>
                <a:latin typeface="Century Gothic" pitchFamily="34" charset="0"/>
              </a:rPr>
              <a:t>Або </a:t>
            </a:r>
            <a:r>
              <a:rPr lang="uk-UA" sz="2000" b="1" dirty="0" smtClean="0">
                <a:latin typeface="Century Gothic" pitchFamily="34" charset="0"/>
              </a:rPr>
              <a:t>зазначте </a:t>
            </a:r>
            <a:r>
              <a:rPr lang="uk-UA" sz="2000" b="1" dirty="0">
                <a:latin typeface="Century Gothic" pitchFamily="34" charset="0"/>
              </a:rPr>
              <a:t>інші економічні вигоди та/або соціальний вплив, </a:t>
            </a:r>
            <a:r>
              <a:rPr lang="uk-UA" sz="2000" dirty="0">
                <a:latin typeface="Century Gothic" pitchFamily="34" charset="0"/>
              </a:rPr>
              <a:t>надавши відповіді на питання з їх обґрунтуванням/поясненням з використанням кількісних та якісних </a:t>
            </a:r>
            <a:r>
              <a:rPr lang="uk-UA" sz="2000" dirty="0" smtClean="0">
                <a:latin typeface="Century Gothic" pitchFamily="34" charset="0"/>
              </a:rPr>
              <a:t>показників: </a:t>
            </a:r>
            <a:endParaRPr lang="uk-UA" sz="2000" dirty="0">
              <a:latin typeface="Century Gothic" pitchFamily="34" charset="0"/>
            </a:endParaRPr>
          </a:p>
          <a:p>
            <a:pPr>
              <a:buFont typeface="Wingdings" panose="05000000000000000000" pitchFamily="2" charset="2"/>
              <a:buChar char="ü"/>
            </a:pPr>
            <a:r>
              <a:rPr lang="uk-UA" sz="2000" b="1" dirty="0" smtClean="0">
                <a:latin typeface="Century Gothic" pitchFamily="34" charset="0"/>
              </a:rPr>
              <a:t>Чи </a:t>
            </a:r>
            <a:r>
              <a:rPr lang="uk-UA" sz="2000" b="1" dirty="0">
                <a:latin typeface="Century Gothic" pitchFamily="34" charset="0"/>
              </a:rPr>
              <a:t>виявиться реалізація проекту економічно вигідною</a:t>
            </a:r>
            <a:r>
              <a:rPr lang="uk-UA" sz="2000" dirty="0">
                <a:latin typeface="Century Gothic" pitchFamily="34" charset="0"/>
              </a:rPr>
              <a:t>?  </a:t>
            </a:r>
          </a:p>
          <a:p>
            <a:pPr>
              <a:buFont typeface="Wingdings" panose="05000000000000000000" pitchFamily="2" charset="2"/>
              <a:buChar char="ü"/>
            </a:pPr>
            <a:r>
              <a:rPr lang="uk-UA" sz="2000" b="1" dirty="0" smtClean="0">
                <a:latin typeface="Century Gothic" pitchFamily="34" charset="0"/>
              </a:rPr>
              <a:t>Чи </a:t>
            </a:r>
            <a:r>
              <a:rPr lang="uk-UA" sz="2000" b="1" dirty="0">
                <a:latin typeface="Century Gothic" pitchFamily="34" charset="0"/>
              </a:rPr>
              <a:t>виявиться реалізація проекту поштовхом </a:t>
            </a:r>
            <a:r>
              <a:rPr lang="uk-UA" sz="2000" dirty="0">
                <a:latin typeface="Century Gothic" pitchFamily="34" charset="0"/>
              </a:rPr>
              <a:t>для галузевого розвитку, формування та впровадження механізмів соціально-економічної самодостатності місцевої територіальної громади (регіону)? </a:t>
            </a:r>
            <a:endParaRPr lang="uk-UA" sz="2000" dirty="0" smtClean="0">
              <a:latin typeface="Century Gothic" pitchFamily="34" charset="0"/>
            </a:endParaRPr>
          </a:p>
          <a:p>
            <a:pPr>
              <a:buFont typeface="Wingdings" panose="05000000000000000000" pitchFamily="2" charset="2"/>
              <a:buChar char="ü"/>
            </a:pPr>
            <a:r>
              <a:rPr lang="uk-UA" sz="2000" b="1" dirty="0">
                <a:latin typeface="Century Gothic" pitchFamily="34" charset="0"/>
              </a:rPr>
              <a:t>Які нестиме проект економічні вигоди</a:t>
            </a:r>
            <a:r>
              <a:rPr lang="uk-UA" sz="2000" dirty="0">
                <a:latin typeface="Century Gothic" pitchFamily="34" charset="0"/>
              </a:rPr>
              <a:t>, </a:t>
            </a:r>
            <a:r>
              <a:rPr lang="uk-UA" sz="2000" dirty="0" smtClean="0">
                <a:latin typeface="Century Gothic" pitchFamily="34" charset="0"/>
              </a:rPr>
              <a:t>у </a:t>
            </a:r>
            <a:r>
              <a:rPr lang="uk-UA" sz="2000" dirty="0" err="1" smtClean="0">
                <a:latin typeface="Century Gothic" pitchFamily="34" charset="0"/>
              </a:rPr>
              <a:t>т.ч</a:t>
            </a:r>
            <a:r>
              <a:rPr lang="uk-UA" sz="2000" dirty="0" smtClean="0">
                <a:latin typeface="Century Gothic" pitchFamily="34" charset="0"/>
              </a:rPr>
              <a:t>. - економію </a:t>
            </a:r>
            <a:r>
              <a:rPr lang="uk-UA" sz="2000" dirty="0">
                <a:latin typeface="Century Gothic" pitchFamily="34" charset="0"/>
              </a:rPr>
              <a:t>енерговитрат та підвищення енергоефективності, зменшення витрат інших ресурсів та збільшення ефективності виробництва, надання послуг, експлуатації об’єктів, тощо?</a:t>
            </a:r>
          </a:p>
          <a:p>
            <a:pPr>
              <a:buFont typeface="Wingdings" panose="05000000000000000000" pitchFamily="2" charset="2"/>
              <a:buChar char="ü"/>
            </a:pPr>
            <a:endParaRPr lang="uk-UA" sz="2000" dirty="0">
              <a:latin typeface="Century Gothic" pitchFamily="34" charset="0"/>
            </a:endParaRPr>
          </a:p>
          <a:p>
            <a:pPr marL="0" indent="0">
              <a:buNone/>
            </a:pPr>
            <a:endParaRPr lang="uk-UA" sz="2000" dirty="0">
              <a:latin typeface="Century Gothic" pitchFamily="34" charset="0"/>
            </a:endParaRPr>
          </a:p>
          <a:p>
            <a:pPr marL="0" indent="0">
              <a:buNone/>
            </a:pPr>
            <a:endParaRPr lang="uk-UA" sz="800" dirty="0">
              <a:latin typeface="Century Gothic" pitchFamily="34" charset="0"/>
            </a:endParaRPr>
          </a:p>
        </p:txBody>
      </p:sp>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2.1. </a:t>
            </a:r>
            <a:r>
              <a:rPr lang="ru-RU" sz="3600" b="1" dirty="0" err="1">
                <a:latin typeface="Century Gothic" pitchFamily="34" charset="0"/>
              </a:rPr>
              <a:t>Актуальність</a:t>
            </a:r>
            <a:r>
              <a:rPr lang="ru-RU" sz="3600" b="1" dirty="0">
                <a:latin typeface="Century Gothic" pitchFamily="34" charset="0"/>
              </a:rPr>
              <a:t> проекту </a:t>
            </a:r>
            <a:endParaRPr lang="ru-RU" sz="3600" b="1" dirty="0" smtClean="0">
              <a:latin typeface="Century Gothic" pitchFamily="34" charset="0"/>
            </a:endParaRPr>
          </a:p>
          <a:p>
            <a:pPr algn="ctr"/>
            <a:r>
              <a:rPr lang="ru-RU" sz="3200" b="1" dirty="0" smtClean="0">
                <a:latin typeface="Century Gothic" pitchFamily="34" charset="0"/>
              </a:rPr>
              <a:t>(</a:t>
            </a:r>
            <a:r>
              <a:rPr lang="ru-RU" sz="3200" b="1" dirty="0">
                <a:latin typeface="Century Gothic" pitchFamily="34" charset="0"/>
              </a:rPr>
              <a:t>не </a:t>
            </a:r>
            <a:r>
              <a:rPr lang="ru-RU" sz="3200" b="1" dirty="0" err="1">
                <a:latin typeface="Century Gothic" pitchFamily="34" charset="0"/>
              </a:rPr>
              <a:t>більше</a:t>
            </a:r>
            <a:r>
              <a:rPr lang="ru-RU" sz="3200" b="1" dirty="0">
                <a:latin typeface="Century Gothic" pitchFamily="34" charset="0"/>
              </a:rPr>
              <a:t> 3 </a:t>
            </a:r>
            <a:r>
              <a:rPr lang="ru-RU" sz="3200" b="1" dirty="0" err="1">
                <a:latin typeface="Century Gothic" pitchFamily="34" charset="0"/>
              </a:rPr>
              <a:t>сторінок</a:t>
            </a:r>
            <a:r>
              <a:rPr lang="ru-RU" sz="3200" b="1" dirty="0">
                <a:latin typeface="Century Gothic" pitchFamily="34" charset="0"/>
              </a:rPr>
              <a:t>)</a:t>
            </a:r>
            <a:endParaRPr lang="uk-UA" sz="3200" b="1" dirty="0">
              <a:latin typeface="Century Gothic" pitchFamily="34" charset="0"/>
            </a:endParaRPr>
          </a:p>
        </p:txBody>
      </p:sp>
    </p:spTree>
    <p:extLst>
      <p:ext uri="{BB962C8B-B14F-4D97-AF65-F5344CB8AC3E}">
        <p14:creationId xmlns:p14="http://schemas.microsoft.com/office/powerpoint/2010/main" val="1797798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0" y="5620770"/>
            <a:ext cx="9144000" cy="273844"/>
          </a:xfrm>
        </p:spPr>
        <p:txBody>
          <a:bodyPr/>
          <a:lstStyle/>
          <a:p>
            <a:pPr algn="ctr"/>
            <a:fld id="{B0640EC0-AC03-43EB-84E9-437CA3AFED62}" type="slidenum">
              <a:rPr lang="ru-RU" sz="1600" smtClean="0">
                <a:solidFill>
                  <a:schemeClr val="bg1"/>
                </a:solidFill>
                <a:latin typeface="Century Gothic" pitchFamily="34" charset="0"/>
              </a:rPr>
              <a:pPr algn="ctr"/>
              <a:t>3</a:t>
            </a:fld>
            <a:endParaRPr lang="ru-RU" sz="1600" dirty="0">
              <a:solidFill>
                <a:schemeClr val="bg1"/>
              </a:solidFill>
              <a:latin typeface="Century Gothic" pitchFamily="34" charset="0"/>
            </a:endParaRPr>
          </a:p>
        </p:txBody>
      </p:sp>
      <p:grpSp>
        <p:nvGrpSpPr>
          <p:cNvPr id="5" name="Группа 4"/>
          <p:cNvGrpSpPr/>
          <p:nvPr/>
        </p:nvGrpSpPr>
        <p:grpSpPr>
          <a:xfrm>
            <a:off x="107505" y="116633"/>
            <a:ext cx="8640959" cy="2232247"/>
            <a:chOff x="5137269" y="2938295"/>
            <a:chExt cx="10961987" cy="2510685"/>
          </a:xfrm>
        </p:grpSpPr>
        <p:sp>
          <p:nvSpPr>
            <p:cNvPr id="8" name="Стрілка вправо 1"/>
            <p:cNvSpPr/>
            <p:nvPr/>
          </p:nvSpPr>
          <p:spPr>
            <a:xfrm>
              <a:off x="5137269" y="2938295"/>
              <a:ext cx="2101048" cy="1457818"/>
            </a:xfrm>
            <a:prstGeom prst="rightArrow">
              <a:avLst/>
            </a:prstGeom>
            <a:solidFill>
              <a:srgbClr val="F25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FFFFFF"/>
                  </a:solidFill>
                  <a:latin typeface="Century Gothic" panose="020B0502020202020204" pitchFamily="34" charset="0"/>
                  <a:cs typeface="Times New Roman" pitchFamily="18" charset="0"/>
                </a:rPr>
                <a:t>ІНТЕРЕСИ ДОНОРА (ПРІОРИТЕТИ)</a:t>
              </a:r>
              <a:endParaRPr lang="uk-UA" sz="1400" b="1" dirty="0">
                <a:solidFill>
                  <a:srgbClr val="FFFFFF"/>
                </a:solidFill>
                <a:latin typeface="Century Gothic" panose="020B0502020202020204" pitchFamily="34" charset="0"/>
              </a:endParaRPr>
            </a:p>
          </p:txBody>
        </p:sp>
        <p:sp>
          <p:nvSpPr>
            <p:cNvPr id="9" name="Стрілка вліво 2"/>
            <p:cNvSpPr/>
            <p:nvPr/>
          </p:nvSpPr>
          <p:spPr>
            <a:xfrm>
              <a:off x="6781566" y="2938295"/>
              <a:ext cx="9317690" cy="2510685"/>
            </a:xfrm>
            <a:prstGeom prst="leftArrow">
              <a:avLst/>
            </a:prstGeom>
            <a:solidFill>
              <a:srgbClr val="193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rgbClr val="FFFFFF"/>
                  </a:solidFill>
                  <a:latin typeface="PF Square Sans Pro" panose="02000506040000020004" pitchFamily="2" charset="0"/>
                  <a:cs typeface="Times New Roman" pitchFamily="18" charset="0"/>
                </a:rPr>
                <a:t>ІНТЕРЕСИ ЗАЯВНИКА</a:t>
              </a:r>
            </a:p>
            <a:p>
              <a:pPr algn="ctr"/>
              <a:r>
                <a:rPr lang="uk-UA" sz="3200" b="1" dirty="0">
                  <a:solidFill>
                    <a:srgbClr val="FFFFFF"/>
                  </a:solidFill>
                  <a:latin typeface="PF Square Sans Pro" panose="02000506040000020004" pitchFamily="2" charset="0"/>
                  <a:cs typeface="Times New Roman" pitchFamily="18" charset="0"/>
                </a:rPr>
                <a:t>(ОСНОВНІ ПРОБЛЕМИ)</a:t>
              </a:r>
            </a:p>
          </p:txBody>
        </p:sp>
      </p:grpSp>
      <p:sp>
        <p:nvSpPr>
          <p:cNvPr id="2" name="TextBox 1"/>
          <p:cNvSpPr txBox="1"/>
          <p:nvPr/>
        </p:nvSpPr>
        <p:spPr>
          <a:xfrm>
            <a:off x="5324585" y="1916832"/>
            <a:ext cx="3419872" cy="1569660"/>
          </a:xfrm>
          <a:prstGeom prst="rect">
            <a:avLst/>
          </a:prstGeom>
          <a:solidFill>
            <a:srgbClr val="00B050"/>
          </a:solidFill>
        </p:spPr>
        <p:txBody>
          <a:bodyPr wrap="square" rtlCol="0">
            <a:spAutoFit/>
          </a:bodyPr>
          <a:lstStyle/>
          <a:p>
            <a:pPr algn="ctr"/>
            <a:r>
              <a:rPr lang="uk-UA" sz="2400" b="1" dirty="0" smtClean="0">
                <a:solidFill>
                  <a:schemeClr val="bg1"/>
                </a:solidFill>
                <a:latin typeface="PF Square Sans Pro" panose="02000506040000020004" pitchFamily="2" charset="0"/>
              </a:rPr>
              <a:t>Стратегія розвитку громади</a:t>
            </a:r>
          </a:p>
          <a:p>
            <a:pPr algn="ctr"/>
            <a:r>
              <a:rPr lang="uk-UA" sz="2400" b="1" dirty="0" smtClean="0">
                <a:solidFill>
                  <a:schemeClr val="bg1"/>
                </a:solidFill>
                <a:latin typeface="PF Square Sans Pro" panose="02000506040000020004" pitchFamily="2" charset="0"/>
              </a:rPr>
              <a:t>План реалізації </a:t>
            </a:r>
          </a:p>
          <a:p>
            <a:pPr algn="ctr"/>
            <a:r>
              <a:rPr lang="uk-UA" sz="2400" b="1" dirty="0">
                <a:solidFill>
                  <a:schemeClr val="bg1"/>
                </a:solidFill>
                <a:latin typeface="PF Square Sans Pro" panose="02000506040000020004" pitchFamily="2" charset="0"/>
              </a:rPr>
              <a:t>(</a:t>
            </a:r>
            <a:r>
              <a:rPr lang="uk-UA" sz="2400" b="1" dirty="0" smtClean="0">
                <a:solidFill>
                  <a:schemeClr val="bg1"/>
                </a:solidFill>
                <a:latin typeface="PF Square Sans Pro" panose="02000506040000020004" pitchFamily="2" charset="0"/>
              </a:rPr>
              <a:t>перелік проектів)</a:t>
            </a:r>
            <a:endParaRPr lang="uk-UA" sz="2400" b="1" dirty="0">
              <a:solidFill>
                <a:schemeClr val="bg1"/>
              </a:solidFill>
              <a:latin typeface="PF Square Sans Pro" panose="02000506040000020004" pitchFamily="2" charset="0"/>
            </a:endParaRPr>
          </a:p>
        </p:txBody>
      </p:sp>
      <p:pic>
        <p:nvPicPr>
          <p:cNvPr id="1030" name="Picture 6" descr="Результат пошуку зображень за запитом &quot;Стратегія ОТГ&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363" y="3486492"/>
            <a:ext cx="2804316" cy="29559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Результат пошуку зображень за запитом &quot;Стратегія ОТГ&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02" y="3072970"/>
            <a:ext cx="4855807" cy="28216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кутник 2"/>
          <p:cNvSpPr/>
          <p:nvPr/>
        </p:nvSpPr>
        <p:spPr>
          <a:xfrm>
            <a:off x="141903" y="2417611"/>
            <a:ext cx="4842306" cy="646331"/>
          </a:xfrm>
          <a:prstGeom prst="rect">
            <a:avLst/>
          </a:prstGeom>
          <a:solidFill>
            <a:srgbClr val="002060"/>
          </a:solidFill>
        </p:spPr>
        <p:txBody>
          <a:bodyPr wrap="square">
            <a:spAutoFit/>
          </a:bodyPr>
          <a:lstStyle/>
          <a:p>
            <a:r>
              <a:rPr lang="en-US" b="1" dirty="0">
                <a:solidFill>
                  <a:schemeClr val="bg1"/>
                </a:solidFill>
              </a:rPr>
              <a:t>https://i.factor.ua/ukr/journals/ms/2016/august/issue-8/article-20453.html</a:t>
            </a:r>
            <a:endParaRPr lang="uk-UA" b="1" dirty="0">
              <a:solidFill>
                <a:schemeClr val="bg1"/>
              </a:solidFill>
            </a:endParaRPr>
          </a:p>
        </p:txBody>
      </p:sp>
      <p:sp>
        <p:nvSpPr>
          <p:cNvPr id="6" name="Прямокутник 5"/>
          <p:cNvSpPr/>
          <p:nvPr/>
        </p:nvSpPr>
        <p:spPr>
          <a:xfrm>
            <a:off x="141904" y="6034292"/>
            <a:ext cx="5182681" cy="461665"/>
          </a:xfrm>
          <a:prstGeom prst="rect">
            <a:avLst/>
          </a:prstGeom>
          <a:solidFill>
            <a:srgbClr val="002060"/>
          </a:solidFill>
        </p:spPr>
        <p:txBody>
          <a:bodyPr wrap="square">
            <a:spAutoFit/>
          </a:bodyPr>
          <a:lstStyle/>
          <a:p>
            <a:r>
              <a:rPr lang="uk-UA" sz="2400" b="1" dirty="0" smtClean="0">
                <a:solidFill>
                  <a:schemeClr val="bg1"/>
                </a:solidFill>
                <a:latin typeface="PF Square Sans Pro" panose="02000506040000020004" pitchFamily="2" charset="0"/>
              </a:rPr>
              <a:t>Перелік перспективних проектів</a:t>
            </a:r>
            <a:endParaRPr lang="uk-UA" sz="2400" b="1" dirty="0">
              <a:solidFill>
                <a:schemeClr val="bg1"/>
              </a:solidFill>
              <a:latin typeface="PF Square Sans Pro" panose="02000506040000020004" pitchFamily="2" charset="0"/>
            </a:endParaRPr>
          </a:p>
        </p:txBody>
      </p:sp>
    </p:spTree>
    <p:extLst>
      <p:ext uri="{BB962C8B-B14F-4D97-AF65-F5344CB8AC3E}">
        <p14:creationId xmlns:p14="http://schemas.microsoft.com/office/powerpoint/2010/main" val="405745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281807"/>
            <a:ext cx="8712968" cy="4525963"/>
          </a:xfrm>
        </p:spPr>
        <p:txBody>
          <a:bodyPr>
            <a:noAutofit/>
          </a:bodyPr>
          <a:lstStyle/>
          <a:p>
            <a:pPr>
              <a:buFont typeface="Wingdings" panose="05000000000000000000" pitchFamily="2" charset="2"/>
              <a:buChar char="ü"/>
            </a:pPr>
            <a:r>
              <a:rPr lang="uk-UA" sz="2000" b="1" dirty="0" smtClean="0">
                <a:latin typeface="Century Gothic" pitchFamily="34" charset="0"/>
              </a:rPr>
              <a:t>Чи </a:t>
            </a:r>
            <a:r>
              <a:rPr lang="uk-UA" sz="2000" b="1" dirty="0">
                <a:latin typeface="Century Gothic" pitchFamily="34" charset="0"/>
              </a:rPr>
              <a:t>сприятиме проект впровадженню інноваційних технологій</a:t>
            </a:r>
            <a:r>
              <a:rPr lang="uk-UA" sz="2000" dirty="0">
                <a:latin typeface="Century Gothic" pitchFamily="34" charset="0"/>
              </a:rPr>
              <a:t>, </a:t>
            </a:r>
            <a:r>
              <a:rPr lang="uk-UA" sz="2000" dirty="0" err="1">
                <a:latin typeface="Century Gothic" pitchFamily="34" charset="0"/>
              </a:rPr>
              <a:t>методик</a:t>
            </a:r>
            <a:r>
              <a:rPr lang="uk-UA" sz="2000" dirty="0">
                <a:latin typeface="Century Gothic" pitchFamily="34" charset="0"/>
              </a:rPr>
              <a:t> та практик? Чи сприятиме проект переходу на новий технологічний уклад?</a:t>
            </a:r>
          </a:p>
          <a:p>
            <a:pPr>
              <a:buFont typeface="Wingdings" panose="05000000000000000000" pitchFamily="2" charset="2"/>
              <a:buChar char="ü"/>
            </a:pPr>
            <a:r>
              <a:rPr lang="uk-UA" sz="2000" b="1" dirty="0" smtClean="0">
                <a:latin typeface="Century Gothic" pitchFamily="34" charset="0"/>
              </a:rPr>
              <a:t>Чи </a:t>
            </a:r>
            <a:r>
              <a:rPr lang="uk-UA" sz="2000" b="1" dirty="0">
                <a:latin typeface="Century Gothic" pitchFamily="34" charset="0"/>
              </a:rPr>
              <a:t>сприятиме проект збереженню або створенню постійних робочих місць</a:t>
            </a:r>
            <a:r>
              <a:rPr lang="uk-UA" sz="2000" dirty="0">
                <a:latin typeface="Century Gothic" pitchFamily="34" charset="0"/>
              </a:rPr>
              <a:t>, зокрема у сферах з високою доданою вартістю та високою продуктивністю праці (вказати кількість)?</a:t>
            </a:r>
          </a:p>
          <a:p>
            <a:pPr>
              <a:buFont typeface="Wingdings" panose="05000000000000000000" pitchFamily="2" charset="2"/>
              <a:buChar char="ü"/>
            </a:pPr>
            <a:r>
              <a:rPr lang="uk-UA" sz="2000" b="1" dirty="0" smtClean="0">
                <a:latin typeface="Century Gothic" pitchFamily="34" charset="0"/>
              </a:rPr>
              <a:t>Чи </a:t>
            </a:r>
            <a:r>
              <a:rPr lang="uk-UA" sz="2000" b="1" dirty="0">
                <a:latin typeface="Century Gothic" pitchFamily="34" charset="0"/>
              </a:rPr>
              <a:t>забезпечуватиме проект покращення якості та доступності послуг</a:t>
            </a:r>
            <a:r>
              <a:rPr lang="uk-UA" sz="2000" dirty="0">
                <a:latin typeface="Century Gothic" pitchFamily="34" charset="0"/>
              </a:rPr>
              <a:t> (кількість населення, на яке спрямована послуга), товарів чи робіт, наближення по європейських стандартів? </a:t>
            </a:r>
          </a:p>
          <a:p>
            <a:pPr>
              <a:buFont typeface="Wingdings" panose="05000000000000000000" pitchFamily="2" charset="2"/>
              <a:buChar char="ü"/>
            </a:pPr>
            <a:r>
              <a:rPr lang="uk-UA" sz="2000" b="1" dirty="0" smtClean="0">
                <a:latin typeface="Century Gothic" pitchFamily="34" charset="0"/>
              </a:rPr>
              <a:t>Чи </a:t>
            </a:r>
            <a:r>
              <a:rPr lang="uk-UA" sz="2000" b="1" dirty="0">
                <a:latin typeface="Century Gothic" pitchFamily="34" charset="0"/>
              </a:rPr>
              <a:t>сприятиме проект підтримці вітчизняного виробника </a:t>
            </a:r>
            <a:r>
              <a:rPr lang="uk-UA" sz="2000" dirty="0">
                <a:latin typeface="Century Gothic" pitchFamily="34" charset="0"/>
              </a:rPr>
              <a:t>товарів та послуг, збільшенню експорту товарів та послуг?</a:t>
            </a:r>
          </a:p>
          <a:p>
            <a:pPr>
              <a:buFont typeface="Wingdings" panose="05000000000000000000" pitchFamily="2" charset="2"/>
              <a:buChar char="§"/>
            </a:pPr>
            <a:r>
              <a:rPr lang="uk-UA" sz="2000" b="1" dirty="0" smtClean="0">
                <a:latin typeface="Century Gothic" pitchFamily="34" charset="0"/>
              </a:rPr>
              <a:t>Інші </a:t>
            </a:r>
            <a:r>
              <a:rPr lang="uk-UA" sz="2000" b="1" dirty="0">
                <a:latin typeface="Century Gothic" pitchFamily="34" charset="0"/>
              </a:rPr>
              <a:t>додаткові переваги проекту</a:t>
            </a:r>
            <a:r>
              <a:rPr lang="uk-UA" sz="2000" dirty="0">
                <a:latin typeface="Century Gothic" pitchFamily="34" charset="0"/>
              </a:rPr>
              <a:t>: наприклад, зменшення негативного впливу або покращення навколишнього середовища, просування демократичних практик місцевого самоврядування, рівних можливостей, захисту вразливих груп населення тощо.</a:t>
            </a:r>
          </a:p>
          <a:p>
            <a:pPr>
              <a:buFont typeface="Wingdings" panose="05000000000000000000" pitchFamily="2" charset="2"/>
              <a:buChar char="§"/>
            </a:pPr>
            <a:endParaRPr lang="uk-UA" sz="2000" dirty="0">
              <a:latin typeface="Century Gothic" pitchFamily="34" charset="0"/>
            </a:endParaRPr>
          </a:p>
          <a:p>
            <a:pPr marL="0" indent="0">
              <a:buNone/>
            </a:pPr>
            <a:endParaRPr lang="uk-UA" sz="800" dirty="0">
              <a:latin typeface="Century Gothic" pitchFamily="34" charset="0"/>
            </a:endParaRPr>
          </a:p>
        </p:txBody>
      </p:sp>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2.1. </a:t>
            </a:r>
            <a:r>
              <a:rPr lang="ru-RU" sz="3600" b="1" dirty="0" err="1">
                <a:latin typeface="Century Gothic" pitchFamily="34" charset="0"/>
              </a:rPr>
              <a:t>Актуальність</a:t>
            </a:r>
            <a:r>
              <a:rPr lang="ru-RU" sz="3600" b="1" dirty="0">
                <a:latin typeface="Century Gothic" pitchFamily="34" charset="0"/>
              </a:rPr>
              <a:t> проекту </a:t>
            </a:r>
            <a:endParaRPr lang="ru-RU" sz="3600" b="1" dirty="0" smtClean="0">
              <a:latin typeface="Century Gothic" pitchFamily="34" charset="0"/>
            </a:endParaRPr>
          </a:p>
          <a:p>
            <a:pPr algn="ctr"/>
            <a:r>
              <a:rPr lang="ru-RU" sz="3200" b="1" dirty="0" smtClean="0">
                <a:latin typeface="Century Gothic" pitchFamily="34" charset="0"/>
              </a:rPr>
              <a:t>(</a:t>
            </a:r>
            <a:r>
              <a:rPr lang="ru-RU" sz="3200" b="1" dirty="0">
                <a:latin typeface="Century Gothic" pitchFamily="34" charset="0"/>
              </a:rPr>
              <a:t>не </a:t>
            </a:r>
            <a:r>
              <a:rPr lang="ru-RU" sz="3200" b="1" dirty="0" err="1">
                <a:latin typeface="Century Gothic" pitchFamily="34" charset="0"/>
              </a:rPr>
              <a:t>більше</a:t>
            </a:r>
            <a:r>
              <a:rPr lang="ru-RU" sz="3200" b="1" dirty="0">
                <a:latin typeface="Century Gothic" pitchFamily="34" charset="0"/>
              </a:rPr>
              <a:t> 3 </a:t>
            </a:r>
            <a:r>
              <a:rPr lang="ru-RU" sz="3200" b="1" dirty="0" err="1">
                <a:latin typeface="Century Gothic" pitchFamily="34" charset="0"/>
              </a:rPr>
              <a:t>сторінок</a:t>
            </a:r>
            <a:r>
              <a:rPr lang="ru-RU" sz="3200" b="1" dirty="0">
                <a:latin typeface="Century Gothic" pitchFamily="34" charset="0"/>
              </a:rPr>
              <a:t>)</a:t>
            </a:r>
            <a:endParaRPr lang="uk-UA" sz="3200" b="1" dirty="0">
              <a:latin typeface="Century Gothic" pitchFamily="34" charset="0"/>
            </a:endParaRPr>
          </a:p>
        </p:txBody>
      </p:sp>
    </p:spTree>
    <p:extLst>
      <p:ext uri="{BB962C8B-B14F-4D97-AF65-F5344CB8AC3E}">
        <p14:creationId xmlns:p14="http://schemas.microsoft.com/office/powerpoint/2010/main" val="136999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Місце для номера слайда 2"/>
          <p:cNvSpPr>
            <a:spLocks noGrp="1"/>
          </p:cNvSpPr>
          <p:nvPr>
            <p:ph type="sldNum" sz="quarter" idx="11"/>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icrosoft YaHei"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defTabSz="449263" eaLnBrk="0" fontAlgn="base" hangingPunct="0">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defTabSz="449263" eaLnBrk="0" fontAlgn="base" hangingPunct="0">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defTabSz="449263" eaLnBrk="0" fontAlgn="base" hangingPunct="0">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defTabSz="449263" eaLnBrk="0" fontAlgn="base" hangingPunct="0">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fld id="{5306CE5F-4F4B-4B7F-A202-BD27F2021B34}" type="slidenum">
              <a:rPr lang="en-US" altLang="uk-UA" sz="1800">
                <a:solidFill>
                  <a:srgbClr val="808080"/>
                </a:solidFill>
                <a:latin typeface="Arial" charset="0"/>
              </a:rPr>
              <a:pPr/>
              <a:t>31</a:t>
            </a:fld>
            <a:endParaRPr lang="en-US" altLang="uk-UA" sz="1800">
              <a:solidFill>
                <a:srgbClr val="808080"/>
              </a:solidFill>
              <a:latin typeface="Arial" charset="0"/>
            </a:endParaRPr>
          </a:p>
        </p:txBody>
      </p:sp>
      <p:graphicFrame>
        <p:nvGraphicFramePr>
          <p:cNvPr id="90114" name="Group 2"/>
          <p:cNvGraphicFramePr>
            <a:graphicFrameLocks noGrp="1"/>
          </p:cNvGraphicFramePr>
          <p:nvPr>
            <p:extLst>
              <p:ext uri="{D42A27DB-BD31-4B8C-83A1-F6EECF244321}">
                <p14:modId xmlns:p14="http://schemas.microsoft.com/office/powerpoint/2010/main" val="156235078"/>
              </p:ext>
            </p:extLst>
          </p:nvPr>
        </p:nvGraphicFramePr>
        <p:xfrm>
          <a:off x="251520" y="922562"/>
          <a:ext cx="8748713" cy="5896295"/>
        </p:xfrm>
        <a:graphic>
          <a:graphicData uri="http://schemas.openxmlformats.org/drawingml/2006/table">
            <a:tbl>
              <a:tblPr/>
              <a:tblGrid>
                <a:gridCol w="2843213">
                  <a:extLst>
                    <a:ext uri="{9D8B030D-6E8A-4147-A177-3AD203B41FA5}">
                      <a16:colId xmlns:a16="http://schemas.microsoft.com/office/drawing/2014/main" val="2874908987"/>
                    </a:ext>
                  </a:extLst>
                </a:gridCol>
                <a:gridCol w="442912">
                  <a:extLst>
                    <a:ext uri="{9D8B030D-6E8A-4147-A177-3AD203B41FA5}">
                      <a16:colId xmlns:a16="http://schemas.microsoft.com/office/drawing/2014/main" val="969119180"/>
                    </a:ext>
                  </a:extLst>
                </a:gridCol>
                <a:gridCol w="2843213">
                  <a:extLst>
                    <a:ext uri="{9D8B030D-6E8A-4147-A177-3AD203B41FA5}">
                      <a16:colId xmlns:a16="http://schemas.microsoft.com/office/drawing/2014/main" val="2473133606"/>
                    </a:ext>
                  </a:extLst>
                </a:gridCol>
                <a:gridCol w="655637">
                  <a:extLst>
                    <a:ext uri="{9D8B030D-6E8A-4147-A177-3AD203B41FA5}">
                      <a16:colId xmlns:a16="http://schemas.microsoft.com/office/drawing/2014/main" val="2100258978"/>
                    </a:ext>
                  </a:extLst>
                </a:gridCol>
                <a:gridCol w="654050">
                  <a:extLst>
                    <a:ext uri="{9D8B030D-6E8A-4147-A177-3AD203B41FA5}">
                      <a16:colId xmlns:a16="http://schemas.microsoft.com/office/drawing/2014/main" val="4194982434"/>
                    </a:ext>
                  </a:extLst>
                </a:gridCol>
                <a:gridCol w="654050">
                  <a:extLst>
                    <a:ext uri="{9D8B030D-6E8A-4147-A177-3AD203B41FA5}">
                      <a16:colId xmlns:a16="http://schemas.microsoft.com/office/drawing/2014/main" val="3506479692"/>
                    </a:ext>
                  </a:extLst>
                </a:gridCol>
                <a:gridCol w="655638">
                  <a:extLst>
                    <a:ext uri="{9D8B030D-6E8A-4147-A177-3AD203B41FA5}">
                      <a16:colId xmlns:a16="http://schemas.microsoft.com/office/drawing/2014/main" val="1384947384"/>
                    </a:ext>
                  </a:extLst>
                </a:gridCol>
              </a:tblGrid>
              <a:tr h="260368">
                <a:tc rowSpan="3" gridSpan="2">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Ставка дисконтування = 13,6% (премія за ризик + прогнозована інфляція + відсоток за депозитами в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D7E4BC"/>
                    </a:solidFill>
                  </a:tcPr>
                </a:tc>
                <a:tc rowSpan="3" hMerge="1">
                  <a:txBody>
                    <a:bodyPr/>
                    <a:lstStyle/>
                    <a:p>
                      <a:endParaRPr lang="uk-UA"/>
                    </a:p>
                  </a:txBody>
                  <a:tcPr/>
                </a:tc>
                <a:tc gridSpan="5">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РОКИ ІНВЕСТУВАННЯ</a:t>
                      </a:r>
                    </a:p>
                  </a:txBody>
                  <a:tcPr marL="67680" marR="67680" marT="0" marB="0" anchor="b"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41145129"/>
                  </a:ext>
                </a:extLst>
              </a:tr>
              <a:tr h="260368">
                <a:tc gridSpan="2" vMerge="1">
                  <a:txBody>
                    <a:bodyPr/>
                    <a:lstStyle/>
                    <a:p>
                      <a:endParaRPr lang="uk-UA"/>
                    </a:p>
                  </a:txBody>
                  <a:tcPr/>
                </a:tc>
                <a:tc hMerge="1" vMerge="1">
                  <a:txBody>
                    <a:bodyPr/>
                    <a:lstStyle/>
                    <a:p>
                      <a:endParaRPr lang="uk-UA"/>
                    </a:p>
                  </a:txBody>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1</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3</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4</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5</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4069463"/>
                  </a:ext>
                </a:extLst>
              </a:tr>
              <a:tr h="495335">
                <a:tc gridSpan="2" vMerge="1">
                  <a:txBody>
                    <a:bodyPr/>
                    <a:lstStyle/>
                    <a:p>
                      <a:endParaRPr lang="uk-UA"/>
                    </a:p>
                  </a:txBody>
                  <a:tcPr/>
                </a:tc>
                <a:tc hMerge="1" vMerge="1">
                  <a:txBody>
                    <a:bodyPr/>
                    <a:lstStyle/>
                    <a:p>
                      <a:endParaRPr lang="uk-UA"/>
                    </a:p>
                  </a:txBody>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2018</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2019</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2020</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2021</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2022</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2317935"/>
                  </a:ext>
                </a:extLst>
              </a:tr>
              <a:tr h="520736">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Інвестиції</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600" b="1" i="0" u="none" strike="noStrike" cap="none" normalizeH="0" baseline="0" smtClean="0">
                          <a:ln>
                            <a:noFill/>
                          </a:ln>
                          <a:solidFill>
                            <a:srgbClr val="FF0000"/>
                          </a:solidFill>
                          <a:effectLst/>
                          <a:latin typeface="Calibri" panose="020F0502020204030204" pitchFamily="34" charset="0"/>
                          <a:cs typeface="Times New Roman" panose="02020603050405020304" pitchFamily="18" charset="0"/>
                        </a:rPr>
                        <a:t>I</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вводиться сума інвестицій (зі знаком "мінус")</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7443108"/>
                  </a:ext>
                </a:extLst>
              </a:tr>
              <a:tr h="260368">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Операційні витрати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600" b="1" i="0" u="none" strike="noStrike" cap="none" normalizeH="0" baseline="0" smtClean="0">
                          <a:ln>
                            <a:noFill/>
                          </a:ln>
                          <a:solidFill>
                            <a:srgbClr val="FF0000"/>
                          </a:solidFill>
                          <a:effectLst/>
                          <a:latin typeface="Calibri" panose="020F0502020204030204" pitchFamily="34" charset="0"/>
                          <a:cs typeface="Times New Roman" panose="02020603050405020304" pitchFamily="18" charset="0"/>
                        </a:rPr>
                        <a:t>C</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extLst>
                  <a:ext uri="{0D108BD9-81ED-4DB2-BD59-A6C34878D82A}">
                    <a16:rowId xmlns:a16="http://schemas.microsoft.com/office/drawing/2014/main" val="416369872"/>
                  </a:ext>
                </a:extLst>
              </a:tr>
              <a:tr h="260368">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Амортизація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600" b="1" i="0" u="none" strike="noStrike" cap="none" normalizeH="0" baseline="0" smtClean="0">
                          <a:ln>
                            <a:noFill/>
                          </a:ln>
                          <a:solidFill>
                            <a:srgbClr val="FF0000"/>
                          </a:solidFill>
                          <a:effectLst/>
                          <a:latin typeface="Calibri" panose="020F0502020204030204" pitchFamily="34" charset="0"/>
                          <a:cs typeface="Times New Roman" panose="02020603050405020304" pitchFamily="18" charset="0"/>
                        </a:rPr>
                        <a:t>A</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extLst>
                  <a:ext uri="{0D108BD9-81ED-4DB2-BD59-A6C34878D82A}">
                    <a16:rowId xmlns:a16="http://schemas.microsoft.com/office/drawing/2014/main" val="4010812508"/>
                  </a:ext>
                </a:extLst>
              </a:tr>
              <a:tr h="488984">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Дохід від реалізації товарів (послуг)</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600" b="1" i="0" u="none" strike="noStrike" cap="none" normalizeH="0" baseline="0" smtClean="0">
                          <a:ln>
                            <a:noFill/>
                          </a:ln>
                          <a:solidFill>
                            <a:srgbClr val="FF0000"/>
                          </a:solidFill>
                          <a:effectLst/>
                          <a:latin typeface="Calibri" panose="020F0502020204030204" pitchFamily="34" charset="0"/>
                          <a:cs typeface="Times New Roman" panose="02020603050405020304" pitchFamily="18" charset="0"/>
                        </a:rPr>
                        <a:t>R</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extLst>
                  <a:ext uri="{0D108BD9-81ED-4DB2-BD59-A6C34878D82A}">
                    <a16:rowId xmlns:a16="http://schemas.microsoft.com/office/drawing/2014/main" val="4116096920"/>
                  </a:ext>
                </a:extLst>
              </a:tr>
              <a:tr h="260368">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err="1" smtClean="0">
                          <a:ln>
                            <a:noFill/>
                          </a:ln>
                          <a:solidFill>
                            <a:srgbClr val="000000"/>
                          </a:solidFill>
                          <a:effectLst/>
                          <a:latin typeface="Calibri" panose="020F0502020204030204" pitchFamily="34" charset="0"/>
                          <a:cs typeface="Times New Roman" panose="02020603050405020304" pitchFamily="18" charset="0"/>
                        </a:rPr>
                        <a:t>Cash</a:t>
                      </a: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r>
                        <a:rPr kumimoji="0" lang="uk-UA" altLang="uk-UA" sz="1800" b="1" i="0" u="none" strike="noStrike" cap="none" normalizeH="0" baseline="0" dirty="0" err="1" smtClean="0">
                          <a:ln>
                            <a:noFill/>
                          </a:ln>
                          <a:solidFill>
                            <a:srgbClr val="000000"/>
                          </a:solidFill>
                          <a:effectLst/>
                          <a:latin typeface="Calibri" panose="020F0502020204030204" pitchFamily="34" charset="0"/>
                          <a:cs typeface="Times New Roman" panose="02020603050405020304" pitchFamily="18" charset="0"/>
                        </a:rPr>
                        <a:t>flow</a:t>
                      </a:r>
                      <a:endPar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600" b="1" i="0" u="none" strike="noStrike" cap="none" normalizeH="0" baseline="0" smtClean="0">
                          <a:ln>
                            <a:noFill/>
                          </a:ln>
                          <a:solidFill>
                            <a:srgbClr val="FF0000"/>
                          </a:solidFill>
                          <a:effectLst/>
                          <a:latin typeface="Calibri" panose="020F0502020204030204" pitchFamily="34" charset="0"/>
                          <a:cs typeface="Times New Roman" panose="02020603050405020304" pitchFamily="18" charset="0"/>
                        </a:rPr>
                        <a:t>Cf</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=I+C+A+R</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extLst>
                  <a:ext uri="{0D108BD9-81ED-4DB2-BD59-A6C34878D82A}">
                    <a16:rowId xmlns:a16="http://schemas.microsoft.com/office/drawing/2014/main" val="3890326810"/>
                  </a:ext>
                </a:extLst>
              </a:tr>
              <a:tr h="580179">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Дисконтований грошовий потік </a:t>
                      </a:r>
                      <a:r>
                        <a:rPr kumimoji="0" lang="uk-UA" altLang="uk-UA" sz="1800" b="1" i="0" u="none" strike="noStrike" cap="none" normalizeH="0" baseline="0" dirty="0" err="1" smtClean="0">
                          <a:ln>
                            <a:noFill/>
                          </a:ln>
                          <a:solidFill>
                            <a:srgbClr val="000000"/>
                          </a:solidFill>
                          <a:effectLst/>
                          <a:latin typeface="Calibri" panose="020F0502020204030204" pitchFamily="34" charset="0"/>
                          <a:cs typeface="Times New Roman" panose="02020603050405020304" pitchFamily="18" charset="0"/>
                        </a:rPr>
                        <a:t>нарост.підсумком</a:t>
                      </a:r>
                      <a:endPar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600" b="1" i="0" u="none" strike="noStrike" cap="none" normalizeH="0" baseline="0" smtClean="0">
                          <a:ln>
                            <a:noFill/>
                          </a:ln>
                          <a:solidFill>
                            <a:srgbClr val="FF0000"/>
                          </a:solidFill>
                          <a:effectLst/>
                          <a:latin typeface="Calibri" panose="020F0502020204030204" pitchFamily="34" charset="0"/>
                          <a:cs typeface="Times New Roman" panose="02020603050405020304" pitchFamily="18" charset="0"/>
                        </a:rPr>
                        <a:t>DCf</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a:t>
                      </a:r>
                      <a:r>
                        <a:rPr kumimoji="0" lang="uk-UA" altLang="uk-UA" sz="1800" b="1" i="0" u="none" strike="noStrike" cap="none" normalizeH="0" baseline="0" dirty="0" err="1" smtClean="0">
                          <a:ln>
                            <a:noFill/>
                          </a:ln>
                          <a:solidFill>
                            <a:srgbClr val="000000"/>
                          </a:solidFill>
                          <a:effectLst/>
                          <a:latin typeface="Calibri" panose="020F0502020204030204" pitchFamily="34" charset="0"/>
                          <a:cs typeface="Times New Roman" panose="02020603050405020304" pitchFamily="18" charset="0"/>
                        </a:rPr>
                        <a:t>Cf</a:t>
                      </a: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/(1 + ставка дисконтування) </a:t>
                      </a:r>
                      <a:r>
                        <a:rPr kumimoji="0" lang="uk-UA" altLang="uk-UA" sz="1800" b="1" i="1" u="none" strike="noStrike" cap="none" normalizeH="0" baseline="30000" dirty="0" smtClean="0">
                          <a:ln>
                            <a:noFill/>
                          </a:ln>
                          <a:solidFill>
                            <a:srgbClr val="000000"/>
                          </a:solidFill>
                          <a:effectLst/>
                          <a:latin typeface="Calibri" panose="020F0502020204030204" pitchFamily="34" charset="0"/>
                          <a:cs typeface="Times New Roman" panose="02020603050405020304" pitchFamily="18" charset="0"/>
                        </a:rPr>
                        <a:t>рік реалізації проекту</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extLst>
                  <a:ext uri="{0D108BD9-81ED-4DB2-BD59-A6C34878D82A}">
                    <a16:rowId xmlns:a16="http://schemas.microsoft.com/office/drawing/2014/main" val="4207170989"/>
                  </a:ext>
                </a:extLst>
              </a:tr>
              <a:tr h="244492">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NPV (чиста приведена вартість)</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gridSpan="2">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6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a:noFill/>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hMerge="1">
                  <a:txBody>
                    <a:bodyPr/>
                    <a:lstStyle/>
                    <a:p>
                      <a:endParaRPr lang="uk-UA"/>
                    </a:p>
                  </a:txBody>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a:noFill/>
                    </a:lnL>
                    <a:lnR>
                      <a:noFill/>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a:noFill/>
                    </a:lnL>
                    <a:lnR>
                      <a:noFill/>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a:noFill/>
                    </a:lnL>
                    <a:lnR>
                      <a:noFill/>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a:noFill/>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B8CCE4"/>
                    </a:solidFill>
                  </a:tcPr>
                </a:tc>
                <a:extLst>
                  <a:ext uri="{0D108BD9-81ED-4DB2-BD59-A6C34878D82A}">
                    <a16:rowId xmlns:a16="http://schemas.microsoft.com/office/drawing/2014/main" val="59314877"/>
                  </a:ext>
                </a:extLst>
              </a:tr>
              <a:tr h="488984">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IRR (внутрішня норма прибутковості)</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D7E4BC"/>
                    </a:solidFill>
                  </a:tcPr>
                </a:tc>
                <a:tc gridSpan="6">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6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D7E4BC"/>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784155153"/>
                  </a:ext>
                </a:extLst>
              </a:tr>
              <a:tr h="488984">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DPP (дисконтований період окупності)</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E6B9B8"/>
                    </a:solidFill>
                  </a:tcPr>
                </a:tc>
                <a:tc gridSpan="6">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6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E6B9B8"/>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2653781692"/>
                  </a:ext>
                </a:extLst>
              </a:tr>
              <a:tr h="244492">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8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IP (індекс прибутковості)</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CCC0DA"/>
                    </a:solidFill>
                  </a:tcPr>
                </a:tc>
                <a:tc gridSpan="6">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uk-UA" altLang="uk-UA" sz="16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p>
                  </a:txBody>
                  <a:tcPr marL="67680" marR="6768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CCC0DA"/>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610258795"/>
                  </a:ext>
                </a:extLst>
              </a:tr>
            </a:tbl>
          </a:graphicData>
        </a:graphic>
      </p:graphicFrame>
      <p:sp>
        <p:nvSpPr>
          <p:cNvPr id="6" name="Объект 2"/>
          <p:cNvSpPr txBox="1">
            <a:spLocks/>
          </p:cNvSpPr>
          <p:nvPr/>
        </p:nvSpPr>
        <p:spPr>
          <a:xfrm>
            <a:off x="457200" y="191307"/>
            <a:ext cx="8229600" cy="573398"/>
          </a:xfrm>
          <a:prstGeom prst="rect">
            <a:avLst/>
          </a:prstGeom>
          <a:solidFill>
            <a:srgbClr val="002060"/>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uk-UA" b="1" dirty="0" smtClean="0">
                <a:solidFill>
                  <a:schemeClr val="bg1"/>
                </a:solidFill>
                <a:effectLst>
                  <a:outerShdw blurRad="38100" dist="38100" dir="2700000" algn="tl">
                    <a:srgbClr val="000000">
                      <a:alpha val="43137"/>
                    </a:srgbClr>
                  </a:outerShdw>
                </a:effectLst>
                <a:latin typeface="Century Gothic" panose="020B0502020202020204" pitchFamily="34" charset="0"/>
              </a:rPr>
              <a:t>ЕКОНОМІЧНА ЕФЕКТИВНІСТЬ</a:t>
            </a:r>
            <a:endParaRPr lang="uk-UA"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7268604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Місце для номера слайда 2"/>
          <p:cNvSpPr>
            <a:spLocks noGrp="1"/>
          </p:cNvSpPr>
          <p:nvPr>
            <p:ph type="sldNum" sz="quarter" idx="11"/>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icrosoft YaHei"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defTabSz="449263" eaLnBrk="0" fontAlgn="base" hangingPunct="0">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defTabSz="449263" eaLnBrk="0" fontAlgn="base" hangingPunct="0">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defTabSz="449263" eaLnBrk="0" fontAlgn="base" hangingPunct="0">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defTabSz="449263" eaLnBrk="0" fontAlgn="base" hangingPunct="0">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fld id="{F40212BF-45A8-4380-98BA-176826BCB905}" type="slidenum">
              <a:rPr lang="en-US" altLang="uk-UA" sz="1800">
                <a:solidFill>
                  <a:srgbClr val="808080"/>
                </a:solidFill>
                <a:latin typeface="Arial" charset="0"/>
              </a:rPr>
              <a:pPr/>
              <a:t>32</a:t>
            </a:fld>
            <a:endParaRPr lang="en-US" altLang="uk-UA" sz="1800">
              <a:solidFill>
                <a:srgbClr val="808080"/>
              </a:solidFill>
              <a:latin typeface="Arial" charset="0"/>
            </a:endParaRPr>
          </a:p>
        </p:txBody>
      </p:sp>
      <p:sp>
        <p:nvSpPr>
          <p:cNvPr id="185347" name="Text Box 1"/>
          <p:cNvSpPr txBox="1">
            <a:spLocks noChangeArrowheads="1"/>
          </p:cNvSpPr>
          <p:nvPr/>
        </p:nvSpPr>
        <p:spPr bwMode="auto">
          <a:xfrm>
            <a:off x="660400" y="273349"/>
            <a:ext cx="7823200" cy="633412"/>
          </a:xfrm>
          <a:prstGeom prst="rect">
            <a:avLst/>
          </a:prstGeom>
          <a:solidFill>
            <a:srgbClr val="002060"/>
          </a:solidFill>
          <a:ln>
            <a:noFill/>
          </a:ln>
          <a:effectLs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icrosoft YaHei"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defTabSz="449263" eaLnBrk="0" fontAlgn="base" hangingPunct="0">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defTabSz="449263" eaLnBrk="0" fontAlgn="base" hangingPunct="0">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defTabSz="449263" eaLnBrk="0" fontAlgn="base" hangingPunct="0">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defTabSz="449263" eaLnBrk="0" fontAlgn="base" hangingPunct="0">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algn="ctr">
              <a:buSzPct val="100000"/>
            </a:pPr>
            <a:r>
              <a:rPr lang="uk-UA" altLang="uk-UA" sz="3600" b="1" dirty="0">
                <a:solidFill>
                  <a:schemeClr val="bg1"/>
                </a:solidFill>
                <a:latin typeface="PF Square Sans Pro" pitchFamily="2" charset="0"/>
              </a:rPr>
              <a:t>Фінанси – основні показники</a:t>
            </a:r>
          </a:p>
        </p:txBody>
      </p:sp>
      <p:sp>
        <p:nvSpPr>
          <p:cNvPr id="185348" name="Rectangle 2"/>
          <p:cNvSpPr>
            <a:spLocks noChangeArrowheads="1"/>
          </p:cNvSpPr>
          <p:nvPr/>
        </p:nvSpPr>
        <p:spPr bwMode="auto">
          <a:xfrm>
            <a:off x="250825" y="1052513"/>
            <a:ext cx="8353425" cy="554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altLang="uk-UA" sz="2200" b="1" dirty="0">
                <a:solidFill>
                  <a:srgbClr val="FF0000"/>
                </a:solidFill>
              </a:rPr>
              <a:t>Чиста приведена вартість (</a:t>
            </a:r>
            <a:r>
              <a:rPr lang="uk-UA" altLang="uk-UA" sz="2200" b="1" dirty="0" err="1">
                <a:solidFill>
                  <a:srgbClr val="FF0000"/>
                </a:solidFill>
              </a:rPr>
              <a:t>net</a:t>
            </a:r>
            <a:r>
              <a:rPr lang="uk-UA" altLang="uk-UA" sz="2200" b="1" dirty="0">
                <a:solidFill>
                  <a:srgbClr val="FF0000"/>
                </a:solidFill>
              </a:rPr>
              <a:t> </a:t>
            </a:r>
            <a:r>
              <a:rPr lang="uk-UA" altLang="uk-UA" sz="2200" b="1" dirty="0" err="1">
                <a:solidFill>
                  <a:srgbClr val="FF0000"/>
                </a:solidFill>
              </a:rPr>
              <a:t>present</a:t>
            </a:r>
            <a:r>
              <a:rPr lang="uk-UA" altLang="uk-UA" sz="2200" b="1" dirty="0">
                <a:solidFill>
                  <a:srgbClr val="FF0000"/>
                </a:solidFill>
              </a:rPr>
              <a:t> </a:t>
            </a:r>
            <a:r>
              <a:rPr lang="uk-UA" altLang="uk-UA" sz="2200" b="1" dirty="0" err="1">
                <a:solidFill>
                  <a:srgbClr val="FF0000"/>
                </a:solidFill>
              </a:rPr>
              <a:t>value</a:t>
            </a:r>
            <a:r>
              <a:rPr lang="uk-UA" altLang="uk-UA" sz="2200" b="1" dirty="0">
                <a:solidFill>
                  <a:srgbClr val="FF0000"/>
                </a:solidFill>
              </a:rPr>
              <a:t> , NPV)</a:t>
            </a:r>
            <a:r>
              <a:rPr lang="uk-UA" altLang="uk-UA" sz="2200" dirty="0">
                <a:solidFill>
                  <a:srgbClr val="FF0000"/>
                </a:solidFill>
              </a:rPr>
              <a:t> </a:t>
            </a:r>
            <a:r>
              <a:rPr lang="uk-UA" altLang="uk-UA" sz="2200" b="1" dirty="0">
                <a:solidFill>
                  <a:srgbClr val="000000"/>
                </a:solidFill>
              </a:rPr>
              <a:t>- сума первинних вкладень і приведеної вартості всіх майбутніх грошових потоків проекту. Головний критерій – NPV має бути більший нуля.</a:t>
            </a:r>
          </a:p>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altLang="uk-UA" sz="2200" b="1" dirty="0">
                <a:solidFill>
                  <a:srgbClr val="FF0000"/>
                </a:solidFill>
              </a:rPr>
              <a:t>Внутрішня норма прибутковості (</a:t>
            </a:r>
            <a:r>
              <a:rPr lang="uk-UA" altLang="uk-UA" sz="2200" b="1" dirty="0" err="1">
                <a:solidFill>
                  <a:srgbClr val="FF0000"/>
                </a:solidFill>
              </a:rPr>
              <a:t>Internal</a:t>
            </a:r>
            <a:r>
              <a:rPr lang="uk-UA" altLang="uk-UA" sz="2200" b="1" dirty="0">
                <a:solidFill>
                  <a:srgbClr val="FF0000"/>
                </a:solidFill>
              </a:rPr>
              <a:t> </a:t>
            </a:r>
            <a:r>
              <a:rPr lang="uk-UA" altLang="uk-UA" sz="2200" b="1" dirty="0" err="1">
                <a:solidFill>
                  <a:srgbClr val="FF0000"/>
                </a:solidFill>
              </a:rPr>
              <a:t>Rate</a:t>
            </a:r>
            <a:r>
              <a:rPr lang="uk-UA" altLang="uk-UA" sz="2200" b="1" dirty="0">
                <a:solidFill>
                  <a:srgbClr val="FF0000"/>
                </a:solidFill>
              </a:rPr>
              <a:t> </a:t>
            </a:r>
            <a:r>
              <a:rPr lang="uk-UA" altLang="uk-UA" sz="2200" b="1" dirty="0" err="1">
                <a:solidFill>
                  <a:srgbClr val="FF0000"/>
                </a:solidFill>
              </a:rPr>
              <a:t>of</a:t>
            </a:r>
            <a:r>
              <a:rPr lang="uk-UA" altLang="uk-UA" sz="2200" b="1" dirty="0">
                <a:solidFill>
                  <a:srgbClr val="FF0000"/>
                </a:solidFill>
              </a:rPr>
              <a:t> </a:t>
            </a:r>
            <a:r>
              <a:rPr lang="uk-UA" altLang="uk-UA" sz="2200" b="1" dirty="0" err="1">
                <a:solidFill>
                  <a:srgbClr val="FF0000"/>
                </a:solidFill>
              </a:rPr>
              <a:t>Return</a:t>
            </a:r>
            <a:r>
              <a:rPr lang="uk-UA" altLang="uk-UA" sz="2200" b="1" dirty="0">
                <a:solidFill>
                  <a:srgbClr val="FF0000"/>
                </a:solidFill>
              </a:rPr>
              <a:t> - IRR) </a:t>
            </a:r>
            <a:r>
              <a:rPr lang="uk-UA" altLang="uk-UA" sz="2200" b="1" dirty="0">
                <a:solidFill>
                  <a:srgbClr val="000000"/>
                </a:solidFill>
              </a:rPr>
              <a:t>– це дисконтна ставка, за якою майбутня вартість грошового потоку від інвестицій приводиться до теперішньої вартості інвестованих коштів.</a:t>
            </a:r>
          </a:p>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altLang="uk-UA" sz="2200" b="1" dirty="0">
                <a:solidFill>
                  <a:srgbClr val="FF0000"/>
                </a:solidFill>
              </a:rPr>
              <a:t>DPP (дисконтований період окупності)</a:t>
            </a:r>
            <a:r>
              <a:rPr lang="uk-UA" altLang="uk-UA" sz="2200" b="1" dirty="0">
                <a:solidFill>
                  <a:srgbClr val="000000"/>
                </a:solidFill>
              </a:rPr>
              <a:t> – кількість років, необхідних для відшкодування стартових інвестицій.</a:t>
            </a:r>
          </a:p>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altLang="uk-UA" sz="2200" b="1" dirty="0">
                <a:solidFill>
                  <a:srgbClr val="FF0000"/>
                </a:solidFill>
              </a:rPr>
              <a:t>Індекс прибутковості (</a:t>
            </a:r>
            <a:r>
              <a:rPr lang="uk-UA" altLang="uk-UA" sz="2200" b="1" dirty="0" err="1">
                <a:solidFill>
                  <a:srgbClr val="FF0000"/>
                </a:solidFill>
              </a:rPr>
              <a:t>Profitability</a:t>
            </a:r>
            <a:r>
              <a:rPr lang="uk-UA" altLang="uk-UA" sz="2200" b="1" dirty="0">
                <a:solidFill>
                  <a:srgbClr val="FF0000"/>
                </a:solidFill>
              </a:rPr>
              <a:t> </a:t>
            </a:r>
            <a:r>
              <a:rPr lang="uk-UA" altLang="uk-UA" sz="2200" b="1" dirty="0" err="1">
                <a:solidFill>
                  <a:srgbClr val="FF0000"/>
                </a:solidFill>
              </a:rPr>
              <a:t>Index</a:t>
            </a:r>
            <a:r>
              <a:rPr lang="uk-UA" altLang="uk-UA" sz="2200" b="1" dirty="0">
                <a:solidFill>
                  <a:srgbClr val="FF0000"/>
                </a:solidFill>
              </a:rPr>
              <a:t>, PI)</a:t>
            </a:r>
            <a:r>
              <a:rPr lang="uk-UA" altLang="uk-UA" sz="2200" b="1" dirty="0">
                <a:solidFill>
                  <a:srgbClr val="000000"/>
                </a:solidFill>
              </a:rPr>
              <a:t> ‑ відношення дисконтованих грошових прибутків до наведених на ту ж дату інвестиційних витрат. PI визначає, який прибуток отримає інвестор на одну умовну грошову одиницю.</a:t>
            </a:r>
          </a:p>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altLang="uk-UA" sz="2200" b="1" dirty="0">
              <a:solidFill>
                <a:srgbClr val="FF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altLang="uk-UA" sz="2800" b="1" dirty="0">
                <a:solidFill>
                  <a:srgbClr val="FF0000"/>
                </a:solidFill>
              </a:rPr>
              <a:t>Якщо PI&gt; 1, то проект ефективний.</a:t>
            </a:r>
          </a:p>
        </p:txBody>
      </p:sp>
    </p:spTree>
    <p:extLst>
      <p:ext uri="{BB962C8B-B14F-4D97-AF65-F5344CB8AC3E}">
        <p14:creationId xmlns:p14="http://schemas.microsoft.com/office/powerpoint/2010/main" val="41091132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1281808"/>
            <a:ext cx="8579296" cy="4595464"/>
          </a:xfrm>
        </p:spPr>
        <p:txBody>
          <a:bodyPr>
            <a:noAutofit/>
          </a:bodyPr>
          <a:lstStyle/>
          <a:p>
            <a:pPr marL="0" indent="0">
              <a:buNone/>
            </a:pPr>
            <a:r>
              <a:rPr lang="ru-RU" sz="2400" b="1" dirty="0" err="1">
                <a:solidFill>
                  <a:srgbClr val="002060"/>
                </a:solidFill>
                <a:latin typeface="Century Gothic" pitchFamily="34" charset="0"/>
              </a:rPr>
              <a:t>Загальна</a:t>
            </a:r>
            <a:r>
              <a:rPr lang="ru-RU" sz="2400" b="1" dirty="0">
                <a:solidFill>
                  <a:srgbClr val="002060"/>
                </a:solidFill>
                <a:latin typeface="Century Gothic" pitchFamily="34" charset="0"/>
              </a:rPr>
              <a:t> </a:t>
            </a:r>
            <a:r>
              <a:rPr lang="ru-RU" sz="2400" b="1" dirty="0" err="1" smtClean="0">
                <a:solidFill>
                  <a:srgbClr val="002060"/>
                </a:solidFill>
                <a:latin typeface="Century Gothic" pitchFamily="34" charset="0"/>
              </a:rPr>
              <a:t>ціль</a:t>
            </a:r>
            <a:r>
              <a:rPr lang="ru-RU" sz="2400" b="1" dirty="0" smtClean="0">
                <a:solidFill>
                  <a:srgbClr val="002060"/>
                </a:solidFill>
                <a:latin typeface="Century Gothic" pitchFamily="34" charset="0"/>
              </a:rPr>
              <a:t> (Мета):</a:t>
            </a:r>
            <a:endParaRPr lang="ru-RU" sz="2400" b="1" dirty="0">
              <a:solidFill>
                <a:srgbClr val="002060"/>
              </a:solidFill>
              <a:latin typeface="Century Gothic" pitchFamily="34" charset="0"/>
            </a:endParaRPr>
          </a:p>
          <a:p>
            <a:pPr marL="0" indent="0">
              <a:buNone/>
            </a:pPr>
            <a:r>
              <a:rPr lang="ru-RU" sz="2400" b="1" i="1" dirty="0">
                <a:solidFill>
                  <a:srgbClr val="002060"/>
                </a:solidFill>
                <a:latin typeface="Century Gothic" pitchFamily="34" charset="0"/>
              </a:rPr>
              <a:t>Конкретна </a:t>
            </a:r>
            <a:r>
              <a:rPr lang="ru-RU" sz="2400" b="1" i="1" dirty="0" err="1" smtClean="0">
                <a:solidFill>
                  <a:srgbClr val="002060"/>
                </a:solidFill>
                <a:latin typeface="Century Gothic" pitchFamily="34" charset="0"/>
              </a:rPr>
              <a:t>ціль</a:t>
            </a:r>
            <a:r>
              <a:rPr lang="ru-RU" sz="2400" b="1" i="1" dirty="0" smtClean="0">
                <a:solidFill>
                  <a:srgbClr val="002060"/>
                </a:solidFill>
                <a:latin typeface="Century Gothic" pitchFamily="34" charset="0"/>
              </a:rPr>
              <a:t> (</a:t>
            </a:r>
            <a:r>
              <a:rPr lang="ru-RU" sz="2400" b="1" i="1" dirty="0" err="1" smtClean="0">
                <a:solidFill>
                  <a:srgbClr val="002060"/>
                </a:solidFill>
                <a:latin typeface="Century Gothic" pitchFamily="34" charset="0"/>
              </a:rPr>
              <a:t>Завдання</a:t>
            </a:r>
            <a:r>
              <a:rPr lang="ru-RU" sz="2400" b="1" i="1" dirty="0" smtClean="0">
                <a:solidFill>
                  <a:srgbClr val="002060"/>
                </a:solidFill>
                <a:latin typeface="Century Gothic" pitchFamily="34" charset="0"/>
              </a:rPr>
              <a:t>) </a:t>
            </a:r>
            <a:r>
              <a:rPr lang="ru-RU" sz="2400" b="1" i="1" dirty="0">
                <a:solidFill>
                  <a:srgbClr val="002060"/>
                </a:solidFill>
                <a:latin typeface="Century Gothic" pitchFamily="34" charset="0"/>
              </a:rPr>
              <a:t>1:</a:t>
            </a:r>
          </a:p>
          <a:p>
            <a:pPr marL="0" indent="0">
              <a:buNone/>
            </a:pPr>
            <a:r>
              <a:rPr lang="ru-RU" sz="2400" b="1" dirty="0">
                <a:latin typeface="Century Gothic" pitchFamily="34" charset="0"/>
              </a:rPr>
              <a:t>Результат 1.1:</a:t>
            </a:r>
          </a:p>
          <a:p>
            <a:pPr marL="0" indent="0">
              <a:buNone/>
            </a:pPr>
            <a:r>
              <a:rPr lang="ru-RU" sz="2400" b="1" dirty="0">
                <a:latin typeface="Century Gothic" pitchFamily="34" charset="0"/>
              </a:rPr>
              <a:t>Результат 1.2</a:t>
            </a:r>
            <a:r>
              <a:rPr lang="ru-RU" sz="2400" b="1" dirty="0" smtClean="0">
                <a:latin typeface="Century Gothic" pitchFamily="34" charset="0"/>
              </a:rPr>
              <a:t>:</a:t>
            </a:r>
            <a:endParaRPr lang="ru-RU" sz="2400" b="1" dirty="0">
              <a:latin typeface="Century Gothic" pitchFamily="34" charset="0"/>
            </a:endParaRPr>
          </a:p>
          <a:p>
            <a:pPr marL="0" indent="0">
              <a:buNone/>
            </a:pPr>
            <a:r>
              <a:rPr lang="ru-RU" sz="2400" b="1" i="1" dirty="0">
                <a:solidFill>
                  <a:srgbClr val="002060"/>
                </a:solidFill>
                <a:latin typeface="Century Gothic" pitchFamily="34" charset="0"/>
              </a:rPr>
              <a:t>Конкретна </a:t>
            </a:r>
            <a:r>
              <a:rPr lang="ru-RU" sz="2400" b="1" i="1" dirty="0" err="1">
                <a:solidFill>
                  <a:srgbClr val="002060"/>
                </a:solidFill>
                <a:latin typeface="Century Gothic" pitchFamily="34" charset="0"/>
              </a:rPr>
              <a:t>ціль</a:t>
            </a:r>
            <a:r>
              <a:rPr lang="ru-RU" sz="2400" b="1" i="1" dirty="0">
                <a:solidFill>
                  <a:srgbClr val="002060"/>
                </a:solidFill>
                <a:latin typeface="Century Gothic" pitchFamily="34" charset="0"/>
              </a:rPr>
              <a:t> </a:t>
            </a:r>
            <a:r>
              <a:rPr lang="ru-RU" sz="2400" b="1" i="1" dirty="0" smtClean="0">
                <a:solidFill>
                  <a:srgbClr val="002060"/>
                </a:solidFill>
                <a:latin typeface="Century Gothic" pitchFamily="34" charset="0"/>
              </a:rPr>
              <a:t>(</a:t>
            </a:r>
            <a:r>
              <a:rPr lang="ru-RU" sz="2400" b="1" i="1" dirty="0" err="1" smtClean="0">
                <a:solidFill>
                  <a:srgbClr val="002060"/>
                </a:solidFill>
                <a:latin typeface="Century Gothic" pitchFamily="34" charset="0"/>
              </a:rPr>
              <a:t>Завдання</a:t>
            </a:r>
            <a:r>
              <a:rPr lang="ru-RU" sz="2400" b="1" i="1" dirty="0" smtClean="0">
                <a:solidFill>
                  <a:srgbClr val="002060"/>
                </a:solidFill>
                <a:latin typeface="Century Gothic" pitchFamily="34" charset="0"/>
              </a:rPr>
              <a:t>) 2</a:t>
            </a:r>
            <a:r>
              <a:rPr lang="ru-RU" sz="2400" b="1" i="1" dirty="0">
                <a:solidFill>
                  <a:srgbClr val="002060"/>
                </a:solidFill>
                <a:latin typeface="Century Gothic" pitchFamily="34" charset="0"/>
              </a:rPr>
              <a:t>:</a:t>
            </a:r>
          </a:p>
          <a:p>
            <a:pPr marL="0" indent="0">
              <a:buNone/>
            </a:pPr>
            <a:r>
              <a:rPr lang="ru-RU" sz="2400" b="1" dirty="0">
                <a:latin typeface="Century Gothic" pitchFamily="34" charset="0"/>
              </a:rPr>
              <a:t>Результат 2.1: </a:t>
            </a:r>
          </a:p>
          <a:p>
            <a:pPr marL="0" indent="0">
              <a:buNone/>
            </a:pPr>
            <a:r>
              <a:rPr lang="ru-RU" sz="2400" b="1" dirty="0">
                <a:latin typeface="Century Gothic" pitchFamily="34" charset="0"/>
              </a:rPr>
              <a:t>… </a:t>
            </a:r>
            <a:endParaRPr lang="uk-UA" sz="2400" b="1" dirty="0" smtClean="0">
              <a:latin typeface="Century Gothic" pitchFamily="34" charset="0"/>
            </a:endParaRPr>
          </a:p>
          <a:p>
            <a:pPr marL="0" indent="0">
              <a:buNone/>
            </a:pPr>
            <a:r>
              <a:rPr lang="uk-UA" sz="2000" dirty="0">
                <a:latin typeface="Century Gothic" pitchFamily="34" charset="0"/>
              </a:rPr>
              <a:t>К</a:t>
            </a:r>
            <a:r>
              <a:rPr lang="uk-UA" sz="2000" dirty="0" smtClean="0">
                <a:latin typeface="Century Gothic" pitchFamily="34" charset="0"/>
              </a:rPr>
              <a:t>оротко </a:t>
            </a:r>
            <a:r>
              <a:rPr lang="uk-UA" sz="2000" dirty="0">
                <a:latin typeface="Century Gothic" pitchFamily="34" charset="0"/>
              </a:rPr>
              <a:t>обґрунтуйте критерії їх визначення, доцільність та поясніть їхній взаємозв’язок. </a:t>
            </a:r>
            <a:endParaRPr lang="uk-UA" sz="2000" dirty="0" smtClean="0">
              <a:latin typeface="Century Gothic" pitchFamily="34" charset="0"/>
            </a:endParaRPr>
          </a:p>
          <a:p>
            <a:pPr marL="0" indent="0">
              <a:buNone/>
            </a:pPr>
            <a:r>
              <a:rPr lang="uk-UA" sz="2000" dirty="0" smtClean="0">
                <a:latin typeface="Century Gothic" pitchFamily="34" charset="0"/>
              </a:rPr>
              <a:t>Забезпечте </a:t>
            </a:r>
            <a:r>
              <a:rPr lang="uk-UA" sz="2000" b="1" dirty="0">
                <a:latin typeface="Century Gothic" pitchFamily="34" charset="0"/>
              </a:rPr>
              <a:t>відповідність</a:t>
            </a:r>
            <a:r>
              <a:rPr lang="uk-UA" sz="2000" dirty="0">
                <a:latin typeface="Century Gothic" pitchFamily="34" charset="0"/>
              </a:rPr>
              <a:t> цього розділу </a:t>
            </a:r>
            <a:r>
              <a:rPr lang="uk-UA" sz="2400" b="1" dirty="0">
                <a:latin typeface="Century Gothic" pitchFamily="34" charset="0"/>
              </a:rPr>
              <a:t>логіко-структурній матриці </a:t>
            </a:r>
            <a:r>
              <a:rPr lang="uk-UA" sz="2400" b="1" dirty="0" smtClean="0">
                <a:latin typeface="Century Gothic" pitchFamily="34" charset="0"/>
              </a:rPr>
              <a:t>проекту</a:t>
            </a:r>
          </a:p>
        </p:txBody>
      </p:sp>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2.2. </a:t>
            </a:r>
            <a:r>
              <a:rPr lang="ru-RU" sz="3600" b="1" dirty="0" err="1">
                <a:latin typeface="Century Gothic" pitchFamily="34" charset="0"/>
              </a:rPr>
              <a:t>Цілі</a:t>
            </a:r>
            <a:r>
              <a:rPr lang="ru-RU" sz="3600" b="1" dirty="0">
                <a:latin typeface="Century Gothic" pitchFamily="34" charset="0"/>
              </a:rPr>
              <a:t> та </a:t>
            </a:r>
            <a:r>
              <a:rPr lang="ru-RU" sz="3600" b="1" dirty="0" err="1">
                <a:latin typeface="Century Gothic" pitchFamily="34" charset="0"/>
              </a:rPr>
              <a:t>результати</a:t>
            </a:r>
            <a:r>
              <a:rPr lang="ru-RU" sz="3600" b="1" dirty="0">
                <a:latin typeface="Century Gothic" pitchFamily="34" charset="0"/>
              </a:rPr>
              <a:t> проекту </a:t>
            </a:r>
            <a:endParaRPr lang="ru-RU" sz="3600" b="1" dirty="0" smtClean="0">
              <a:latin typeface="Century Gothic" pitchFamily="34" charset="0"/>
            </a:endParaRPr>
          </a:p>
          <a:p>
            <a:pPr algn="ctr"/>
            <a:r>
              <a:rPr lang="ru-RU" sz="3200" b="1" dirty="0" smtClean="0">
                <a:latin typeface="Century Gothic" pitchFamily="34" charset="0"/>
              </a:rPr>
              <a:t>(</a:t>
            </a:r>
            <a:r>
              <a:rPr lang="ru-RU" sz="3200" b="1" dirty="0">
                <a:latin typeface="Century Gothic" pitchFamily="34" charset="0"/>
              </a:rPr>
              <a:t>не </a:t>
            </a:r>
            <a:r>
              <a:rPr lang="ru-RU" sz="3200" b="1" dirty="0" err="1">
                <a:latin typeface="Century Gothic" pitchFamily="34" charset="0"/>
              </a:rPr>
              <a:t>більше</a:t>
            </a:r>
            <a:r>
              <a:rPr lang="ru-RU" sz="3200" b="1" dirty="0">
                <a:latin typeface="Century Gothic" pitchFamily="34" charset="0"/>
              </a:rPr>
              <a:t> 1 </a:t>
            </a:r>
            <a:r>
              <a:rPr lang="ru-RU" sz="3200" b="1" dirty="0" err="1">
                <a:latin typeface="Century Gothic" pitchFamily="34" charset="0"/>
              </a:rPr>
              <a:t>сторінки</a:t>
            </a:r>
            <a:r>
              <a:rPr lang="ru-RU" sz="3200" b="1" dirty="0">
                <a:latin typeface="Century Gothic" pitchFamily="34" charset="0"/>
              </a:rPr>
              <a:t>)</a:t>
            </a:r>
            <a:endParaRPr lang="uk-UA" sz="3200" b="1" dirty="0">
              <a:latin typeface="Century Gothic" pitchFamily="34" charset="0"/>
            </a:endParaRPr>
          </a:p>
        </p:txBody>
      </p:sp>
      <p:sp>
        <p:nvSpPr>
          <p:cNvPr id="4" name="Прямокутник 3"/>
          <p:cNvSpPr/>
          <p:nvPr/>
        </p:nvSpPr>
        <p:spPr>
          <a:xfrm>
            <a:off x="3464532" y="6070967"/>
            <a:ext cx="5679468" cy="769441"/>
          </a:xfrm>
          <a:prstGeom prst="rect">
            <a:avLst/>
          </a:prstGeom>
          <a:solidFill>
            <a:srgbClr val="FF0000"/>
          </a:solidFill>
        </p:spPr>
        <p:txBody>
          <a:bodyPr wrap="square">
            <a:spAutoFit/>
          </a:bodyPr>
          <a:lstStyle/>
          <a:p>
            <a:pPr>
              <a:spcAft>
                <a:spcPts val="400"/>
              </a:spcAft>
            </a:pPr>
            <a:r>
              <a:rPr lang="uk-UA" sz="2200" b="1" dirty="0">
                <a:solidFill>
                  <a:schemeClr val="bg1"/>
                </a:solidFill>
                <a:latin typeface="Times New Roman" panose="02020603050405020304" pitchFamily="18" charset="0"/>
                <a:ea typeface="Times New Roman" panose="02020603050405020304" pitchFamily="18" charset="0"/>
              </a:rPr>
              <a:t>Дотримуйтеся нумерації, яка вказує на взаємозв’язок між </a:t>
            </a:r>
            <a:r>
              <a:rPr lang="uk-UA" sz="2200" b="1" dirty="0" smtClean="0">
                <a:solidFill>
                  <a:schemeClr val="bg1"/>
                </a:solidFill>
                <a:latin typeface="Times New Roman" panose="02020603050405020304" pitchFamily="18" charset="0"/>
                <a:ea typeface="Times New Roman" panose="02020603050405020304" pitchFamily="18" charset="0"/>
              </a:rPr>
              <a:t>цілями та результатами</a:t>
            </a:r>
            <a:endParaRPr lang="uk-UA" sz="2200" b="1" dirty="0">
              <a:solidFill>
                <a:schemeClr val="bg1"/>
              </a:solidFill>
              <a:latin typeface="Times New Roman" panose="02020603050405020304" pitchFamily="18" charset="0"/>
              <a:ea typeface="Times New Roman" panose="02020603050405020304" pitchFamily="18" charset="0"/>
            </a:endParaRPr>
          </a:p>
        </p:txBody>
      </p:sp>
      <p:sp>
        <p:nvSpPr>
          <p:cNvPr id="5" name="Овал 4"/>
          <p:cNvSpPr/>
          <p:nvPr/>
        </p:nvSpPr>
        <p:spPr>
          <a:xfrm>
            <a:off x="1907704" y="2193092"/>
            <a:ext cx="914400" cy="914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Овал 8"/>
          <p:cNvSpPr/>
          <p:nvPr/>
        </p:nvSpPr>
        <p:spPr>
          <a:xfrm>
            <a:off x="4585264" y="1735892"/>
            <a:ext cx="576064"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10" name="Пряма зі стрілкою 9"/>
          <p:cNvCxnSpPr/>
          <p:nvPr/>
        </p:nvCxnSpPr>
        <p:spPr>
          <a:xfrm flipH="1">
            <a:off x="2822104" y="2193092"/>
            <a:ext cx="1924744" cy="4572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518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Місце для вмісту 1"/>
          <p:cNvGraphicFramePr>
            <a:graphicFrameLocks noGrp="1"/>
          </p:cNvGraphicFramePr>
          <p:nvPr>
            <p:ph idx="1"/>
            <p:extLst/>
          </p:nvPr>
        </p:nvGraphicFramePr>
        <p:xfrm>
          <a:off x="248896" y="1433331"/>
          <a:ext cx="8787600" cy="365760"/>
        </p:xfrm>
        <a:graphic>
          <a:graphicData uri="http://schemas.openxmlformats.org/drawingml/2006/table">
            <a:tbl>
              <a:tblPr firstRow="1" firstCol="1" bandRow="1">
                <a:tableStyleId>{5C22544A-7EE6-4342-B048-85BDC9FD1C3A}</a:tableStyleId>
              </a:tblPr>
              <a:tblGrid>
                <a:gridCol w="8787600">
                  <a:extLst>
                    <a:ext uri="{9D8B030D-6E8A-4147-A177-3AD203B41FA5}">
                      <a16:colId xmlns:a16="http://schemas.microsoft.com/office/drawing/2014/main" val="3928574417"/>
                    </a:ext>
                  </a:extLst>
                </a:gridCol>
              </a:tblGrid>
              <a:tr h="0">
                <a:tc>
                  <a:txBody>
                    <a:bodyPr/>
                    <a:lstStyle/>
                    <a:p>
                      <a:pPr algn="just">
                        <a:spcAft>
                          <a:spcPts val="0"/>
                        </a:spcAft>
                      </a:pPr>
                      <a:r>
                        <a:rPr lang="uk-UA" sz="2400" dirty="0">
                          <a:effectLst/>
                        </a:rPr>
                        <a:t>Результат 1.1 </a:t>
                      </a:r>
                      <a:r>
                        <a:rPr lang="en-GB" sz="2400" dirty="0">
                          <a:effectLst/>
                        </a:rPr>
                        <a:t>&lt;</a:t>
                      </a:r>
                      <a:r>
                        <a:rPr lang="uk-UA" sz="2400" dirty="0">
                          <a:effectLst/>
                        </a:rPr>
                        <a:t>назва</a:t>
                      </a:r>
                      <a:r>
                        <a:rPr lang="en-GB" sz="2400" dirty="0">
                          <a:effectLst/>
                        </a:rPr>
                        <a:t>&gt;</a:t>
                      </a:r>
                      <a:endParaRPr lang="uk-UA" sz="2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41196050"/>
                  </a:ext>
                </a:extLst>
              </a:tr>
            </a:tbl>
          </a:graphicData>
        </a:graphic>
      </p:graphicFrame>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2.3. </a:t>
            </a:r>
            <a:r>
              <a:rPr lang="ru-RU" sz="3600" b="1" dirty="0" err="1">
                <a:latin typeface="Century Gothic" pitchFamily="34" charset="0"/>
              </a:rPr>
              <a:t>Детальний</a:t>
            </a:r>
            <a:r>
              <a:rPr lang="ru-RU" sz="3600" b="1" dirty="0">
                <a:latin typeface="Century Gothic" pitchFamily="34" charset="0"/>
              </a:rPr>
              <a:t> </a:t>
            </a:r>
            <a:r>
              <a:rPr lang="ru-RU" sz="3600" b="1" dirty="0" err="1">
                <a:latin typeface="Century Gothic" pitchFamily="34" charset="0"/>
              </a:rPr>
              <a:t>опис</a:t>
            </a:r>
            <a:r>
              <a:rPr lang="ru-RU" sz="3600" b="1" dirty="0">
                <a:latin typeface="Century Gothic" pitchFamily="34" charset="0"/>
              </a:rPr>
              <a:t> </a:t>
            </a:r>
            <a:r>
              <a:rPr lang="ru-RU" sz="3600" b="1" dirty="0" err="1">
                <a:latin typeface="Century Gothic" pitchFamily="34" charset="0"/>
              </a:rPr>
              <a:t>діяльності</a:t>
            </a:r>
            <a:r>
              <a:rPr lang="ru-RU" sz="3600" b="1" dirty="0">
                <a:latin typeface="Century Gothic" pitchFamily="34" charset="0"/>
              </a:rPr>
              <a:t> за проектом </a:t>
            </a:r>
            <a:r>
              <a:rPr lang="ru-RU" sz="3200" b="1" dirty="0">
                <a:latin typeface="Century Gothic" pitchFamily="34" charset="0"/>
              </a:rPr>
              <a:t>(не </a:t>
            </a:r>
            <a:r>
              <a:rPr lang="ru-RU" sz="3200" b="1" dirty="0" err="1">
                <a:latin typeface="Century Gothic" pitchFamily="34" charset="0"/>
              </a:rPr>
              <a:t>більше</a:t>
            </a:r>
            <a:r>
              <a:rPr lang="ru-RU" sz="3200" b="1" dirty="0">
                <a:latin typeface="Century Gothic" pitchFamily="34" charset="0"/>
              </a:rPr>
              <a:t> 4 </a:t>
            </a:r>
            <a:r>
              <a:rPr lang="ru-RU" sz="3200" b="1" dirty="0" err="1">
                <a:latin typeface="Century Gothic" pitchFamily="34" charset="0"/>
              </a:rPr>
              <a:t>стор</a:t>
            </a:r>
            <a:r>
              <a:rPr lang="ru-RU" sz="3200" b="1" dirty="0" smtClean="0">
                <a:latin typeface="Century Gothic" pitchFamily="34" charset="0"/>
              </a:rPr>
              <a:t>.)</a:t>
            </a:r>
            <a:endParaRPr lang="uk-UA" sz="3200" b="1" dirty="0">
              <a:latin typeface="Century Gothic" pitchFamily="34" charset="0"/>
            </a:endParaRPr>
          </a:p>
        </p:txBody>
      </p:sp>
      <p:graphicFrame>
        <p:nvGraphicFramePr>
          <p:cNvPr id="4" name="Таблиця 3"/>
          <p:cNvGraphicFramePr>
            <a:graphicFrameLocks noGrp="1"/>
          </p:cNvGraphicFramePr>
          <p:nvPr>
            <p:extLst/>
          </p:nvPr>
        </p:nvGraphicFramePr>
        <p:xfrm>
          <a:off x="248896" y="1882846"/>
          <a:ext cx="8787600" cy="1463040"/>
        </p:xfrm>
        <a:graphic>
          <a:graphicData uri="http://schemas.openxmlformats.org/drawingml/2006/table">
            <a:tbl>
              <a:tblPr firstRow="1" firstCol="1" bandRow="1">
                <a:tableStyleId>{5C22544A-7EE6-4342-B048-85BDC9FD1C3A}</a:tableStyleId>
              </a:tblPr>
              <a:tblGrid>
                <a:gridCol w="8787600">
                  <a:extLst>
                    <a:ext uri="{9D8B030D-6E8A-4147-A177-3AD203B41FA5}">
                      <a16:colId xmlns:a16="http://schemas.microsoft.com/office/drawing/2014/main" val="2598810811"/>
                    </a:ext>
                  </a:extLst>
                </a:gridCol>
              </a:tblGrid>
              <a:tr h="0">
                <a:tc>
                  <a:txBody>
                    <a:bodyPr/>
                    <a:lstStyle/>
                    <a:p>
                      <a:pPr algn="just">
                        <a:spcAft>
                          <a:spcPts val="0"/>
                        </a:spcAft>
                      </a:pPr>
                      <a:r>
                        <a:rPr lang="uk-UA" sz="2400" dirty="0">
                          <a:effectLst/>
                        </a:rPr>
                        <a:t>Вид діяльності (дія) 1.1.1 </a:t>
                      </a:r>
                      <a:r>
                        <a:rPr lang="en-GB" sz="2400" dirty="0">
                          <a:effectLst/>
                        </a:rPr>
                        <a:t>&lt;</a:t>
                      </a:r>
                      <a:r>
                        <a:rPr lang="uk-UA" sz="2400" dirty="0">
                          <a:effectLst/>
                        </a:rPr>
                        <a:t>назва</a:t>
                      </a:r>
                      <a:r>
                        <a:rPr lang="en-GB" sz="2400" dirty="0" smtClean="0">
                          <a:effectLst/>
                        </a:rPr>
                        <a:t>&gt;</a:t>
                      </a:r>
                      <a:r>
                        <a:rPr lang="uk-UA" sz="2400" dirty="0" smtClean="0">
                          <a:effectLst/>
                        </a:rPr>
                        <a:t>*</a:t>
                      </a:r>
                      <a:endParaRPr lang="uk-UA" sz="2400" dirty="0">
                        <a:effectLst/>
                        <a:latin typeface="Times New Roman" panose="02020603050405020304" pitchFamily="18" charset="0"/>
                        <a:ea typeface="Calibri" panose="020F0502020204030204" pitchFamily="34" charset="0"/>
                      </a:endParaRPr>
                    </a:p>
                  </a:txBody>
                  <a:tcPr marL="68580" marR="68580" marT="0" marB="0">
                    <a:solidFill>
                      <a:srgbClr val="00B0F0"/>
                    </a:solidFill>
                  </a:tcPr>
                </a:tc>
                <a:extLst>
                  <a:ext uri="{0D108BD9-81ED-4DB2-BD59-A6C34878D82A}">
                    <a16:rowId xmlns:a16="http://schemas.microsoft.com/office/drawing/2014/main" val="1075217805"/>
                  </a:ext>
                </a:extLst>
              </a:tr>
              <a:tr h="0">
                <a:tc>
                  <a:txBody>
                    <a:bodyPr/>
                    <a:lstStyle/>
                    <a:p>
                      <a:pPr algn="just">
                        <a:spcAft>
                          <a:spcPts val="0"/>
                        </a:spcAft>
                      </a:pPr>
                      <a:r>
                        <a:rPr lang="uk-UA" sz="2400" dirty="0">
                          <a:effectLst/>
                        </a:rPr>
                        <a:t>Орієнтовна тривалість:</a:t>
                      </a:r>
                      <a:endParaRPr lang="uk-UA" sz="2400" dirty="0">
                        <a:effectLst/>
                        <a:latin typeface="Times New Roman" panose="02020603050405020304" pitchFamily="18" charset="0"/>
                        <a:ea typeface="Calibri" panose="020F0502020204030204" pitchFamily="34" charset="0"/>
                      </a:endParaRPr>
                    </a:p>
                  </a:txBody>
                  <a:tcPr marL="68580" marR="68580" marT="0" marB="0">
                    <a:solidFill>
                      <a:srgbClr val="00B0F0"/>
                    </a:solidFill>
                  </a:tcPr>
                </a:tc>
                <a:extLst>
                  <a:ext uri="{0D108BD9-81ED-4DB2-BD59-A6C34878D82A}">
                    <a16:rowId xmlns:a16="http://schemas.microsoft.com/office/drawing/2014/main" val="1507557655"/>
                  </a:ext>
                </a:extLst>
              </a:tr>
              <a:tr h="0">
                <a:tc>
                  <a:txBody>
                    <a:bodyPr/>
                    <a:lstStyle/>
                    <a:p>
                      <a:pPr algn="just">
                        <a:spcAft>
                          <a:spcPts val="0"/>
                        </a:spcAft>
                      </a:pPr>
                      <a:r>
                        <a:rPr lang="uk-UA" sz="2400" dirty="0">
                          <a:effectLst/>
                        </a:rPr>
                        <a:t>Опис</a:t>
                      </a:r>
                      <a:r>
                        <a:rPr lang="uk-UA" sz="2400" dirty="0" smtClean="0">
                          <a:effectLst/>
                        </a:rPr>
                        <a:t>:</a:t>
                      </a:r>
                      <a:endParaRPr lang="uk-UA" sz="2400" dirty="0">
                        <a:effectLst/>
                      </a:endParaRPr>
                    </a:p>
                  </a:txBody>
                  <a:tcPr marL="68580" marR="68580" marT="0" marB="0">
                    <a:solidFill>
                      <a:srgbClr val="00B0F0"/>
                    </a:solidFill>
                  </a:tcPr>
                </a:tc>
                <a:extLst>
                  <a:ext uri="{0D108BD9-81ED-4DB2-BD59-A6C34878D82A}">
                    <a16:rowId xmlns:a16="http://schemas.microsoft.com/office/drawing/2014/main" val="4275796231"/>
                  </a:ext>
                </a:extLst>
              </a:tr>
              <a:tr h="0">
                <a:tc>
                  <a:txBody>
                    <a:bodyPr/>
                    <a:lstStyle/>
                    <a:p>
                      <a:pPr algn="just">
                        <a:spcAft>
                          <a:spcPts val="0"/>
                        </a:spcAft>
                      </a:pPr>
                      <a:r>
                        <a:rPr lang="uk-UA" sz="2400" dirty="0">
                          <a:effectLst/>
                        </a:rPr>
                        <a:t>Цільова група (групи):</a:t>
                      </a:r>
                      <a:endParaRPr lang="uk-UA" sz="2400" dirty="0">
                        <a:effectLst/>
                        <a:latin typeface="Times New Roman" panose="02020603050405020304" pitchFamily="18" charset="0"/>
                        <a:ea typeface="Calibri" panose="020F0502020204030204" pitchFamily="34" charset="0"/>
                      </a:endParaRPr>
                    </a:p>
                  </a:txBody>
                  <a:tcPr marL="68580" marR="68580" marT="0" marB="0">
                    <a:solidFill>
                      <a:srgbClr val="00B0F0"/>
                    </a:solidFill>
                  </a:tcPr>
                </a:tc>
                <a:extLst>
                  <a:ext uri="{0D108BD9-81ED-4DB2-BD59-A6C34878D82A}">
                    <a16:rowId xmlns:a16="http://schemas.microsoft.com/office/drawing/2014/main" val="2561886851"/>
                  </a:ext>
                </a:extLst>
              </a:tr>
            </a:tbl>
          </a:graphicData>
        </a:graphic>
      </p:graphicFrame>
      <p:graphicFrame>
        <p:nvGraphicFramePr>
          <p:cNvPr id="5" name="Таблиця 4"/>
          <p:cNvGraphicFramePr>
            <a:graphicFrameLocks noGrp="1"/>
          </p:cNvGraphicFramePr>
          <p:nvPr>
            <p:extLst/>
          </p:nvPr>
        </p:nvGraphicFramePr>
        <p:xfrm>
          <a:off x="248896" y="3461017"/>
          <a:ext cx="8787600" cy="1463040"/>
        </p:xfrm>
        <a:graphic>
          <a:graphicData uri="http://schemas.openxmlformats.org/drawingml/2006/table">
            <a:tbl>
              <a:tblPr firstRow="1" firstCol="1" bandRow="1">
                <a:tableStyleId>{5C22544A-7EE6-4342-B048-85BDC9FD1C3A}</a:tableStyleId>
              </a:tblPr>
              <a:tblGrid>
                <a:gridCol w="8787600">
                  <a:extLst>
                    <a:ext uri="{9D8B030D-6E8A-4147-A177-3AD203B41FA5}">
                      <a16:colId xmlns:a16="http://schemas.microsoft.com/office/drawing/2014/main" val="2509930641"/>
                    </a:ext>
                  </a:extLst>
                </a:gridCol>
              </a:tblGrid>
              <a:tr h="0">
                <a:tc>
                  <a:txBody>
                    <a:bodyPr/>
                    <a:lstStyle/>
                    <a:p>
                      <a:pPr algn="just">
                        <a:spcAft>
                          <a:spcPts val="0"/>
                        </a:spcAft>
                      </a:pPr>
                      <a:r>
                        <a:rPr lang="uk-UA" sz="2400" dirty="0">
                          <a:effectLst/>
                        </a:rPr>
                        <a:t>Вид діяльності (дія) 1.1.2 </a:t>
                      </a:r>
                      <a:r>
                        <a:rPr lang="en-GB" sz="2400" dirty="0">
                          <a:effectLst/>
                        </a:rPr>
                        <a:t>&lt;</a:t>
                      </a:r>
                      <a:r>
                        <a:rPr lang="uk-UA" sz="2400" dirty="0">
                          <a:effectLst/>
                        </a:rPr>
                        <a:t>назва</a:t>
                      </a:r>
                      <a:r>
                        <a:rPr lang="en-GB" sz="2400" dirty="0" smtClean="0">
                          <a:effectLst/>
                        </a:rPr>
                        <a:t>&gt;</a:t>
                      </a:r>
                      <a:r>
                        <a:rPr lang="uk-UA" sz="2400" dirty="0" smtClean="0">
                          <a:effectLst/>
                        </a:rPr>
                        <a:t>*</a:t>
                      </a:r>
                      <a:endParaRPr lang="uk-UA" sz="2400" dirty="0">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2277414077"/>
                  </a:ext>
                </a:extLst>
              </a:tr>
              <a:tr h="0">
                <a:tc>
                  <a:txBody>
                    <a:bodyPr/>
                    <a:lstStyle/>
                    <a:p>
                      <a:pPr algn="just">
                        <a:spcAft>
                          <a:spcPts val="0"/>
                        </a:spcAft>
                      </a:pPr>
                      <a:r>
                        <a:rPr lang="uk-UA" sz="2400" dirty="0">
                          <a:effectLst/>
                        </a:rPr>
                        <a:t>Орієнтовна тривалість:</a:t>
                      </a:r>
                      <a:endParaRPr lang="uk-UA" sz="2400" dirty="0">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824554133"/>
                  </a:ext>
                </a:extLst>
              </a:tr>
              <a:tr h="0">
                <a:tc>
                  <a:txBody>
                    <a:bodyPr/>
                    <a:lstStyle/>
                    <a:p>
                      <a:pPr algn="just">
                        <a:spcAft>
                          <a:spcPts val="0"/>
                        </a:spcAft>
                      </a:pPr>
                      <a:r>
                        <a:rPr lang="uk-UA" sz="2400" dirty="0">
                          <a:effectLst/>
                        </a:rPr>
                        <a:t>Опис</a:t>
                      </a:r>
                      <a:r>
                        <a:rPr lang="uk-UA" sz="2400" dirty="0" smtClean="0">
                          <a:effectLst/>
                        </a:rPr>
                        <a:t>:</a:t>
                      </a:r>
                      <a:endParaRPr lang="uk-UA" sz="2400" dirty="0">
                        <a:effectLst/>
                      </a:endParaRPr>
                    </a:p>
                  </a:txBody>
                  <a:tcPr marL="68580" marR="68580" marT="0" marB="0">
                    <a:solidFill>
                      <a:srgbClr val="0070C0"/>
                    </a:solidFill>
                  </a:tcPr>
                </a:tc>
                <a:extLst>
                  <a:ext uri="{0D108BD9-81ED-4DB2-BD59-A6C34878D82A}">
                    <a16:rowId xmlns:a16="http://schemas.microsoft.com/office/drawing/2014/main" val="2242427193"/>
                  </a:ext>
                </a:extLst>
              </a:tr>
              <a:tr h="0">
                <a:tc>
                  <a:txBody>
                    <a:bodyPr/>
                    <a:lstStyle/>
                    <a:p>
                      <a:pPr algn="just">
                        <a:spcAft>
                          <a:spcPts val="0"/>
                        </a:spcAft>
                      </a:pPr>
                      <a:r>
                        <a:rPr lang="uk-UA" sz="2400" dirty="0">
                          <a:effectLst/>
                        </a:rPr>
                        <a:t>Цільова група (групи):</a:t>
                      </a:r>
                      <a:endParaRPr lang="uk-UA" sz="2400" dirty="0">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2224935307"/>
                  </a:ext>
                </a:extLst>
              </a:tr>
            </a:tbl>
          </a:graphicData>
        </a:graphic>
      </p:graphicFrame>
      <p:sp>
        <p:nvSpPr>
          <p:cNvPr id="6" name="Rectangle 1"/>
          <p:cNvSpPr>
            <a:spLocks noChangeArrowheads="1"/>
          </p:cNvSpPr>
          <p:nvPr/>
        </p:nvSpPr>
        <p:spPr bwMode="auto">
          <a:xfrm>
            <a:off x="248896" y="17131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9" name="Прямокутник 8"/>
          <p:cNvSpPr/>
          <p:nvPr/>
        </p:nvSpPr>
        <p:spPr>
          <a:xfrm>
            <a:off x="4205137" y="5750004"/>
            <a:ext cx="4938863" cy="1107996"/>
          </a:xfrm>
          <a:prstGeom prst="rect">
            <a:avLst/>
          </a:prstGeom>
          <a:solidFill>
            <a:srgbClr val="FF0000"/>
          </a:solidFill>
        </p:spPr>
        <p:txBody>
          <a:bodyPr wrap="square">
            <a:spAutoFit/>
          </a:bodyPr>
          <a:lstStyle/>
          <a:p>
            <a:pPr>
              <a:spcAft>
                <a:spcPts val="400"/>
              </a:spcAft>
            </a:pPr>
            <a:r>
              <a:rPr lang="uk-UA" sz="2200" b="1" dirty="0">
                <a:solidFill>
                  <a:schemeClr val="bg1"/>
                </a:solidFill>
                <a:latin typeface="Times New Roman" panose="02020603050405020304" pitchFamily="18" charset="0"/>
                <a:ea typeface="Times New Roman" panose="02020603050405020304" pitchFamily="18" charset="0"/>
              </a:rPr>
              <a:t>Дотримуйтеся нумерації, яка вказує на взаємозв’язок між результатами та видами діяльності.</a:t>
            </a:r>
          </a:p>
        </p:txBody>
      </p:sp>
      <p:sp>
        <p:nvSpPr>
          <p:cNvPr id="3" name="Овал 2"/>
          <p:cNvSpPr/>
          <p:nvPr/>
        </p:nvSpPr>
        <p:spPr>
          <a:xfrm>
            <a:off x="2915816" y="1713111"/>
            <a:ext cx="864096" cy="6695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Овал 11"/>
          <p:cNvSpPr/>
          <p:nvPr/>
        </p:nvSpPr>
        <p:spPr>
          <a:xfrm>
            <a:off x="1475656" y="1308414"/>
            <a:ext cx="720080" cy="66433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14" name="Пряма зі стрілкою 13"/>
          <p:cNvCxnSpPr/>
          <p:nvPr/>
        </p:nvCxnSpPr>
        <p:spPr>
          <a:xfrm>
            <a:off x="2145983" y="1810292"/>
            <a:ext cx="769833" cy="7255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7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2.3. </a:t>
            </a:r>
            <a:r>
              <a:rPr lang="ru-RU" sz="3600" b="1" dirty="0" err="1">
                <a:latin typeface="Century Gothic" pitchFamily="34" charset="0"/>
              </a:rPr>
              <a:t>Детальний</a:t>
            </a:r>
            <a:r>
              <a:rPr lang="ru-RU" sz="3600" b="1" dirty="0">
                <a:latin typeface="Century Gothic" pitchFamily="34" charset="0"/>
              </a:rPr>
              <a:t> </a:t>
            </a:r>
            <a:r>
              <a:rPr lang="ru-RU" sz="3600" b="1" dirty="0" err="1">
                <a:latin typeface="Century Gothic" pitchFamily="34" charset="0"/>
              </a:rPr>
              <a:t>опис</a:t>
            </a:r>
            <a:r>
              <a:rPr lang="ru-RU" sz="3600" b="1" dirty="0">
                <a:latin typeface="Century Gothic" pitchFamily="34" charset="0"/>
              </a:rPr>
              <a:t> </a:t>
            </a:r>
            <a:r>
              <a:rPr lang="ru-RU" sz="3600" b="1" dirty="0" err="1">
                <a:latin typeface="Century Gothic" pitchFamily="34" charset="0"/>
              </a:rPr>
              <a:t>діяльності</a:t>
            </a:r>
            <a:r>
              <a:rPr lang="ru-RU" sz="3600" b="1" dirty="0">
                <a:latin typeface="Century Gothic" pitchFamily="34" charset="0"/>
              </a:rPr>
              <a:t> за проектом </a:t>
            </a:r>
            <a:r>
              <a:rPr lang="ru-RU" sz="3200" b="1" dirty="0">
                <a:latin typeface="Century Gothic" pitchFamily="34" charset="0"/>
              </a:rPr>
              <a:t>(не </a:t>
            </a:r>
            <a:r>
              <a:rPr lang="ru-RU" sz="3200" b="1" dirty="0" err="1">
                <a:latin typeface="Century Gothic" pitchFamily="34" charset="0"/>
              </a:rPr>
              <a:t>більше</a:t>
            </a:r>
            <a:r>
              <a:rPr lang="ru-RU" sz="3200" b="1" dirty="0">
                <a:latin typeface="Century Gothic" pitchFamily="34" charset="0"/>
              </a:rPr>
              <a:t> 4 </a:t>
            </a:r>
            <a:r>
              <a:rPr lang="ru-RU" sz="3200" b="1" dirty="0" err="1">
                <a:latin typeface="Century Gothic" pitchFamily="34" charset="0"/>
              </a:rPr>
              <a:t>стор</a:t>
            </a:r>
            <a:r>
              <a:rPr lang="ru-RU" sz="3200" b="1" dirty="0" smtClean="0">
                <a:latin typeface="Century Gothic" pitchFamily="34" charset="0"/>
              </a:rPr>
              <a:t>.)</a:t>
            </a:r>
            <a:endParaRPr lang="uk-UA" sz="3200" b="1" dirty="0">
              <a:latin typeface="Century Gothic" pitchFamily="34" charset="0"/>
            </a:endParaRPr>
          </a:p>
        </p:txBody>
      </p:sp>
      <p:sp>
        <p:nvSpPr>
          <p:cNvPr id="6" name="Rectangle 1"/>
          <p:cNvSpPr>
            <a:spLocks noChangeArrowheads="1"/>
          </p:cNvSpPr>
          <p:nvPr/>
        </p:nvSpPr>
        <p:spPr bwMode="auto">
          <a:xfrm>
            <a:off x="248896" y="17131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9" name="Прямокутник 8"/>
          <p:cNvSpPr/>
          <p:nvPr/>
        </p:nvSpPr>
        <p:spPr>
          <a:xfrm>
            <a:off x="198216" y="1412776"/>
            <a:ext cx="8757911" cy="4832092"/>
          </a:xfrm>
          <a:prstGeom prst="rect">
            <a:avLst/>
          </a:prstGeom>
        </p:spPr>
        <p:txBody>
          <a:bodyPr wrap="square">
            <a:spAutoFit/>
          </a:bodyPr>
          <a:lstStyle/>
          <a:p>
            <a:pPr algn="just">
              <a:spcAft>
                <a:spcPts val="400"/>
              </a:spcAft>
            </a:pPr>
            <a:r>
              <a:rPr lang="uk-UA" sz="2400" i="1" dirty="0">
                <a:solidFill>
                  <a:srgbClr val="002060"/>
                </a:solidFill>
                <a:latin typeface="Times New Roman" panose="02020603050405020304" pitchFamily="18" charset="0"/>
                <a:ea typeface="Times New Roman" panose="02020603050405020304" pitchFamily="18" charset="0"/>
              </a:rPr>
              <a:t>* </a:t>
            </a:r>
            <a:r>
              <a:rPr lang="uk-UA" sz="2400" b="1" i="1" dirty="0">
                <a:solidFill>
                  <a:srgbClr val="002060"/>
                </a:solidFill>
                <a:latin typeface="PF Square Sans Pro" panose="02000506040000020004" pitchFamily="2" charset="0"/>
                <a:ea typeface="Times New Roman" panose="02020603050405020304" pitchFamily="18" charset="0"/>
              </a:rPr>
              <a:t>Примітка: Для проектів, які передбачають будівельні роботи додатково зазначаються:</a:t>
            </a:r>
          </a:p>
          <a:p>
            <a:pPr marL="342900" indent="-342900" algn="just">
              <a:spcAft>
                <a:spcPts val="400"/>
              </a:spcAft>
              <a:buFont typeface="Wingdings" panose="05000000000000000000" pitchFamily="2" charset="2"/>
              <a:buChar char="§"/>
            </a:pPr>
            <a:r>
              <a:rPr lang="uk-UA" sz="2400" b="1" dirty="0" smtClean="0">
                <a:latin typeface="PF Square Sans Pro" panose="02000506040000020004" pitchFamily="2" charset="0"/>
                <a:ea typeface="Times New Roman" panose="02020603050405020304" pitchFamily="18" charset="0"/>
              </a:rPr>
              <a:t>наявність </a:t>
            </a:r>
            <a:r>
              <a:rPr lang="uk-UA" sz="2400" b="1" dirty="0">
                <a:latin typeface="PF Square Sans Pro" panose="02000506040000020004" pitchFamily="2" charset="0"/>
                <a:ea typeface="Times New Roman" panose="02020603050405020304" pitchFamily="18" charset="0"/>
              </a:rPr>
              <a:t>експертних висновків, погоджень, сертифікатів, документів дозвільного характеру (якщо передбачено);</a:t>
            </a:r>
          </a:p>
          <a:p>
            <a:pPr marL="342900" indent="-342900" algn="just">
              <a:spcAft>
                <a:spcPts val="400"/>
              </a:spcAft>
              <a:buFont typeface="Wingdings" panose="05000000000000000000" pitchFamily="2" charset="2"/>
              <a:buChar char="§"/>
            </a:pPr>
            <a:r>
              <a:rPr lang="uk-UA" sz="2400" b="1" dirty="0" smtClean="0">
                <a:latin typeface="PF Square Sans Pro" panose="02000506040000020004" pitchFamily="2" charset="0"/>
                <a:ea typeface="Times New Roman" panose="02020603050405020304" pitchFamily="18" charset="0"/>
              </a:rPr>
              <a:t>наявність </a:t>
            </a:r>
            <a:r>
              <a:rPr lang="uk-UA" sz="2400" b="1" dirty="0">
                <a:latin typeface="PF Square Sans Pro" panose="02000506040000020004" pitchFamily="2" charset="0"/>
                <a:ea typeface="Times New Roman" panose="02020603050405020304" pitchFamily="18" charset="0"/>
              </a:rPr>
              <a:t>проектно-кошторисної документації (ПКД);</a:t>
            </a:r>
          </a:p>
          <a:p>
            <a:pPr marL="342900" indent="-342900" algn="just">
              <a:spcAft>
                <a:spcPts val="400"/>
              </a:spcAft>
              <a:buFont typeface="Wingdings" panose="05000000000000000000" pitchFamily="2" charset="2"/>
              <a:buChar char="§"/>
            </a:pPr>
            <a:r>
              <a:rPr lang="uk-UA" sz="2400" b="1" dirty="0" smtClean="0">
                <a:latin typeface="PF Square Sans Pro" panose="02000506040000020004" pitchFamily="2" charset="0"/>
                <a:ea typeface="Times New Roman" panose="02020603050405020304" pitchFamily="18" charset="0"/>
              </a:rPr>
              <a:t>ступінь </a:t>
            </a:r>
            <a:r>
              <a:rPr lang="uk-UA" sz="2400" b="1" dirty="0">
                <a:latin typeface="PF Square Sans Pro" panose="02000506040000020004" pitchFamily="2" charset="0"/>
                <a:ea typeface="Times New Roman" panose="02020603050405020304" pitchFamily="18" charset="0"/>
              </a:rPr>
              <a:t>будівельної готовності об'єкта;</a:t>
            </a:r>
          </a:p>
          <a:p>
            <a:pPr marL="342900" indent="-342900" algn="just">
              <a:spcAft>
                <a:spcPts val="400"/>
              </a:spcAft>
              <a:buFont typeface="Wingdings" panose="05000000000000000000" pitchFamily="2" charset="2"/>
              <a:buChar char="§"/>
            </a:pPr>
            <a:r>
              <a:rPr lang="uk-UA" sz="2400" b="1" dirty="0" smtClean="0">
                <a:latin typeface="PF Square Sans Pro" panose="02000506040000020004" pitchFamily="2" charset="0"/>
                <a:ea typeface="Times New Roman" panose="02020603050405020304" pitchFamily="18" charset="0"/>
              </a:rPr>
              <a:t>прогнозні </a:t>
            </a:r>
            <a:r>
              <a:rPr lang="uk-UA" sz="2400" b="1" dirty="0">
                <a:latin typeface="PF Square Sans Pro" panose="02000506040000020004" pitchFamily="2" charset="0"/>
                <a:ea typeface="Times New Roman" panose="02020603050405020304" pitchFamily="18" charset="0"/>
              </a:rPr>
              <a:t>джерела фінансування; </a:t>
            </a:r>
          </a:p>
          <a:p>
            <a:pPr marL="342900" indent="-342900" algn="just">
              <a:spcAft>
                <a:spcPts val="400"/>
              </a:spcAft>
              <a:buFont typeface="Wingdings" panose="05000000000000000000" pitchFamily="2" charset="2"/>
              <a:buChar char="§"/>
            </a:pPr>
            <a:r>
              <a:rPr lang="uk-UA" sz="2400" b="1" dirty="0" smtClean="0">
                <a:latin typeface="PF Square Sans Pro" panose="02000506040000020004" pitchFamily="2" charset="0"/>
                <a:ea typeface="Times New Roman" panose="02020603050405020304" pitchFamily="18" charset="0"/>
              </a:rPr>
              <a:t>вплив </a:t>
            </a:r>
            <a:r>
              <a:rPr lang="uk-UA" sz="2400" b="1" dirty="0">
                <a:latin typeface="PF Square Sans Pro" panose="02000506040000020004" pitchFamily="2" charset="0"/>
                <a:ea typeface="Times New Roman" panose="02020603050405020304" pitchFamily="18" charset="0"/>
              </a:rPr>
              <a:t>реалізації проекту на навколишнє природне середовище;</a:t>
            </a:r>
          </a:p>
          <a:p>
            <a:pPr marL="342900" indent="-342900" algn="just">
              <a:spcAft>
                <a:spcPts val="400"/>
              </a:spcAft>
              <a:buFont typeface="Wingdings" panose="05000000000000000000" pitchFamily="2" charset="2"/>
              <a:buChar char="§"/>
            </a:pPr>
            <a:r>
              <a:rPr lang="uk-UA" sz="2400" b="1" dirty="0" smtClean="0">
                <a:latin typeface="PF Square Sans Pro" panose="02000506040000020004" pitchFamily="2" charset="0"/>
                <a:ea typeface="Times New Roman" panose="02020603050405020304" pitchFamily="18" charset="0"/>
              </a:rPr>
              <a:t>стан </a:t>
            </a:r>
            <a:r>
              <a:rPr lang="uk-UA" sz="2400" b="1" dirty="0">
                <a:latin typeface="PF Square Sans Pro" panose="02000506040000020004" pitchFamily="2" charset="0"/>
                <a:ea typeface="Times New Roman" panose="02020603050405020304" pitchFamily="18" charset="0"/>
              </a:rPr>
              <a:t>фінансування та освоєння коштів (виконання робіт) для реалізації проекту на момент подання проекту (для діючих проектів).</a:t>
            </a:r>
          </a:p>
        </p:txBody>
      </p:sp>
    </p:spTree>
    <p:extLst>
      <p:ext uri="{BB962C8B-B14F-4D97-AF65-F5344CB8AC3E}">
        <p14:creationId xmlns:p14="http://schemas.microsoft.com/office/powerpoint/2010/main" val="2007837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1310227"/>
            <a:ext cx="8784976" cy="606606"/>
          </a:xfrm>
        </p:spPr>
        <p:txBody>
          <a:bodyPr>
            <a:noAutofit/>
          </a:bodyPr>
          <a:lstStyle/>
          <a:p>
            <a:pPr marL="0" indent="0">
              <a:buNone/>
            </a:pPr>
            <a:r>
              <a:rPr lang="uk-UA" sz="2000" b="1" dirty="0"/>
              <a:t>Тривалість проекту - ___ місяців. </a:t>
            </a:r>
            <a:r>
              <a:rPr lang="uk-UA" sz="2000" dirty="0"/>
              <a:t>(Максимальна дозволена тривалість становить </a:t>
            </a:r>
            <a:r>
              <a:rPr lang="uk-UA" sz="2000" b="1" dirty="0"/>
              <a:t>36 місяців</a:t>
            </a:r>
            <a:r>
              <a:rPr lang="uk-UA" sz="2000" dirty="0" smtClean="0"/>
              <a:t>)</a:t>
            </a:r>
          </a:p>
          <a:p>
            <a:pPr marL="0" indent="0">
              <a:buNone/>
            </a:pPr>
            <a:r>
              <a:rPr lang="uk-UA" sz="2000" b="1" dirty="0"/>
              <a:t>Рік 1</a:t>
            </a:r>
          </a:p>
          <a:p>
            <a:pPr marL="0" indent="0">
              <a:buNone/>
            </a:pPr>
            <a:endParaRPr lang="uk-UA" sz="800" dirty="0">
              <a:latin typeface="Century Gothic" pitchFamily="34" charset="0"/>
            </a:endParaRPr>
          </a:p>
        </p:txBody>
      </p:sp>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2.4. </a:t>
            </a:r>
            <a:r>
              <a:rPr lang="ru-RU" sz="3600" b="1" dirty="0" err="1">
                <a:latin typeface="Century Gothic" pitchFamily="34" charset="0"/>
              </a:rPr>
              <a:t>Календарний</a:t>
            </a:r>
            <a:r>
              <a:rPr lang="ru-RU" sz="3600" b="1" dirty="0">
                <a:latin typeface="Century Gothic" pitchFamily="34" charset="0"/>
              </a:rPr>
              <a:t> план-</a:t>
            </a:r>
            <a:r>
              <a:rPr lang="ru-RU" sz="3600" b="1" dirty="0" err="1">
                <a:latin typeface="Century Gothic" pitchFamily="34" charset="0"/>
              </a:rPr>
              <a:t>графік</a:t>
            </a:r>
            <a:r>
              <a:rPr lang="ru-RU" sz="3600" b="1" dirty="0">
                <a:latin typeface="Century Gothic" pitchFamily="34" charset="0"/>
              </a:rPr>
              <a:t> </a:t>
            </a:r>
            <a:r>
              <a:rPr lang="ru-RU" sz="3600" b="1" dirty="0" err="1">
                <a:latin typeface="Century Gothic" pitchFamily="34" charset="0"/>
              </a:rPr>
              <a:t>впровадження</a:t>
            </a:r>
            <a:r>
              <a:rPr lang="ru-RU" sz="3600" b="1" dirty="0">
                <a:latin typeface="Century Gothic" pitchFamily="34" charset="0"/>
              </a:rPr>
              <a:t> </a:t>
            </a:r>
            <a:r>
              <a:rPr lang="ru-RU" sz="3600" b="1" dirty="0" err="1">
                <a:latin typeface="Century Gothic" pitchFamily="34" charset="0"/>
              </a:rPr>
              <a:t>діяльності</a:t>
            </a:r>
            <a:r>
              <a:rPr lang="ru-RU" sz="3600" b="1" dirty="0">
                <a:latin typeface="Century Gothic" pitchFamily="34" charset="0"/>
              </a:rPr>
              <a:t> за проектом </a:t>
            </a:r>
            <a:endParaRPr lang="uk-UA" sz="3200" b="1" dirty="0">
              <a:latin typeface="Century Gothic" pitchFamily="34" charset="0"/>
            </a:endParaRPr>
          </a:p>
        </p:txBody>
      </p:sp>
      <p:graphicFrame>
        <p:nvGraphicFramePr>
          <p:cNvPr id="2" name="Таблиця 1"/>
          <p:cNvGraphicFramePr>
            <a:graphicFrameLocks noGrp="1"/>
          </p:cNvGraphicFramePr>
          <p:nvPr>
            <p:extLst/>
          </p:nvPr>
        </p:nvGraphicFramePr>
        <p:xfrm>
          <a:off x="107503" y="2276872"/>
          <a:ext cx="8928993" cy="3091841"/>
        </p:xfrm>
        <a:graphic>
          <a:graphicData uri="http://schemas.openxmlformats.org/drawingml/2006/table">
            <a:tbl>
              <a:tblPr>
                <a:tableStyleId>{5C22544A-7EE6-4342-B048-85BDC9FD1C3A}</a:tableStyleId>
              </a:tblPr>
              <a:tblGrid>
                <a:gridCol w="2175972">
                  <a:extLst>
                    <a:ext uri="{9D8B030D-6E8A-4147-A177-3AD203B41FA5}">
                      <a16:colId xmlns:a16="http://schemas.microsoft.com/office/drawing/2014/main" val="3150068536"/>
                    </a:ext>
                  </a:extLst>
                </a:gridCol>
                <a:gridCol w="320341">
                  <a:extLst>
                    <a:ext uri="{9D8B030D-6E8A-4147-A177-3AD203B41FA5}">
                      <a16:colId xmlns:a16="http://schemas.microsoft.com/office/drawing/2014/main" val="3731589233"/>
                    </a:ext>
                  </a:extLst>
                </a:gridCol>
                <a:gridCol w="247541">
                  <a:extLst>
                    <a:ext uri="{9D8B030D-6E8A-4147-A177-3AD203B41FA5}">
                      <a16:colId xmlns:a16="http://schemas.microsoft.com/office/drawing/2014/main" val="2616158377"/>
                    </a:ext>
                  </a:extLst>
                </a:gridCol>
                <a:gridCol w="288505">
                  <a:extLst>
                    <a:ext uri="{9D8B030D-6E8A-4147-A177-3AD203B41FA5}">
                      <a16:colId xmlns:a16="http://schemas.microsoft.com/office/drawing/2014/main" val="107511957"/>
                    </a:ext>
                  </a:extLst>
                </a:gridCol>
                <a:gridCol w="246669">
                  <a:extLst>
                    <a:ext uri="{9D8B030D-6E8A-4147-A177-3AD203B41FA5}">
                      <a16:colId xmlns:a16="http://schemas.microsoft.com/office/drawing/2014/main" val="3630544644"/>
                    </a:ext>
                  </a:extLst>
                </a:gridCol>
                <a:gridCol w="247541">
                  <a:extLst>
                    <a:ext uri="{9D8B030D-6E8A-4147-A177-3AD203B41FA5}">
                      <a16:colId xmlns:a16="http://schemas.microsoft.com/office/drawing/2014/main" val="1944448886"/>
                    </a:ext>
                  </a:extLst>
                </a:gridCol>
                <a:gridCol w="328600">
                  <a:extLst>
                    <a:ext uri="{9D8B030D-6E8A-4147-A177-3AD203B41FA5}">
                      <a16:colId xmlns:a16="http://schemas.microsoft.com/office/drawing/2014/main" val="1946849503"/>
                    </a:ext>
                  </a:extLst>
                </a:gridCol>
                <a:gridCol w="370438">
                  <a:extLst>
                    <a:ext uri="{9D8B030D-6E8A-4147-A177-3AD203B41FA5}">
                      <a16:colId xmlns:a16="http://schemas.microsoft.com/office/drawing/2014/main" val="2245231355"/>
                    </a:ext>
                  </a:extLst>
                </a:gridCol>
                <a:gridCol w="371309">
                  <a:extLst>
                    <a:ext uri="{9D8B030D-6E8A-4147-A177-3AD203B41FA5}">
                      <a16:colId xmlns:a16="http://schemas.microsoft.com/office/drawing/2014/main" val="2683114043"/>
                    </a:ext>
                  </a:extLst>
                </a:gridCol>
                <a:gridCol w="370438">
                  <a:extLst>
                    <a:ext uri="{9D8B030D-6E8A-4147-A177-3AD203B41FA5}">
                      <a16:colId xmlns:a16="http://schemas.microsoft.com/office/drawing/2014/main" val="1898281398"/>
                    </a:ext>
                  </a:extLst>
                </a:gridCol>
                <a:gridCol w="496822">
                  <a:extLst>
                    <a:ext uri="{9D8B030D-6E8A-4147-A177-3AD203B41FA5}">
                      <a16:colId xmlns:a16="http://schemas.microsoft.com/office/drawing/2014/main" val="705579599"/>
                    </a:ext>
                  </a:extLst>
                </a:gridCol>
                <a:gridCol w="496822">
                  <a:extLst>
                    <a:ext uri="{9D8B030D-6E8A-4147-A177-3AD203B41FA5}">
                      <a16:colId xmlns:a16="http://schemas.microsoft.com/office/drawing/2014/main" val="3444973958"/>
                    </a:ext>
                  </a:extLst>
                </a:gridCol>
                <a:gridCol w="496822">
                  <a:extLst>
                    <a:ext uri="{9D8B030D-6E8A-4147-A177-3AD203B41FA5}">
                      <a16:colId xmlns:a16="http://schemas.microsoft.com/office/drawing/2014/main" val="87741706"/>
                    </a:ext>
                  </a:extLst>
                </a:gridCol>
                <a:gridCol w="2471173">
                  <a:extLst>
                    <a:ext uri="{9D8B030D-6E8A-4147-A177-3AD203B41FA5}">
                      <a16:colId xmlns:a16="http://schemas.microsoft.com/office/drawing/2014/main" val="2677641623"/>
                    </a:ext>
                  </a:extLst>
                </a:gridCol>
              </a:tblGrid>
              <a:tr h="208317">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gridSpan="6">
                  <a:txBody>
                    <a:bodyPr/>
                    <a:lstStyle/>
                    <a:p>
                      <a:pPr algn="ctr">
                        <a:spcAft>
                          <a:spcPts val="0"/>
                        </a:spcAft>
                      </a:pPr>
                      <a:r>
                        <a:rPr lang="uk-UA" sz="2000" b="1" dirty="0">
                          <a:solidFill>
                            <a:schemeClr val="bg1"/>
                          </a:solidFill>
                          <a:effectLst/>
                        </a:rPr>
                        <a:t>Півріччя 1</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6">
                  <a:txBody>
                    <a:bodyPr/>
                    <a:lstStyle/>
                    <a:p>
                      <a:pPr algn="ctr">
                        <a:spcAft>
                          <a:spcPts val="0"/>
                        </a:spcAft>
                      </a:pPr>
                      <a:r>
                        <a:rPr lang="uk-UA" sz="2000" b="1" dirty="0">
                          <a:solidFill>
                            <a:schemeClr val="bg1"/>
                          </a:solidFill>
                          <a:effectLst/>
                        </a:rPr>
                        <a:t>Півріччя 2</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extLst>
                  <a:ext uri="{0D108BD9-81ED-4DB2-BD59-A6C34878D82A}">
                    <a16:rowId xmlns:a16="http://schemas.microsoft.com/office/drawing/2014/main" val="3753079467"/>
                  </a:ext>
                </a:extLst>
              </a:tr>
              <a:tr h="348641">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ctr">
                        <a:spcAft>
                          <a:spcPts val="0"/>
                        </a:spcAft>
                      </a:pPr>
                      <a:r>
                        <a:rPr lang="uk-UA" sz="2000" b="1" dirty="0">
                          <a:solidFill>
                            <a:schemeClr val="bg1"/>
                          </a:solidFill>
                          <a:effectLst/>
                        </a:rPr>
                        <a:t>1</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ctr">
                        <a:spcAft>
                          <a:spcPts val="0"/>
                        </a:spcAft>
                      </a:pPr>
                      <a:r>
                        <a:rPr lang="uk-UA" sz="2000" b="1" dirty="0">
                          <a:solidFill>
                            <a:schemeClr val="bg1"/>
                          </a:solidFill>
                          <a:effectLst/>
                        </a:rPr>
                        <a:t>2</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ctr">
                        <a:spcAft>
                          <a:spcPts val="0"/>
                        </a:spcAft>
                      </a:pPr>
                      <a:r>
                        <a:rPr lang="uk-UA" sz="2000" b="1" dirty="0">
                          <a:solidFill>
                            <a:schemeClr val="bg1"/>
                          </a:solidFill>
                          <a:effectLst/>
                        </a:rPr>
                        <a:t>3</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ctr">
                        <a:spcAft>
                          <a:spcPts val="0"/>
                        </a:spcAft>
                      </a:pPr>
                      <a:r>
                        <a:rPr lang="uk-UA" sz="2000" b="1" dirty="0">
                          <a:solidFill>
                            <a:schemeClr val="bg1"/>
                          </a:solidFill>
                          <a:effectLst/>
                        </a:rPr>
                        <a:t>4</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ctr">
                        <a:spcAft>
                          <a:spcPts val="0"/>
                        </a:spcAft>
                      </a:pPr>
                      <a:r>
                        <a:rPr lang="uk-UA" sz="2000" b="1" dirty="0">
                          <a:solidFill>
                            <a:schemeClr val="bg1"/>
                          </a:solidFill>
                          <a:effectLst/>
                        </a:rPr>
                        <a:t>5</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ctr">
                        <a:spcAft>
                          <a:spcPts val="0"/>
                        </a:spcAft>
                      </a:pPr>
                      <a:r>
                        <a:rPr lang="uk-UA" sz="2000" b="1" dirty="0">
                          <a:solidFill>
                            <a:schemeClr val="bg1"/>
                          </a:solidFill>
                          <a:effectLst/>
                        </a:rPr>
                        <a:t>6</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ctr">
                        <a:spcAft>
                          <a:spcPts val="0"/>
                        </a:spcAft>
                      </a:pPr>
                      <a:r>
                        <a:rPr lang="uk-UA" sz="2000" b="1" dirty="0">
                          <a:solidFill>
                            <a:schemeClr val="bg1"/>
                          </a:solidFill>
                          <a:effectLst/>
                        </a:rPr>
                        <a:t>7</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ctr">
                        <a:spcAft>
                          <a:spcPts val="0"/>
                        </a:spcAft>
                      </a:pPr>
                      <a:r>
                        <a:rPr lang="uk-UA" sz="2000" b="1" dirty="0">
                          <a:solidFill>
                            <a:schemeClr val="bg1"/>
                          </a:solidFill>
                          <a:effectLst/>
                        </a:rPr>
                        <a:t>8</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ctr">
                        <a:spcAft>
                          <a:spcPts val="0"/>
                        </a:spcAft>
                      </a:pPr>
                      <a:r>
                        <a:rPr lang="uk-UA" sz="2000" b="1" dirty="0">
                          <a:solidFill>
                            <a:schemeClr val="bg1"/>
                          </a:solidFill>
                          <a:effectLst/>
                        </a:rPr>
                        <a:t>9</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ctr">
                        <a:spcAft>
                          <a:spcPts val="0"/>
                        </a:spcAft>
                      </a:pPr>
                      <a:r>
                        <a:rPr lang="uk-UA" sz="2000" b="1" dirty="0">
                          <a:solidFill>
                            <a:schemeClr val="bg1"/>
                          </a:solidFill>
                          <a:effectLst/>
                        </a:rPr>
                        <a:t>1</a:t>
                      </a:r>
                      <a:r>
                        <a:rPr lang="en-US" sz="2000" b="1" dirty="0">
                          <a:solidFill>
                            <a:schemeClr val="bg1"/>
                          </a:solidFill>
                          <a:effectLst/>
                        </a:rPr>
                        <a:t>0</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ctr">
                        <a:spcAft>
                          <a:spcPts val="0"/>
                        </a:spcAft>
                      </a:pPr>
                      <a:r>
                        <a:rPr lang="uk-UA" sz="2000" b="1" dirty="0">
                          <a:solidFill>
                            <a:schemeClr val="bg1"/>
                          </a:solidFill>
                          <a:effectLst/>
                        </a:rPr>
                        <a:t>11</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ctr">
                        <a:spcAft>
                          <a:spcPts val="0"/>
                        </a:spcAft>
                      </a:pPr>
                      <a:r>
                        <a:rPr lang="uk-UA" sz="2000" b="1" dirty="0">
                          <a:solidFill>
                            <a:schemeClr val="bg1"/>
                          </a:solidFill>
                          <a:effectLst/>
                        </a:rPr>
                        <a:t>12</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extLst>
                  <a:ext uri="{0D108BD9-81ED-4DB2-BD59-A6C34878D82A}">
                    <a16:rowId xmlns:a16="http://schemas.microsoft.com/office/drawing/2014/main" val="300745420"/>
                  </a:ext>
                </a:extLst>
              </a:tr>
              <a:tr h="385531">
                <a:tc>
                  <a:txBody>
                    <a:bodyPr/>
                    <a:lstStyle/>
                    <a:p>
                      <a:pPr>
                        <a:spcAft>
                          <a:spcPts val="0"/>
                        </a:spcAft>
                      </a:pPr>
                      <a:r>
                        <a:rPr lang="uk-UA" sz="2000" dirty="0">
                          <a:solidFill>
                            <a:schemeClr val="bg1"/>
                          </a:solidFill>
                          <a:effectLst/>
                        </a:rPr>
                        <a:t>Вид діяльності (дія) 1.1.1 (назва)</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Заявник, місцеві партнери 1, 2</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4040566478"/>
                  </a:ext>
                </a:extLst>
              </a:tr>
              <a:tr h="381914">
                <a:tc>
                  <a:txBody>
                    <a:bodyPr/>
                    <a:lstStyle/>
                    <a:p>
                      <a:pPr>
                        <a:spcAft>
                          <a:spcPts val="0"/>
                        </a:spcAft>
                      </a:pPr>
                      <a:r>
                        <a:rPr lang="uk-UA" sz="2000" dirty="0">
                          <a:solidFill>
                            <a:schemeClr val="bg1"/>
                          </a:solidFill>
                          <a:effectLst/>
                        </a:rPr>
                        <a:t>Вид діяльності (дія) 1.1.2 (назва)</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Місцевий партнер 1</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1705489189"/>
                  </a:ext>
                </a:extLst>
              </a:tr>
              <a:tr h="381914">
                <a:tc>
                  <a:txBody>
                    <a:bodyPr/>
                    <a:lstStyle/>
                    <a:p>
                      <a:pPr>
                        <a:spcAft>
                          <a:spcPts val="0"/>
                        </a:spcAft>
                      </a:pPr>
                      <a:r>
                        <a:rPr lang="uk-UA" sz="2000" dirty="0">
                          <a:solidFill>
                            <a:schemeClr val="bg1"/>
                          </a:solidFill>
                          <a:effectLst/>
                        </a:rPr>
                        <a:t>Вид діяльності (дія) 1.2.1 (назва)</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a:solidFill>
                            <a:schemeClr val="bg1"/>
                          </a:solidFill>
                          <a:effectLst/>
                        </a:rPr>
                        <a:t>Місцевий партнер 2 </a:t>
                      </a:r>
                      <a:endParaRPr lang="uk-UA" sz="200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3385281593"/>
                  </a:ext>
                </a:extLst>
              </a:tr>
              <a:tr h="381914">
                <a:tc>
                  <a:txBody>
                    <a:bodyPr/>
                    <a:lstStyle/>
                    <a:p>
                      <a:pPr>
                        <a:spcAft>
                          <a:spcPts val="0"/>
                        </a:spcAft>
                      </a:pPr>
                      <a:r>
                        <a:rPr lang="uk-UA" sz="2000" dirty="0">
                          <a:solidFill>
                            <a:schemeClr val="bg1"/>
                          </a:solidFill>
                          <a:effectLst/>
                        </a:rPr>
                        <a:t>Вид діяльності (дія)  2.1.1 (назва)</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spcAft>
                          <a:spcPts val="0"/>
                        </a:spcAft>
                      </a:pPr>
                      <a:r>
                        <a:rPr lang="uk-UA" sz="2000" dirty="0">
                          <a:solidFill>
                            <a:schemeClr val="bg1"/>
                          </a:solidFill>
                          <a:effectLst/>
                        </a:rPr>
                        <a:t>Місцеві партнери 1, 2</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3348876180"/>
                  </a:ext>
                </a:extLst>
              </a:tr>
            </a:tbl>
          </a:graphicData>
        </a:graphic>
      </p:graphicFrame>
      <p:graphicFrame>
        <p:nvGraphicFramePr>
          <p:cNvPr id="4" name="Таблиця 3"/>
          <p:cNvGraphicFramePr>
            <a:graphicFrameLocks noGrp="1"/>
          </p:cNvGraphicFramePr>
          <p:nvPr>
            <p:extLst/>
          </p:nvPr>
        </p:nvGraphicFramePr>
        <p:xfrm>
          <a:off x="107501" y="5517232"/>
          <a:ext cx="8928994" cy="1219200"/>
        </p:xfrm>
        <a:graphic>
          <a:graphicData uri="http://schemas.openxmlformats.org/drawingml/2006/table">
            <a:tbl>
              <a:tblPr>
                <a:tableStyleId>{5C22544A-7EE6-4342-B048-85BDC9FD1C3A}</a:tableStyleId>
              </a:tblPr>
              <a:tblGrid>
                <a:gridCol w="2802327">
                  <a:extLst>
                    <a:ext uri="{9D8B030D-6E8A-4147-A177-3AD203B41FA5}">
                      <a16:colId xmlns:a16="http://schemas.microsoft.com/office/drawing/2014/main" val="3359803725"/>
                    </a:ext>
                  </a:extLst>
                </a:gridCol>
                <a:gridCol w="236996">
                  <a:extLst>
                    <a:ext uri="{9D8B030D-6E8A-4147-A177-3AD203B41FA5}">
                      <a16:colId xmlns:a16="http://schemas.microsoft.com/office/drawing/2014/main" val="3762273650"/>
                    </a:ext>
                  </a:extLst>
                </a:gridCol>
                <a:gridCol w="273048">
                  <a:extLst>
                    <a:ext uri="{9D8B030D-6E8A-4147-A177-3AD203B41FA5}">
                      <a16:colId xmlns:a16="http://schemas.microsoft.com/office/drawing/2014/main" val="3395216665"/>
                    </a:ext>
                  </a:extLst>
                </a:gridCol>
                <a:gridCol w="360040">
                  <a:extLst>
                    <a:ext uri="{9D8B030D-6E8A-4147-A177-3AD203B41FA5}">
                      <a16:colId xmlns:a16="http://schemas.microsoft.com/office/drawing/2014/main" val="1614325094"/>
                    </a:ext>
                  </a:extLst>
                </a:gridCol>
                <a:gridCol w="360040">
                  <a:extLst>
                    <a:ext uri="{9D8B030D-6E8A-4147-A177-3AD203B41FA5}">
                      <a16:colId xmlns:a16="http://schemas.microsoft.com/office/drawing/2014/main" val="665940133"/>
                    </a:ext>
                  </a:extLst>
                </a:gridCol>
                <a:gridCol w="4896543">
                  <a:extLst>
                    <a:ext uri="{9D8B030D-6E8A-4147-A177-3AD203B41FA5}">
                      <a16:colId xmlns:a16="http://schemas.microsoft.com/office/drawing/2014/main" val="1690924645"/>
                    </a:ext>
                  </a:extLst>
                </a:gridCol>
              </a:tblGrid>
              <a:tr h="0">
                <a:tc gridSpan="6">
                  <a:txBody>
                    <a:bodyPr/>
                    <a:lstStyle/>
                    <a:p>
                      <a:pPr algn="ctr">
                        <a:spcAft>
                          <a:spcPts val="0"/>
                        </a:spcAft>
                      </a:pPr>
                      <a:r>
                        <a:rPr lang="uk-UA" sz="2000" b="1" dirty="0">
                          <a:solidFill>
                            <a:schemeClr val="bg1"/>
                          </a:solidFill>
                          <a:effectLst/>
                        </a:rPr>
                        <a:t>Для наступних </a:t>
                      </a:r>
                      <a:r>
                        <a:rPr lang="uk-UA" sz="2000" b="1" dirty="0" smtClean="0">
                          <a:solidFill>
                            <a:schemeClr val="bg1"/>
                          </a:solidFill>
                          <a:effectLst/>
                        </a:rPr>
                        <a:t>років (півріччя):</a:t>
                      </a:r>
                      <a:endParaRPr lang="uk-UA" sz="2000" b="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B0F0"/>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80116888"/>
                  </a:ext>
                </a:extLst>
              </a:tr>
              <a:tr h="0">
                <a:tc>
                  <a:txBody>
                    <a:bodyPr/>
                    <a:lstStyle/>
                    <a:p>
                      <a:pPr algn="ctr">
                        <a:spcAft>
                          <a:spcPts val="0"/>
                        </a:spcAft>
                      </a:pPr>
                      <a:r>
                        <a:rPr lang="uk-UA" sz="2000" dirty="0">
                          <a:solidFill>
                            <a:schemeClr val="bg1"/>
                          </a:solidFill>
                          <a:effectLst/>
                        </a:rPr>
                        <a:t>Вид діяльності (дія)</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ctr">
                        <a:spcAft>
                          <a:spcPts val="0"/>
                        </a:spcAft>
                      </a:pPr>
                      <a:r>
                        <a:rPr lang="uk-UA" sz="2000" dirty="0" smtClean="0">
                          <a:solidFill>
                            <a:schemeClr val="bg1"/>
                          </a:solidFill>
                          <a:effectLst/>
                        </a:rPr>
                        <a:t>3</a:t>
                      </a:r>
                      <a:endParaRPr lang="uk-UA" sz="2000" dirty="0">
                        <a:solidFill>
                          <a:schemeClr val="bg1"/>
                        </a:solidFill>
                        <a:effectLst/>
                      </a:endParaRPr>
                    </a:p>
                    <a:p>
                      <a:pPr algn="ct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ctr">
                        <a:spcAft>
                          <a:spcPts val="0"/>
                        </a:spcAft>
                      </a:pPr>
                      <a:r>
                        <a:rPr lang="uk-UA" sz="2000" dirty="0" smtClean="0">
                          <a:solidFill>
                            <a:schemeClr val="bg1"/>
                          </a:solidFill>
                          <a:effectLst/>
                        </a:rPr>
                        <a:t>4</a:t>
                      </a:r>
                      <a:endParaRPr lang="uk-UA" sz="2000" dirty="0">
                        <a:solidFill>
                          <a:schemeClr val="bg1"/>
                        </a:solidFill>
                        <a:effectLst/>
                      </a:endParaRPr>
                    </a:p>
                    <a:p>
                      <a:pPr algn="ct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ctr">
                        <a:spcAft>
                          <a:spcPts val="0"/>
                        </a:spcAft>
                      </a:pPr>
                      <a:r>
                        <a:rPr lang="uk-UA" sz="2000" dirty="0" smtClean="0">
                          <a:solidFill>
                            <a:schemeClr val="bg1"/>
                          </a:solidFill>
                          <a:effectLst/>
                        </a:rPr>
                        <a:t>5</a:t>
                      </a:r>
                      <a:endParaRPr lang="uk-UA" sz="2000" dirty="0">
                        <a:solidFill>
                          <a:schemeClr val="bg1"/>
                        </a:solidFill>
                        <a:effectLst/>
                      </a:endParaRPr>
                    </a:p>
                    <a:p>
                      <a:pPr algn="ctr">
                        <a:spcAft>
                          <a:spcPts val="0"/>
                        </a:spcAft>
                      </a:pPr>
                      <a:r>
                        <a:rPr lang="uk-UA" sz="2000" dirty="0">
                          <a:solidFill>
                            <a:schemeClr val="bg1"/>
                          </a:solidFill>
                          <a:effectLst/>
                        </a:rPr>
                        <a:t> </a:t>
                      </a:r>
                    </a:p>
                    <a:p>
                      <a:pPr algn="ct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ctr">
                        <a:spcAft>
                          <a:spcPts val="0"/>
                        </a:spcAft>
                      </a:pPr>
                      <a:r>
                        <a:rPr lang="uk-UA" sz="2000" dirty="0" smtClean="0">
                          <a:solidFill>
                            <a:schemeClr val="bg1"/>
                          </a:solidFill>
                          <a:effectLst/>
                        </a:rPr>
                        <a:t>6</a:t>
                      </a:r>
                      <a:endParaRPr lang="uk-UA" sz="2000" dirty="0">
                        <a:solidFill>
                          <a:schemeClr val="bg1"/>
                        </a:solidFill>
                        <a:effectLst/>
                      </a:endParaRPr>
                    </a:p>
                    <a:p>
                      <a:pPr algn="ctr">
                        <a:spcAft>
                          <a:spcPts val="0"/>
                        </a:spcAft>
                      </a:pPr>
                      <a:r>
                        <a:rPr lang="uk-UA" sz="2000" dirty="0">
                          <a:solidFill>
                            <a:schemeClr val="bg1"/>
                          </a:solidFill>
                          <a:effectLst/>
                        </a:rPr>
                        <a:t> </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tc>
                  <a:txBody>
                    <a:bodyPr/>
                    <a:lstStyle/>
                    <a:p>
                      <a:pPr algn="ctr">
                        <a:spcAft>
                          <a:spcPts val="0"/>
                        </a:spcAft>
                      </a:pPr>
                      <a:r>
                        <a:rPr lang="uk-UA" sz="2000" dirty="0">
                          <a:solidFill>
                            <a:schemeClr val="bg1"/>
                          </a:solidFill>
                          <a:effectLst/>
                        </a:rPr>
                        <a:t>Орган, що забезпечує виконання</a:t>
                      </a:r>
                      <a:endParaRPr lang="uk-UA" sz="20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0070C0"/>
                    </a:solidFill>
                  </a:tcPr>
                </a:tc>
                <a:extLst>
                  <a:ext uri="{0D108BD9-81ED-4DB2-BD59-A6C34878D82A}">
                    <a16:rowId xmlns:a16="http://schemas.microsoft.com/office/drawing/2014/main" val="1204464612"/>
                  </a:ext>
                </a:extLst>
              </a:tr>
            </a:tbl>
          </a:graphicData>
        </a:graphic>
      </p:graphicFrame>
    </p:spTree>
    <p:extLst>
      <p:ext uri="{BB962C8B-B14F-4D97-AF65-F5344CB8AC3E}">
        <p14:creationId xmlns:p14="http://schemas.microsoft.com/office/powerpoint/2010/main" val="4160631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Місце для вмісту 1"/>
          <p:cNvGraphicFramePr>
            <a:graphicFrameLocks noGrp="1"/>
          </p:cNvGraphicFramePr>
          <p:nvPr>
            <p:ph idx="1"/>
            <p:extLst>
              <p:ext uri="{D42A27DB-BD31-4B8C-83A1-F6EECF244321}">
                <p14:modId xmlns:p14="http://schemas.microsoft.com/office/powerpoint/2010/main" val="3012467027"/>
              </p:ext>
            </p:extLst>
          </p:nvPr>
        </p:nvGraphicFramePr>
        <p:xfrm>
          <a:off x="150985" y="890913"/>
          <a:ext cx="8424936" cy="3730431"/>
        </p:xfrm>
        <a:graphic>
          <a:graphicData uri="http://schemas.openxmlformats.org/drawingml/2006/table">
            <a:tbl>
              <a:tblPr firstRow="1" firstCol="1" bandRow="1">
                <a:tableStyleId>{5C22544A-7EE6-4342-B048-85BDC9FD1C3A}</a:tableStyleId>
              </a:tblPr>
              <a:tblGrid>
                <a:gridCol w="527150">
                  <a:extLst>
                    <a:ext uri="{9D8B030D-6E8A-4147-A177-3AD203B41FA5}">
                      <a16:colId xmlns:a16="http://schemas.microsoft.com/office/drawing/2014/main" val="1475459672"/>
                    </a:ext>
                  </a:extLst>
                </a:gridCol>
                <a:gridCol w="1993130">
                  <a:extLst>
                    <a:ext uri="{9D8B030D-6E8A-4147-A177-3AD203B41FA5}">
                      <a16:colId xmlns:a16="http://schemas.microsoft.com/office/drawing/2014/main" val="2693542361"/>
                    </a:ext>
                  </a:extLst>
                </a:gridCol>
                <a:gridCol w="2348111">
                  <a:extLst>
                    <a:ext uri="{9D8B030D-6E8A-4147-A177-3AD203B41FA5}">
                      <a16:colId xmlns:a16="http://schemas.microsoft.com/office/drawing/2014/main" val="1029266398"/>
                    </a:ext>
                  </a:extLst>
                </a:gridCol>
                <a:gridCol w="3556545">
                  <a:extLst>
                    <a:ext uri="{9D8B030D-6E8A-4147-A177-3AD203B41FA5}">
                      <a16:colId xmlns:a16="http://schemas.microsoft.com/office/drawing/2014/main" val="387228071"/>
                    </a:ext>
                  </a:extLst>
                </a:gridCol>
              </a:tblGrid>
              <a:tr h="504055">
                <a:tc gridSpan="2">
                  <a:txBody>
                    <a:bodyPr/>
                    <a:lstStyle/>
                    <a:p>
                      <a:pPr indent="291465" algn="ctr">
                        <a:spcAft>
                          <a:spcPts val="0"/>
                        </a:spcAft>
                      </a:pPr>
                      <a:r>
                        <a:rPr lang="uk-UA" sz="2000" dirty="0" smtClean="0">
                          <a:effectLst/>
                        </a:rPr>
                        <a:t>Ризики</a:t>
                      </a:r>
                      <a:endParaRPr lang="uk-UA" sz="2000" dirty="0">
                        <a:effectLst/>
                      </a:endParaRPr>
                    </a:p>
                  </a:txBody>
                  <a:tcPr marL="68580" marR="68580" marT="0" marB="0" anchor="ctr">
                    <a:solidFill>
                      <a:srgbClr val="002060"/>
                    </a:solidFill>
                  </a:tcPr>
                </a:tc>
                <a:tc hMerge="1">
                  <a:txBody>
                    <a:bodyPr/>
                    <a:lstStyle/>
                    <a:p>
                      <a:endParaRPr lang="uk-UA"/>
                    </a:p>
                  </a:txBody>
                  <a:tcPr/>
                </a:tc>
                <a:tc>
                  <a:txBody>
                    <a:bodyPr/>
                    <a:lstStyle/>
                    <a:p>
                      <a:pPr algn="ctr">
                        <a:spcAft>
                          <a:spcPts val="0"/>
                        </a:spcAft>
                      </a:pPr>
                      <a:r>
                        <a:rPr lang="uk-UA" sz="2000" dirty="0" smtClean="0">
                          <a:effectLst/>
                        </a:rPr>
                        <a:t>Ймовірність</a:t>
                      </a:r>
                      <a:r>
                        <a:rPr lang="uk-UA" sz="2000" dirty="0">
                          <a:effectLst/>
                        </a:rPr>
                        <a:t> </a:t>
                      </a:r>
                      <a:endParaRPr lang="uk-UA" sz="2000" dirty="0">
                        <a:effectLst/>
                        <a:latin typeface="Times New Roman" panose="02020603050405020304" pitchFamily="18" charset="0"/>
                        <a:ea typeface="Calibri" panose="020F0502020204030204" pitchFamily="34" charset="0"/>
                      </a:endParaRPr>
                    </a:p>
                  </a:txBody>
                  <a:tcPr marL="68580" marR="68580" marT="0" marB="0" anchor="ctr">
                    <a:solidFill>
                      <a:srgbClr val="002060"/>
                    </a:solidFill>
                  </a:tcPr>
                </a:tc>
                <a:tc>
                  <a:txBody>
                    <a:bodyPr/>
                    <a:lstStyle/>
                    <a:p>
                      <a:pPr indent="291465" algn="ctr">
                        <a:spcAft>
                          <a:spcPts val="0"/>
                        </a:spcAft>
                      </a:pPr>
                      <a:r>
                        <a:rPr lang="uk-UA" sz="2000" dirty="0">
                          <a:effectLst/>
                        </a:rPr>
                        <a:t>Стратегія мінімізації </a:t>
                      </a:r>
                      <a:r>
                        <a:rPr lang="uk-UA" sz="2000" dirty="0" smtClean="0">
                          <a:effectLst/>
                        </a:rPr>
                        <a:t>ризиків</a:t>
                      </a:r>
                      <a:endParaRPr lang="uk-UA" sz="2000" dirty="0">
                        <a:effectLst/>
                      </a:endParaRPr>
                    </a:p>
                  </a:txBody>
                  <a:tcPr marL="68580" marR="68580" marT="0" marB="0" anchor="ctr">
                    <a:solidFill>
                      <a:srgbClr val="002060"/>
                    </a:solidFill>
                  </a:tcPr>
                </a:tc>
                <a:extLst>
                  <a:ext uri="{0D108BD9-81ED-4DB2-BD59-A6C34878D82A}">
                    <a16:rowId xmlns:a16="http://schemas.microsoft.com/office/drawing/2014/main" val="1450532382"/>
                  </a:ext>
                </a:extLst>
              </a:tr>
              <a:tr h="1503194">
                <a:tc>
                  <a:txBody>
                    <a:bodyPr/>
                    <a:lstStyle/>
                    <a:p>
                      <a:pPr marL="71755" algn="just">
                        <a:spcAft>
                          <a:spcPts val="0"/>
                        </a:spcAft>
                      </a:pPr>
                      <a:r>
                        <a:rPr lang="uk-UA" sz="2000" dirty="0">
                          <a:effectLst/>
                        </a:rPr>
                        <a:t>Внутрішні</a:t>
                      </a:r>
                      <a:endParaRPr lang="uk-UA" sz="2000" dirty="0">
                        <a:effectLst/>
                        <a:latin typeface="Times New Roman" panose="02020603050405020304" pitchFamily="18" charset="0"/>
                        <a:ea typeface="Calibri" panose="020F0502020204030204" pitchFamily="34" charset="0"/>
                      </a:endParaRPr>
                    </a:p>
                  </a:txBody>
                  <a:tcPr marL="68580" marR="68580" marT="0" marB="0" vert="vert270" anchor="ctr">
                    <a:solidFill>
                      <a:srgbClr val="002060"/>
                    </a:solidFill>
                  </a:tcPr>
                </a:tc>
                <a:tc>
                  <a:txBody>
                    <a:bodyPr/>
                    <a:lstStyle/>
                    <a:p>
                      <a:pPr indent="291465" algn="just">
                        <a:spcAft>
                          <a:spcPts val="0"/>
                        </a:spcAft>
                      </a:pPr>
                      <a:r>
                        <a:rPr lang="uk-UA" sz="2000" dirty="0">
                          <a:effectLst/>
                        </a:rPr>
                        <a:t> </a:t>
                      </a:r>
                      <a:endParaRPr lang="uk-UA" sz="2000"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pPr indent="291465" algn="just">
                        <a:spcAft>
                          <a:spcPts val="0"/>
                        </a:spcAft>
                      </a:pPr>
                      <a:r>
                        <a:rPr lang="uk-UA" sz="2000" dirty="0">
                          <a:effectLst/>
                        </a:rPr>
                        <a:t> </a:t>
                      </a:r>
                      <a:endParaRPr lang="uk-UA" sz="2000"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pPr indent="291465" algn="just">
                        <a:spcAft>
                          <a:spcPts val="0"/>
                        </a:spcAft>
                      </a:pPr>
                      <a:r>
                        <a:rPr lang="uk-UA" sz="2000" dirty="0">
                          <a:effectLst/>
                        </a:rPr>
                        <a:t> </a:t>
                      </a:r>
                      <a:endParaRPr lang="uk-UA" sz="2000"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281703588"/>
                  </a:ext>
                </a:extLst>
              </a:tr>
              <a:tr h="1617637">
                <a:tc>
                  <a:txBody>
                    <a:bodyPr/>
                    <a:lstStyle/>
                    <a:p>
                      <a:pPr indent="291465" algn="just">
                        <a:spcAft>
                          <a:spcPts val="0"/>
                        </a:spcAft>
                      </a:pPr>
                      <a:r>
                        <a:rPr lang="uk-UA" sz="2000" dirty="0">
                          <a:effectLst/>
                        </a:rPr>
                        <a:t>Зовнішні</a:t>
                      </a:r>
                      <a:endParaRPr lang="uk-UA" sz="2000" dirty="0">
                        <a:effectLst/>
                        <a:latin typeface="Times New Roman" panose="02020603050405020304" pitchFamily="18" charset="0"/>
                        <a:ea typeface="Calibri" panose="020F0502020204030204" pitchFamily="34" charset="0"/>
                      </a:endParaRPr>
                    </a:p>
                  </a:txBody>
                  <a:tcPr marL="68580" marR="68580" marT="0" marB="0" vert="vert270" anchor="ctr">
                    <a:solidFill>
                      <a:srgbClr val="002060"/>
                    </a:solidFill>
                  </a:tcPr>
                </a:tc>
                <a:tc>
                  <a:txBody>
                    <a:bodyPr/>
                    <a:lstStyle/>
                    <a:p>
                      <a:pPr indent="291465" algn="just">
                        <a:spcAft>
                          <a:spcPts val="0"/>
                        </a:spcAft>
                      </a:pPr>
                      <a:r>
                        <a:rPr lang="uk-UA" sz="2000" dirty="0">
                          <a:effectLst/>
                        </a:rPr>
                        <a:t> </a:t>
                      </a:r>
                      <a:endParaRPr lang="uk-UA" sz="2000"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indent="291465" algn="just">
                        <a:spcAft>
                          <a:spcPts val="0"/>
                        </a:spcAft>
                      </a:pPr>
                      <a:r>
                        <a:rPr lang="uk-UA" sz="2000" dirty="0">
                          <a:effectLst/>
                        </a:rPr>
                        <a:t> </a:t>
                      </a:r>
                      <a:endParaRPr lang="uk-UA" sz="2000"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indent="291465" algn="just">
                        <a:spcAft>
                          <a:spcPts val="0"/>
                        </a:spcAft>
                      </a:pPr>
                      <a:r>
                        <a:rPr lang="uk-UA" sz="2000" dirty="0">
                          <a:effectLst/>
                        </a:rPr>
                        <a:t> </a:t>
                      </a:r>
                    </a:p>
                    <a:p>
                      <a:pPr indent="291465" algn="just">
                        <a:spcAft>
                          <a:spcPts val="0"/>
                        </a:spcAft>
                      </a:pPr>
                      <a:r>
                        <a:rPr lang="uk-UA" sz="2000" dirty="0">
                          <a:effectLst/>
                        </a:rPr>
                        <a:t> </a:t>
                      </a:r>
                    </a:p>
                    <a:p>
                      <a:pPr indent="291465" algn="just">
                        <a:spcAft>
                          <a:spcPts val="0"/>
                        </a:spcAft>
                      </a:pPr>
                      <a:r>
                        <a:rPr lang="uk-UA" sz="2000" dirty="0">
                          <a:effectLst/>
                        </a:rPr>
                        <a:t> </a:t>
                      </a:r>
                    </a:p>
                    <a:p>
                      <a:pPr indent="291465" algn="just">
                        <a:spcAft>
                          <a:spcPts val="0"/>
                        </a:spcAft>
                      </a:pPr>
                      <a:r>
                        <a:rPr lang="uk-UA" sz="2000" dirty="0">
                          <a:effectLst/>
                        </a:rPr>
                        <a:t> </a:t>
                      </a:r>
                    </a:p>
                    <a:p>
                      <a:pPr indent="291465" algn="just">
                        <a:spcAft>
                          <a:spcPts val="0"/>
                        </a:spcAft>
                      </a:pPr>
                      <a:r>
                        <a:rPr lang="uk-UA" sz="2000" dirty="0">
                          <a:effectLst/>
                        </a:rPr>
                        <a:t> </a:t>
                      </a:r>
                      <a:endParaRPr lang="uk-UA" sz="2000"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3674554869"/>
                  </a:ext>
                </a:extLst>
              </a:tr>
            </a:tbl>
          </a:graphicData>
        </a:graphic>
      </p:graphicFrame>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737887"/>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2.5. </a:t>
            </a:r>
            <a:r>
              <a:rPr lang="ru-RU" sz="3600" b="1" dirty="0" err="1">
                <a:latin typeface="Century Gothic" pitchFamily="34" charset="0"/>
              </a:rPr>
              <a:t>Можливі</a:t>
            </a:r>
            <a:r>
              <a:rPr lang="ru-RU" sz="3600" b="1" dirty="0">
                <a:latin typeface="Century Gothic" pitchFamily="34" charset="0"/>
              </a:rPr>
              <a:t> </a:t>
            </a:r>
            <a:r>
              <a:rPr lang="ru-RU" sz="3600" b="1" dirty="0" err="1" smtClean="0">
                <a:latin typeface="Century Gothic" pitchFamily="34" charset="0"/>
              </a:rPr>
              <a:t>ризики</a:t>
            </a:r>
            <a:r>
              <a:rPr lang="ru-RU" sz="3600" b="1" dirty="0" smtClean="0">
                <a:latin typeface="Century Gothic" pitchFamily="34" charset="0"/>
              </a:rPr>
              <a:t> </a:t>
            </a:r>
            <a:r>
              <a:rPr lang="ru-RU" sz="3200" b="1" dirty="0" smtClean="0">
                <a:latin typeface="Century Gothic" pitchFamily="34" charset="0"/>
              </a:rPr>
              <a:t>(</a:t>
            </a:r>
            <a:r>
              <a:rPr lang="ru-RU" sz="3200" b="1" dirty="0">
                <a:latin typeface="Century Gothic" pitchFamily="34" charset="0"/>
              </a:rPr>
              <a:t>не </a:t>
            </a:r>
            <a:r>
              <a:rPr lang="ru-RU" sz="3200" b="1" dirty="0" err="1">
                <a:latin typeface="Century Gothic" pitchFamily="34" charset="0"/>
              </a:rPr>
              <a:t>більше</a:t>
            </a:r>
            <a:r>
              <a:rPr lang="ru-RU" sz="3200" b="1" dirty="0">
                <a:latin typeface="Century Gothic" pitchFamily="34" charset="0"/>
              </a:rPr>
              <a:t> 1 ст.).</a:t>
            </a:r>
          </a:p>
        </p:txBody>
      </p:sp>
      <p:sp>
        <p:nvSpPr>
          <p:cNvPr id="4" name="Прямокутник 3"/>
          <p:cNvSpPr/>
          <p:nvPr/>
        </p:nvSpPr>
        <p:spPr>
          <a:xfrm>
            <a:off x="395536" y="5207776"/>
            <a:ext cx="8424936" cy="1200329"/>
          </a:xfrm>
          <a:prstGeom prst="rect">
            <a:avLst/>
          </a:prstGeom>
        </p:spPr>
        <p:txBody>
          <a:bodyPr wrap="square">
            <a:spAutoFit/>
          </a:bodyPr>
          <a:lstStyle/>
          <a:p>
            <a:r>
              <a:rPr lang="uk-UA" sz="2400" dirty="0">
                <a:latin typeface="PF Square Sans Pro" panose="02000506040000020004" pitchFamily="2" charset="0"/>
                <a:ea typeface="Calibri" panose="020F0502020204030204" pitchFamily="34" charset="0"/>
              </a:rPr>
              <a:t>Оцініть ступінь ймовірності кожного з перерахованих ризиків, використовуючи при цьому шкалу з градацією </a:t>
            </a:r>
            <a:r>
              <a:rPr lang="uk-UA" sz="2400" b="1" dirty="0">
                <a:latin typeface="PF Square Sans Pro" panose="02000506040000020004" pitchFamily="2" charset="0"/>
                <a:ea typeface="Calibri" panose="020F0502020204030204" pitchFamily="34" charset="0"/>
              </a:rPr>
              <a:t>«високий», «середній» </a:t>
            </a:r>
            <a:r>
              <a:rPr lang="uk-UA" sz="2400" dirty="0">
                <a:latin typeface="PF Square Sans Pro" panose="02000506040000020004" pitchFamily="2" charset="0"/>
                <a:ea typeface="Calibri" panose="020F0502020204030204" pitchFamily="34" charset="0"/>
              </a:rPr>
              <a:t>та</a:t>
            </a:r>
            <a:r>
              <a:rPr lang="uk-UA" sz="2400" b="1" dirty="0">
                <a:latin typeface="PF Square Sans Pro" panose="02000506040000020004" pitchFamily="2" charset="0"/>
                <a:ea typeface="Calibri" panose="020F0502020204030204" pitchFamily="34" charset="0"/>
              </a:rPr>
              <a:t> «низький»</a:t>
            </a:r>
            <a:r>
              <a:rPr lang="uk-UA" sz="2400" dirty="0">
                <a:latin typeface="PF Square Sans Pro" panose="02000506040000020004" pitchFamily="2" charset="0"/>
                <a:ea typeface="Calibri" panose="020F0502020204030204" pitchFamily="34" charset="0"/>
              </a:rPr>
              <a:t> </a:t>
            </a:r>
            <a:endParaRPr lang="uk-UA" sz="2400" dirty="0">
              <a:latin typeface="PF Square Sans Pro" panose="02000506040000020004" pitchFamily="2" charset="0"/>
            </a:endParaRPr>
          </a:p>
        </p:txBody>
      </p:sp>
    </p:spTree>
    <p:extLst>
      <p:ext uri="{BB962C8B-B14F-4D97-AF65-F5344CB8AC3E}">
        <p14:creationId xmlns:p14="http://schemas.microsoft.com/office/powerpoint/2010/main" val="1555679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0405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449855"/>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2.5. </a:t>
            </a:r>
            <a:r>
              <a:rPr lang="ru-RU" sz="3600" b="1" dirty="0" err="1">
                <a:latin typeface="Century Gothic" pitchFamily="34" charset="0"/>
              </a:rPr>
              <a:t>Можливі</a:t>
            </a:r>
            <a:r>
              <a:rPr lang="ru-RU" sz="3600" b="1" dirty="0">
                <a:latin typeface="Century Gothic" pitchFamily="34" charset="0"/>
              </a:rPr>
              <a:t> </a:t>
            </a:r>
            <a:r>
              <a:rPr lang="ru-RU" sz="3600" b="1" dirty="0" err="1" smtClean="0">
                <a:latin typeface="Century Gothic" pitchFamily="34" charset="0"/>
              </a:rPr>
              <a:t>ризики</a:t>
            </a:r>
            <a:r>
              <a:rPr lang="ru-RU" sz="3600" b="1" dirty="0" smtClean="0">
                <a:latin typeface="Century Gothic" pitchFamily="34" charset="0"/>
              </a:rPr>
              <a:t> </a:t>
            </a:r>
            <a:r>
              <a:rPr lang="ru-RU" sz="3200" b="1" dirty="0" smtClean="0">
                <a:latin typeface="Century Gothic" pitchFamily="34" charset="0"/>
              </a:rPr>
              <a:t>(</a:t>
            </a:r>
            <a:r>
              <a:rPr lang="ru-RU" sz="3200" b="1" dirty="0">
                <a:latin typeface="Century Gothic" pitchFamily="34" charset="0"/>
              </a:rPr>
              <a:t>не </a:t>
            </a:r>
            <a:r>
              <a:rPr lang="ru-RU" sz="3200" b="1" dirty="0" err="1">
                <a:latin typeface="Century Gothic" pitchFamily="34" charset="0"/>
              </a:rPr>
              <a:t>більше</a:t>
            </a:r>
            <a:r>
              <a:rPr lang="ru-RU" sz="3200" b="1" dirty="0">
                <a:latin typeface="Century Gothic" pitchFamily="34" charset="0"/>
              </a:rPr>
              <a:t> 1 ст.).</a:t>
            </a:r>
          </a:p>
        </p:txBody>
      </p:sp>
      <p:graphicFrame>
        <p:nvGraphicFramePr>
          <p:cNvPr id="6" name="Таблиця 5"/>
          <p:cNvGraphicFramePr>
            <a:graphicFrameLocks noGrp="1"/>
          </p:cNvGraphicFramePr>
          <p:nvPr>
            <p:extLst>
              <p:ext uri="{D42A27DB-BD31-4B8C-83A1-F6EECF244321}">
                <p14:modId xmlns:p14="http://schemas.microsoft.com/office/powerpoint/2010/main" val="479931010"/>
              </p:ext>
            </p:extLst>
          </p:nvPr>
        </p:nvGraphicFramePr>
        <p:xfrm>
          <a:off x="179510" y="602881"/>
          <a:ext cx="8856985" cy="6138487"/>
        </p:xfrm>
        <a:graphic>
          <a:graphicData uri="http://schemas.openxmlformats.org/drawingml/2006/table">
            <a:tbl>
              <a:tblPr firstRow="1" firstCol="1" bandRow="1">
                <a:tableStyleId>{5C22544A-7EE6-4342-B048-85BDC9FD1C3A}</a:tableStyleId>
              </a:tblPr>
              <a:tblGrid>
                <a:gridCol w="868405">
                  <a:extLst>
                    <a:ext uri="{9D8B030D-6E8A-4147-A177-3AD203B41FA5}">
                      <a16:colId xmlns:a16="http://schemas.microsoft.com/office/drawing/2014/main" val="3961825368"/>
                    </a:ext>
                  </a:extLst>
                </a:gridCol>
                <a:gridCol w="1867901">
                  <a:extLst>
                    <a:ext uri="{9D8B030D-6E8A-4147-A177-3AD203B41FA5}">
                      <a16:colId xmlns:a16="http://schemas.microsoft.com/office/drawing/2014/main" val="1202407514"/>
                    </a:ext>
                  </a:extLst>
                </a:gridCol>
                <a:gridCol w="1368152">
                  <a:extLst>
                    <a:ext uri="{9D8B030D-6E8A-4147-A177-3AD203B41FA5}">
                      <a16:colId xmlns:a16="http://schemas.microsoft.com/office/drawing/2014/main" val="716759600"/>
                    </a:ext>
                  </a:extLst>
                </a:gridCol>
                <a:gridCol w="4752527">
                  <a:extLst>
                    <a:ext uri="{9D8B030D-6E8A-4147-A177-3AD203B41FA5}">
                      <a16:colId xmlns:a16="http://schemas.microsoft.com/office/drawing/2014/main" val="2233397553"/>
                    </a:ext>
                  </a:extLst>
                </a:gridCol>
              </a:tblGrid>
              <a:tr h="292200">
                <a:tc gridSpan="2">
                  <a:txBody>
                    <a:bodyPr/>
                    <a:lstStyle/>
                    <a:p>
                      <a:pPr algn="ctr" fontAlgn="base">
                        <a:lnSpc>
                          <a:spcPct val="115000"/>
                        </a:lnSpc>
                        <a:spcAft>
                          <a:spcPts val="0"/>
                        </a:spcAft>
                      </a:pPr>
                      <a:r>
                        <a:rPr lang="uk-UA" sz="1600" dirty="0">
                          <a:effectLst/>
                        </a:rPr>
                        <a:t>Ризики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solidFill>
                      <a:srgbClr val="002060"/>
                    </a:solidFill>
                  </a:tcPr>
                </a:tc>
                <a:tc hMerge="1">
                  <a:txBody>
                    <a:bodyPr/>
                    <a:lstStyle/>
                    <a:p>
                      <a:endParaRPr lang="uk-UA"/>
                    </a:p>
                  </a:txBody>
                  <a:tcPr/>
                </a:tc>
                <a:tc>
                  <a:txBody>
                    <a:bodyPr/>
                    <a:lstStyle/>
                    <a:p>
                      <a:pPr algn="ctr" fontAlgn="base">
                        <a:lnSpc>
                          <a:spcPct val="115000"/>
                        </a:lnSpc>
                        <a:spcAft>
                          <a:spcPts val="0"/>
                        </a:spcAft>
                      </a:pPr>
                      <a:r>
                        <a:rPr lang="uk-UA" sz="1600" dirty="0">
                          <a:effectLst/>
                        </a:rPr>
                        <a:t>Ймовірність</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solidFill>
                      <a:srgbClr val="002060"/>
                    </a:solidFill>
                  </a:tcPr>
                </a:tc>
                <a:tc>
                  <a:txBody>
                    <a:bodyPr/>
                    <a:lstStyle/>
                    <a:p>
                      <a:pPr algn="ctr" fontAlgn="base">
                        <a:lnSpc>
                          <a:spcPct val="115000"/>
                        </a:lnSpc>
                        <a:spcAft>
                          <a:spcPts val="0"/>
                        </a:spcAft>
                      </a:pPr>
                      <a:r>
                        <a:rPr lang="uk-UA" sz="1600" dirty="0">
                          <a:effectLst/>
                        </a:rPr>
                        <a:t>Стратегія мінімізації ризиків</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solidFill>
                      <a:srgbClr val="002060"/>
                    </a:solidFill>
                  </a:tcPr>
                </a:tc>
                <a:extLst>
                  <a:ext uri="{0D108BD9-81ED-4DB2-BD59-A6C34878D82A}">
                    <a16:rowId xmlns:a16="http://schemas.microsoft.com/office/drawing/2014/main" val="3677267611"/>
                  </a:ext>
                </a:extLst>
              </a:tr>
              <a:tr h="2337601">
                <a:tc rowSpan="2">
                  <a:txBody>
                    <a:bodyPr/>
                    <a:lstStyle/>
                    <a:p>
                      <a:pPr algn="ctr" fontAlgn="base">
                        <a:lnSpc>
                          <a:spcPct val="115000"/>
                        </a:lnSpc>
                        <a:spcAft>
                          <a:spcPts val="0"/>
                        </a:spcAft>
                      </a:pPr>
                      <a:r>
                        <a:rPr lang="uk-UA" sz="1600" dirty="0">
                          <a:effectLst/>
                        </a:rPr>
                        <a:t>Внутрішні</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vert="vert270" anchor="ctr">
                    <a:solidFill>
                      <a:schemeClr val="accent2">
                        <a:lumMod val="75000"/>
                      </a:schemeClr>
                    </a:solidFill>
                  </a:tcPr>
                </a:tc>
                <a:tc>
                  <a:txBody>
                    <a:bodyPr/>
                    <a:lstStyle/>
                    <a:p>
                      <a:pPr algn="ctr" fontAlgn="base">
                        <a:lnSpc>
                          <a:spcPct val="115000"/>
                        </a:lnSpc>
                        <a:spcAft>
                          <a:spcPts val="0"/>
                        </a:spcAft>
                      </a:pPr>
                      <a:r>
                        <a:rPr lang="uk-UA" sz="1600" b="1" dirty="0">
                          <a:effectLst/>
                        </a:rPr>
                        <a:t>Неспроможність Агенції функціонувати без </a:t>
                      </a:r>
                      <a:r>
                        <a:rPr lang="uk-UA" sz="1600" b="1" dirty="0" smtClean="0">
                          <a:effectLst/>
                        </a:rPr>
                        <a:t>фінансування </a:t>
                      </a:r>
                      <a:r>
                        <a:rPr lang="uk-UA" sz="1600" b="1" dirty="0">
                          <a:effectLst/>
                        </a:rPr>
                        <a:t>проекту через рік після заснування</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nchor="ctr">
                    <a:solidFill>
                      <a:schemeClr val="accent2">
                        <a:lumMod val="20000"/>
                        <a:lumOff val="80000"/>
                      </a:schemeClr>
                    </a:solidFill>
                  </a:tcPr>
                </a:tc>
                <a:tc>
                  <a:txBody>
                    <a:bodyPr/>
                    <a:lstStyle/>
                    <a:p>
                      <a:pPr algn="ctr" fontAlgn="base">
                        <a:lnSpc>
                          <a:spcPct val="115000"/>
                        </a:lnSpc>
                        <a:spcAft>
                          <a:spcPts val="0"/>
                        </a:spcAft>
                      </a:pPr>
                      <a:r>
                        <a:rPr lang="uk-UA" sz="1600" b="1" dirty="0">
                          <a:effectLst/>
                        </a:rPr>
                        <a:t>Середня</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nchor="ctr">
                    <a:solidFill>
                      <a:schemeClr val="accent2">
                        <a:lumMod val="20000"/>
                        <a:lumOff val="80000"/>
                      </a:schemeClr>
                    </a:solidFill>
                  </a:tcPr>
                </a:tc>
                <a:tc>
                  <a:txBody>
                    <a:bodyPr/>
                    <a:lstStyle/>
                    <a:p>
                      <a:pPr algn="ctr" fontAlgn="base">
                        <a:lnSpc>
                          <a:spcPct val="115000"/>
                        </a:lnSpc>
                        <a:spcAft>
                          <a:spcPts val="0"/>
                        </a:spcAft>
                      </a:pPr>
                      <a:r>
                        <a:rPr lang="uk-UA" sz="1600" b="1" dirty="0">
                          <a:effectLst/>
                        </a:rPr>
                        <a:t>Проведення відбору персоналу агенції для створення спроможного колективу, (кадровий потенціал є сформований завдяки реалізації проекту ЄС-ПРООН «Місцевий розвиток, орієнтований га громаду- ІІ» - в районах області створено ресурсні центри, які можуть стати основою майбутньої Агенції регіонального розвитку гірських територій). </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nchor="ctr">
                    <a:solidFill>
                      <a:schemeClr val="accent2">
                        <a:lumMod val="20000"/>
                        <a:lumOff val="80000"/>
                      </a:schemeClr>
                    </a:solidFill>
                  </a:tcPr>
                </a:tc>
                <a:extLst>
                  <a:ext uri="{0D108BD9-81ED-4DB2-BD59-A6C34878D82A}">
                    <a16:rowId xmlns:a16="http://schemas.microsoft.com/office/drawing/2014/main" val="3493542028"/>
                  </a:ext>
                </a:extLst>
              </a:tr>
              <a:tr h="876600">
                <a:tc vMerge="1">
                  <a:txBody>
                    <a:bodyPr/>
                    <a:lstStyle/>
                    <a:p>
                      <a:endParaRPr lang="uk-UA"/>
                    </a:p>
                  </a:txBody>
                  <a:tcPr/>
                </a:tc>
                <a:tc>
                  <a:txBody>
                    <a:bodyPr/>
                    <a:lstStyle/>
                    <a:p>
                      <a:pPr algn="ctr" fontAlgn="base">
                        <a:lnSpc>
                          <a:spcPct val="115000"/>
                        </a:lnSpc>
                        <a:spcAft>
                          <a:spcPts val="0"/>
                        </a:spcAft>
                      </a:pPr>
                      <a:r>
                        <a:rPr lang="uk-UA" sz="1600" b="1" dirty="0">
                          <a:effectLst/>
                        </a:rPr>
                        <a:t>Недостатня кількість </a:t>
                      </a:r>
                      <a:r>
                        <a:rPr lang="uk-UA" sz="1600" b="1" dirty="0" smtClean="0">
                          <a:effectLst/>
                        </a:rPr>
                        <a:t>сировини</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nchor="ctr">
                    <a:solidFill>
                      <a:schemeClr val="accent2">
                        <a:lumMod val="20000"/>
                        <a:lumOff val="80000"/>
                      </a:schemeClr>
                    </a:solidFill>
                  </a:tcPr>
                </a:tc>
                <a:tc>
                  <a:txBody>
                    <a:bodyPr/>
                    <a:lstStyle/>
                    <a:p>
                      <a:pPr algn="ctr" fontAlgn="base">
                        <a:lnSpc>
                          <a:spcPct val="115000"/>
                        </a:lnSpc>
                        <a:spcAft>
                          <a:spcPts val="0"/>
                        </a:spcAft>
                      </a:pPr>
                      <a:r>
                        <a:rPr lang="uk-UA" sz="1600" b="1" dirty="0">
                          <a:effectLst/>
                        </a:rPr>
                        <a:t>Середня</a:t>
                      </a:r>
                      <a:br>
                        <a:rPr lang="uk-UA" sz="1600" b="1" dirty="0">
                          <a:effectLst/>
                        </a:rPr>
                      </a:b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nchor="ctr">
                    <a:solidFill>
                      <a:schemeClr val="accent2">
                        <a:lumMod val="20000"/>
                        <a:lumOff val="80000"/>
                      </a:schemeClr>
                    </a:solidFill>
                  </a:tcPr>
                </a:tc>
                <a:tc>
                  <a:txBody>
                    <a:bodyPr/>
                    <a:lstStyle/>
                    <a:p>
                      <a:pPr algn="ctr" fontAlgn="base">
                        <a:lnSpc>
                          <a:spcPct val="115000"/>
                        </a:lnSpc>
                        <a:spcAft>
                          <a:spcPts val="0"/>
                        </a:spcAft>
                      </a:pPr>
                      <a:r>
                        <a:rPr lang="uk-UA" sz="1600" b="1" dirty="0">
                          <a:effectLst/>
                        </a:rPr>
                        <a:t>Підтримка сільгоспвиробників молока – ваучерна підтримка фермерів на закупівлю основних засобів (компонент Проекту)</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nchor="ctr">
                    <a:solidFill>
                      <a:schemeClr val="accent2">
                        <a:lumMod val="20000"/>
                        <a:lumOff val="80000"/>
                      </a:schemeClr>
                    </a:solidFill>
                  </a:tcPr>
                </a:tc>
                <a:extLst>
                  <a:ext uri="{0D108BD9-81ED-4DB2-BD59-A6C34878D82A}">
                    <a16:rowId xmlns:a16="http://schemas.microsoft.com/office/drawing/2014/main" val="706283089"/>
                  </a:ext>
                </a:extLst>
              </a:tr>
              <a:tr h="1463286">
                <a:tc rowSpan="2">
                  <a:txBody>
                    <a:bodyPr/>
                    <a:lstStyle/>
                    <a:p>
                      <a:pPr algn="ctr" fontAlgn="base">
                        <a:lnSpc>
                          <a:spcPct val="115000"/>
                        </a:lnSpc>
                        <a:spcAft>
                          <a:spcPts val="0"/>
                        </a:spcAft>
                      </a:pPr>
                      <a:r>
                        <a:rPr lang="uk-UA" sz="1600" dirty="0">
                          <a:effectLst/>
                        </a:rPr>
                        <a:t>Зовнішні</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vert="vert270" anchor="ctr">
                    <a:solidFill>
                      <a:srgbClr val="00B050"/>
                    </a:solidFill>
                  </a:tcPr>
                </a:tc>
                <a:tc>
                  <a:txBody>
                    <a:bodyPr/>
                    <a:lstStyle/>
                    <a:p>
                      <a:pPr algn="ctr" fontAlgn="base">
                        <a:lnSpc>
                          <a:spcPct val="115000"/>
                        </a:lnSpc>
                        <a:spcAft>
                          <a:spcPts val="0"/>
                        </a:spcAft>
                      </a:pPr>
                      <a:r>
                        <a:rPr lang="uk-UA" sz="1600" b="1" dirty="0">
                          <a:effectLst/>
                        </a:rPr>
                        <a:t>Зміни до законодавства про функціонування АРР, кооперативів</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nchor="ctr">
                    <a:solidFill>
                      <a:srgbClr val="92D050"/>
                    </a:solidFill>
                  </a:tcPr>
                </a:tc>
                <a:tc>
                  <a:txBody>
                    <a:bodyPr/>
                    <a:lstStyle/>
                    <a:p>
                      <a:pPr algn="ctr" fontAlgn="base">
                        <a:lnSpc>
                          <a:spcPct val="115000"/>
                        </a:lnSpc>
                        <a:spcAft>
                          <a:spcPts val="0"/>
                        </a:spcAft>
                      </a:pPr>
                      <a:r>
                        <a:rPr lang="uk-UA" sz="1600" b="1" dirty="0">
                          <a:effectLst/>
                        </a:rPr>
                        <a:t>Низька</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nchor="ctr">
                    <a:solidFill>
                      <a:srgbClr val="92D050"/>
                    </a:solidFill>
                  </a:tcPr>
                </a:tc>
                <a:tc>
                  <a:txBody>
                    <a:bodyPr/>
                    <a:lstStyle/>
                    <a:p>
                      <a:pPr algn="ctr" fontAlgn="base">
                        <a:lnSpc>
                          <a:spcPct val="115000"/>
                        </a:lnSpc>
                        <a:spcAft>
                          <a:spcPts val="0"/>
                        </a:spcAft>
                      </a:pPr>
                      <a:r>
                        <a:rPr lang="uk-UA" sz="1600" b="1" dirty="0">
                          <a:effectLst/>
                        </a:rPr>
                        <a:t>Аграрне законодавство та законодавство про регіональний розвиток розроблено та затверджено відносно недавно та відповідає європейській практиці, що є певною гарантіє його сталості в довгостроковому періоді</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nchor="ctr">
                    <a:solidFill>
                      <a:srgbClr val="92D050"/>
                    </a:solidFill>
                  </a:tcPr>
                </a:tc>
                <a:extLst>
                  <a:ext uri="{0D108BD9-81ED-4DB2-BD59-A6C34878D82A}">
                    <a16:rowId xmlns:a16="http://schemas.microsoft.com/office/drawing/2014/main" val="3854770420"/>
                  </a:ext>
                </a:extLst>
              </a:tr>
              <a:tr h="1168800">
                <a:tc vMerge="1">
                  <a:txBody>
                    <a:bodyPr/>
                    <a:lstStyle/>
                    <a:p>
                      <a:endParaRPr lang="uk-UA"/>
                    </a:p>
                  </a:txBody>
                  <a:tcPr/>
                </a:tc>
                <a:tc>
                  <a:txBody>
                    <a:bodyPr/>
                    <a:lstStyle/>
                    <a:p>
                      <a:pPr algn="ctr" fontAlgn="base">
                        <a:lnSpc>
                          <a:spcPct val="115000"/>
                        </a:lnSpc>
                        <a:spcAft>
                          <a:spcPts val="0"/>
                        </a:spcAft>
                      </a:pPr>
                      <a:r>
                        <a:rPr lang="uk-UA" sz="1600" b="1">
                          <a:effectLst/>
                        </a:rPr>
                        <a:t>Демографічна ситуація – відтік населення з гірських територій</a:t>
                      </a:r>
                      <a:endParaRPr lang="uk-UA" sz="1600" b="1">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nchor="ctr">
                    <a:solidFill>
                      <a:srgbClr val="92D050"/>
                    </a:solidFill>
                  </a:tcPr>
                </a:tc>
                <a:tc>
                  <a:txBody>
                    <a:bodyPr/>
                    <a:lstStyle/>
                    <a:p>
                      <a:pPr algn="ctr" fontAlgn="base">
                        <a:lnSpc>
                          <a:spcPct val="115000"/>
                        </a:lnSpc>
                        <a:spcAft>
                          <a:spcPts val="0"/>
                        </a:spcAft>
                      </a:pPr>
                      <a:r>
                        <a:rPr lang="uk-UA" sz="1600" b="1" dirty="0">
                          <a:effectLst/>
                        </a:rPr>
                        <a:t>Середня</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nchor="ctr">
                    <a:solidFill>
                      <a:srgbClr val="92D050"/>
                    </a:solidFill>
                  </a:tcPr>
                </a:tc>
                <a:tc>
                  <a:txBody>
                    <a:bodyPr/>
                    <a:lstStyle/>
                    <a:p>
                      <a:pPr algn="ctr" fontAlgn="base">
                        <a:lnSpc>
                          <a:spcPct val="115000"/>
                        </a:lnSpc>
                        <a:spcAft>
                          <a:spcPts val="0"/>
                        </a:spcAft>
                      </a:pPr>
                      <a:r>
                        <a:rPr lang="uk-UA" sz="1600" b="1" dirty="0">
                          <a:effectLst/>
                        </a:rPr>
                        <a:t>Програми підтримки зайнятості населення, соціальна підтримка, наявність доплат до заробітних плат в гірській зоні</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95" marR="49195" marT="0" marB="0" anchor="ctr">
                    <a:solidFill>
                      <a:srgbClr val="92D050"/>
                    </a:solidFill>
                  </a:tcPr>
                </a:tc>
                <a:extLst>
                  <a:ext uri="{0D108BD9-81ED-4DB2-BD59-A6C34878D82A}">
                    <a16:rowId xmlns:a16="http://schemas.microsoft.com/office/drawing/2014/main" val="4022532459"/>
                  </a:ext>
                </a:extLst>
              </a:tr>
            </a:tbl>
          </a:graphicData>
        </a:graphic>
      </p:graphicFrame>
    </p:spTree>
    <p:extLst>
      <p:ext uri="{BB962C8B-B14F-4D97-AF65-F5344CB8AC3E}">
        <p14:creationId xmlns:p14="http://schemas.microsoft.com/office/powerpoint/2010/main" val="3429244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289739"/>
            <a:ext cx="8928992" cy="4525963"/>
          </a:xfrm>
        </p:spPr>
        <p:txBody>
          <a:bodyPr>
            <a:noAutofit/>
          </a:bodyPr>
          <a:lstStyle/>
          <a:p>
            <a:pPr marL="0" indent="0">
              <a:buNone/>
            </a:pPr>
            <a:r>
              <a:rPr lang="uk-UA" sz="2400" b="1" dirty="0">
                <a:solidFill>
                  <a:srgbClr val="002060"/>
                </a:solidFill>
              </a:rPr>
              <a:t>а) фінансова сталість</a:t>
            </a:r>
            <a:r>
              <a:rPr lang="uk-UA" sz="2400" dirty="0">
                <a:solidFill>
                  <a:srgbClr val="002060"/>
                </a:solidFill>
              </a:rPr>
              <a:t>,  </a:t>
            </a:r>
            <a:r>
              <a:rPr lang="uk-UA" sz="2400" dirty="0"/>
              <a:t>зокрема фінансування подальших дій, джерела фінансування для покриття майбутніх експлуатаційних витрат.</a:t>
            </a:r>
          </a:p>
          <a:p>
            <a:pPr marL="0" indent="0">
              <a:buNone/>
            </a:pPr>
            <a:r>
              <a:rPr lang="uk-UA" sz="2400" b="1" dirty="0">
                <a:solidFill>
                  <a:srgbClr val="FF0000"/>
                </a:solidFill>
              </a:rPr>
              <a:t>Якщо дотичне, </a:t>
            </a:r>
            <a:r>
              <a:rPr lang="uk-UA" sz="2400" b="1" dirty="0" smtClean="0">
                <a:solidFill>
                  <a:srgbClr val="FF0000"/>
                </a:solidFill>
              </a:rPr>
              <a:t>поясніть:</a:t>
            </a:r>
          </a:p>
          <a:p>
            <a:pPr>
              <a:buFont typeface="Wingdings" panose="05000000000000000000" pitchFamily="2" charset="2"/>
              <a:buChar char="§"/>
            </a:pPr>
            <a:r>
              <a:rPr lang="uk-UA" sz="2400" dirty="0" smtClean="0"/>
              <a:t>Чи </a:t>
            </a:r>
            <a:r>
              <a:rPr lang="uk-UA" sz="2400" dirty="0"/>
              <a:t>передбачається та яким чином подальший розвиток й функціонування відповідних (у тому числі започаткованих за результатами проекту) структур, організацій та підприємств на засадах самоокупності або незалежності від бюджетного фінансування? </a:t>
            </a:r>
            <a:endParaRPr lang="uk-UA" sz="2400" dirty="0" smtClean="0"/>
          </a:p>
          <a:p>
            <a:pPr>
              <a:buFont typeface="Wingdings" panose="05000000000000000000" pitchFamily="2" charset="2"/>
              <a:buChar char="§"/>
            </a:pPr>
            <a:r>
              <a:rPr lang="uk-UA" sz="2400" dirty="0" smtClean="0"/>
              <a:t>Яким </a:t>
            </a:r>
            <a:r>
              <a:rPr lang="uk-UA" sz="2400" dirty="0"/>
              <a:t>чином діяльність за проектом позначиться на  формуванні й розвитку джерел надходжень до місцевого чи державного бюджету (за можливості, обґрунтуйте фінансовий прогноз таких надходжень</a:t>
            </a:r>
            <a:r>
              <a:rPr lang="uk-UA" sz="2400" dirty="0" smtClean="0"/>
              <a:t>)?</a:t>
            </a:r>
            <a:endParaRPr lang="uk-UA" sz="2400" dirty="0"/>
          </a:p>
        </p:txBody>
      </p:sp>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2.6. Сталість </a:t>
            </a:r>
            <a:r>
              <a:rPr lang="ru-RU" sz="3600" b="1" dirty="0" err="1">
                <a:latin typeface="Century Gothic" pitchFamily="34" charset="0"/>
              </a:rPr>
              <a:t>результатів</a:t>
            </a:r>
            <a:r>
              <a:rPr lang="ru-RU" sz="3600" b="1" dirty="0">
                <a:latin typeface="Century Gothic" pitchFamily="34" charset="0"/>
              </a:rPr>
              <a:t> проекту </a:t>
            </a:r>
            <a:endParaRPr lang="ru-RU" sz="3600" b="1" dirty="0" smtClean="0">
              <a:latin typeface="Century Gothic" pitchFamily="34" charset="0"/>
            </a:endParaRPr>
          </a:p>
          <a:p>
            <a:pPr algn="ctr"/>
            <a:r>
              <a:rPr lang="ru-RU" sz="3200" b="1" dirty="0" smtClean="0">
                <a:latin typeface="Century Gothic" pitchFamily="34" charset="0"/>
              </a:rPr>
              <a:t>(</a:t>
            </a:r>
            <a:r>
              <a:rPr lang="ru-RU" sz="3200" b="1" dirty="0">
                <a:latin typeface="Century Gothic" pitchFamily="34" charset="0"/>
              </a:rPr>
              <a:t>не </a:t>
            </a:r>
            <a:r>
              <a:rPr lang="ru-RU" sz="3200" b="1" dirty="0" err="1">
                <a:latin typeface="Century Gothic" pitchFamily="34" charset="0"/>
              </a:rPr>
              <a:t>більше</a:t>
            </a:r>
            <a:r>
              <a:rPr lang="ru-RU" sz="3200" b="1" dirty="0">
                <a:latin typeface="Century Gothic" pitchFamily="34" charset="0"/>
              </a:rPr>
              <a:t> 2 </a:t>
            </a:r>
            <a:r>
              <a:rPr lang="ru-RU" sz="3200" b="1" dirty="0" err="1">
                <a:latin typeface="Century Gothic" pitchFamily="34" charset="0"/>
              </a:rPr>
              <a:t>стор</a:t>
            </a:r>
            <a:r>
              <a:rPr lang="ru-RU" sz="3200" b="1" dirty="0">
                <a:latin typeface="Century Gothic" pitchFamily="34" charset="0"/>
              </a:rPr>
              <a:t>.)</a:t>
            </a:r>
            <a:endParaRPr lang="uk-UA" sz="3200" b="1" dirty="0">
              <a:latin typeface="Century Gothic" pitchFamily="34" charset="0"/>
            </a:endParaRPr>
          </a:p>
        </p:txBody>
      </p:sp>
      <p:sp>
        <p:nvSpPr>
          <p:cNvPr id="2" name="Прямокутник 1"/>
          <p:cNvSpPr/>
          <p:nvPr/>
        </p:nvSpPr>
        <p:spPr>
          <a:xfrm>
            <a:off x="3491881" y="6309320"/>
            <a:ext cx="5652119" cy="461665"/>
          </a:xfrm>
          <a:prstGeom prst="rect">
            <a:avLst/>
          </a:prstGeom>
          <a:solidFill>
            <a:schemeClr val="accent2"/>
          </a:solidFill>
        </p:spPr>
        <p:txBody>
          <a:bodyPr wrap="square">
            <a:spAutoFit/>
          </a:bodyPr>
          <a:lstStyle/>
          <a:p>
            <a:r>
              <a:rPr lang="ru-RU" sz="2400" b="1" dirty="0">
                <a:solidFill>
                  <a:schemeClr val="bg1"/>
                </a:solidFill>
                <a:latin typeface="Century Gothic" pitchFamily="34" charset="0"/>
              </a:rPr>
              <a:t>Сталість – </a:t>
            </a:r>
            <a:r>
              <a:rPr lang="ru-RU" sz="2400" b="1" dirty="0" err="1">
                <a:solidFill>
                  <a:schemeClr val="bg1"/>
                </a:solidFill>
                <a:latin typeface="Century Gothic" pitchFamily="34" charset="0"/>
              </a:rPr>
              <a:t>це</a:t>
            </a:r>
            <a:r>
              <a:rPr lang="ru-RU" sz="2400" b="1" dirty="0">
                <a:solidFill>
                  <a:schemeClr val="bg1"/>
                </a:solidFill>
                <a:latin typeface="Century Gothic" pitchFamily="34" charset="0"/>
              </a:rPr>
              <a:t> «</a:t>
            </a:r>
            <a:r>
              <a:rPr lang="ru-RU" sz="2400" b="1" dirty="0" err="1">
                <a:solidFill>
                  <a:schemeClr val="bg1"/>
                </a:solidFill>
                <a:latin typeface="Century Gothic" pitchFamily="34" charset="0"/>
              </a:rPr>
              <a:t>Ризик</a:t>
            </a:r>
            <a:r>
              <a:rPr lang="ru-RU" sz="2400" b="1" dirty="0">
                <a:solidFill>
                  <a:schemeClr val="bg1"/>
                </a:solidFill>
                <a:latin typeface="Century Gothic" pitchFamily="34" charset="0"/>
              </a:rPr>
              <a:t>» </a:t>
            </a:r>
            <a:r>
              <a:rPr lang="ru-RU" sz="2400" b="1" dirty="0" err="1">
                <a:solidFill>
                  <a:schemeClr val="bg1"/>
                </a:solidFill>
                <a:latin typeface="Century Gothic" pitchFamily="34" charset="0"/>
              </a:rPr>
              <a:t>із</a:t>
            </a:r>
            <a:r>
              <a:rPr lang="ru-RU" sz="2400" b="1" dirty="0">
                <a:solidFill>
                  <a:schemeClr val="bg1"/>
                </a:solidFill>
                <a:latin typeface="Century Gothic" pitchFamily="34" charset="0"/>
              </a:rPr>
              <a:t> знаком «+»</a:t>
            </a:r>
            <a:endParaRPr lang="uk-UA" sz="2400" b="1" dirty="0">
              <a:solidFill>
                <a:schemeClr val="bg1"/>
              </a:solidFill>
              <a:latin typeface="Century Gothic" pitchFamily="34" charset="0"/>
            </a:endParaRPr>
          </a:p>
        </p:txBody>
      </p:sp>
    </p:spTree>
    <p:extLst>
      <p:ext uri="{BB962C8B-B14F-4D97-AF65-F5344CB8AC3E}">
        <p14:creationId xmlns:p14="http://schemas.microsoft.com/office/powerpoint/2010/main" val="3719007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0" y="5620770"/>
            <a:ext cx="9144000" cy="273844"/>
          </a:xfrm>
        </p:spPr>
        <p:txBody>
          <a:bodyPr/>
          <a:lstStyle/>
          <a:p>
            <a:pPr algn="ctr"/>
            <a:fld id="{B0640EC0-AC03-43EB-84E9-437CA3AFED62}" type="slidenum">
              <a:rPr lang="ru-RU" sz="1600" smtClean="0">
                <a:solidFill>
                  <a:schemeClr val="bg1"/>
                </a:solidFill>
                <a:latin typeface="Century Gothic" pitchFamily="34" charset="0"/>
              </a:rPr>
              <a:pPr algn="ctr"/>
              <a:t>4</a:t>
            </a:fld>
            <a:endParaRPr lang="ru-RU" sz="1600" dirty="0">
              <a:solidFill>
                <a:schemeClr val="bg1"/>
              </a:solidFill>
              <a:latin typeface="Century Gothic" pitchFamily="34" charset="0"/>
            </a:endParaRPr>
          </a:p>
        </p:txBody>
      </p:sp>
      <p:grpSp>
        <p:nvGrpSpPr>
          <p:cNvPr id="5" name="Группа 4"/>
          <p:cNvGrpSpPr/>
          <p:nvPr/>
        </p:nvGrpSpPr>
        <p:grpSpPr>
          <a:xfrm>
            <a:off x="107505" y="116633"/>
            <a:ext cx="8784975" cy="1152127"/>
            <a:chOff x="5137269" y="2938295"/>
            <a:chExt cx="10961985" cy="2039113"/>
          </a:xfrm>
        </p:grpSpPr>
        <p:sp>
          <p:nvSpPr>
            <p:cNvPr id="8" name="Стрілка вправо 1"/>
            <p:cNvSpPr/>
            <p:nvPr/>
          </p:nvSpPr>
          <p:spPr>
            <a:xfrm>
              <a:off x="5137269" y="2938295"/>
              <a:ext cx="2101048" cy="14578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FFFFFF"/>
                  </a:solidFill>
                  <a:latin typeface="Century Gothic" panose="020B0502020202020204" pitchFamily="34" charset="0"/>
                  <a:cs typeface="Times New Roman" pitchFamily="18" charset="0"/>
                </a:rPr>
                <a:t>ІНТЕРЕСИ </a:t>
              </a:r>
              <a:r>
                <a:rPr lang="uk-UA" sz="1400" b="1" dirty="0" smtClean="0">
                  <a:solidFill>
                    <a:srgbClr val="FFFFFF"/>
                  </a:solidFill>
                  <a:latin typeface="Century Gothic" panose="020B0502020202020204" pitchFamily="34" charset="0"/>
                  <a:cs typeface="Times New Roman" pitchFamily="18" charset="0"/>
                </a:rPr>
                <a:t>заявника</a:t>
              </a:r>
              <a:endParaRPr lang="uk-UA" sz="1400" b="1" dirty="0">
                <a:solidFill>
                  <a:srgbClr val="FFFFFF"/>
                </a:solidFill>
                <a:latin typeface="Century Gothic" panose="020B0502020202020204" pitchFamily="34" charset="0"/>
              </a:endParaRPr>
            </a:p>
          </p:txBody>
        </p:sp>
        <p:sp>
          <p:nvSpPr>
            <p:cNvPr id="9" name="Стрілка вліво 2"/>
            <p:cNvSpPr/>
            <p:nvPr/>
          </p:nvSpPr>
          <p:spPr>
            <a:xfrm>
              <a:off x="7238315" y="2938295"/>
              <a:ext cx="8860939" cy="2039113"/>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FFFFFF"/>
                  </a:solidFill>
                  <a:latin typeface="PF Square Sans Pro" panose="02000506040000020004" pitchFamily="2" charset="0"/>
                  <a:cs typeface="Times New Roman" pitchFamily="18" charset="0"/>
                </a:rPr>
                <a:t>ІНТЕРЕСИ </a:t>
              </a:r>
              <a:r>
                <a:rPr lang="uk-UA" b="1" dirty="0" smtClean="0">
                  <a:solidFill>
                    <a:srgbClr val="FFFFFF"/>
                  </a:solidFill>
                  <a:latin typeface="PF Square Sans Pro" panose="02000506040000020004" pitchFamily="2" charset="0"/>
                  <a:cs typeface="Times New Roman" pitchFamily="18" charset="0"/>
                </a:rPr>
                <a:t>ДОНОРА</a:t>
              </a:r>
              <a:endParaRPr lang="uk-UA" b="1" dirty="0">
                <a:solidFill>
                  <a:srgbClr val="FFFFFF"/>
                </a:solidFill>
                <a:latin typeface="PF Square Sans Pro" panose="02000506040000020004" pitchFamily="2" charset="0"/>
                <a:cs typeface="Times New Roman" pitchFamily="18" charset="0"/>
              </a:endParaRPr>
            </a:p>
            <a:p>
              <a:pPr algn="ctr"/>
              <a:r>
                <a:rPr lang="uk-UA" b="1" dirty="0">
                  <a:solidFill>
                    <a:srgbClr val="FFFFFF"/>
                  </a:solidFill>
                  <a:latin typeface="PF Square Sans Pro" panose="02000506040000020004" pitchFamily="2" charset="0"/>
                  <a:cs typeface="Times New Roman" pitchFamily="18" charset="0"/>
                </a:rPr>
                <a:t>(ОСНОВНІ </a:t>
              </a:r>
              <a:r>
                <a:rPr lang="uk-UA" b="1" dirty="0" smtClean="0">
                  <a:solidFill>
                    <a:srgbClr val="FFFFFF"/>
                  </a:solidFill>
                  <a:latin typeface="PF Square Sans Pro" panose="02000506040000020004" pitchFamily="2" charset="0"/>
                  <a:cs typeface="Times New Roman" pitchFamily="18" charset="0"/>
                </a:rPr>
                <a:t>ПРІОРИТЕТИ 5+2)</a:t>
              </a:r>
              <a:endParaRPr lang="uk-UA" b="1" dirty="0">
                <a:solidFill>
                  <a:srgbClr val="FFFFFF"/>
                </a:solidFill>
                <a:latin typeface="PF Square Sans Pro" panose="02000506040000020004" pitchFamily="2" charset="0"/>
                <a:cs typeface="Times New Roman" pitchFamily="18" charset="0"/>
              </a:endParaRPr>
            </a:p>
          </p:txBody>
        </p:sp>
      </p:grpSp>
      <p:sp>
        <p:nvSpPr>
          <p:cNvPr id="2" name="Прямокутник 1"/>
          <p:cNvSpPr/>
          <p:nvPr/>
        </p:nvSpPr>
        <p:spPr>
          <a:xfrm>
            <a:off x="323528" y="6369459"/>
            <a:ext cx="8496944" cy="338554"/>
          </a:xfrm>
          <a:prstGeom prst="rect">
            <a:avLst/>
          </a:prstGeom>
          <a:solidFill>
            <a:srgbClr val="002060"/>
          </a:solidFill>
        </p:spPr>
        <p:txBody>
          <a:bodyPr wrap="square">
            <a:spAutoFit/>
          </a:bodyPr>
          <a:lstStyle/>
          <a:p>
            <a:pPr algn="ctr"/>
            <a:r>
              <a:rPr lang="ru-RU" sz="1600" b="1" dirty="0">
                <a:solidFill>
                  <a:schemeClr val="bg1"/>
                </a:solidFill>
                <a:latin typeface="PF Square Sans Pro" panose="02000506040000020004" pitchFamily="2" charset="0"/>
                <a:ea typeface="Calibri" panose="020F0502020204030204" pitchFamily="34" charset="0"/>
                <a:cs typeface="Times New Roman" panose="02020603050405020304" pitchFamily="18" charset="0"/>
              </a:rPr>
              <a:t>ВІДСУТНІЙ КВОТНИЙ  РОЗПОДІЛ КОШТІВ ЗА ПРОГРАМАМИ ПІДТРИМКИ </a:t>
            </a:r>
          </a:p>
        </p:txBody>
      </p:sp>
      <p:graphicFrame>
        <p:nvGraphicFramePr>
          <p:cNvPr id="10" name="Схема 9"/>
          <p:cNvGraphicFramePr/>
          <p:nvPr>
            <p:extLst/>
          </p:nvPr>
        </p:nvGraphicFramePr>
        <p:xfrm>
          <a:off x="0" y="1124744"/>
          <a:ext cx="889248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вал 2"/>
          <p:cNvSpPr/>
          <p:nvPr/>
        </p:nvSpPr>
        <p:spPr>
          <a:xfrm>
            <a:off x="2915816" y="5013176"/>
            <a:ext cx="5544616" cy="11984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8089015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281807"/>
            <a:ext cx="8856984" cy="4525963"/>
          </a:xfrm>
        </p:spPr>
        <p:txBody>
          <a:bodyPr>
            <a:noAutofit/>
          </a:bodyPr>
          <a:lstStyle/>
          <a:p>
            <a:pPr marL="0" indent="0">
              <a:spcBef>
                <a:spcPts val="0"/>
              </a:spcBef>
              <a:buNone/>
            </a:pPr>
            <a:r>
              <a:rPr lang="ru-RU" sz="2200" b="1" dirty="0" smtClean="0">
                <a:solidFill>
                  <a:srgbClr val="002060"/>
                </a:solidFill>
              </a:rPr>
              <a:t>б) </a:t>
            </a:r>
            <a:r>
              <a:rPr lang="ru-RU" sz="2200" b="1" dirty="0" err="1" smtClean="0">
                <a:solidFill>
                  <a:srgbClr val="002060"/>
                </a:solidFill>
              </a:rPr>
              <a:t>інституційна</a:t>
            </a:r>
            <a:r>
              <a:rPr lang="ru-RU" sz="2200" b="1" dirty="0" smtClean="0">
                <a:solidFill>
                  <a:srgbClr val="002060"/>
                </a:solidFill>
              </a:rPr>
              <a:t> </a:t>
            </a:r>
            <a:r>
              <a:rPr lang="ru-RU" sz="2200" b="1" dirty="0" err="1">
                <a:solidFill>
                  <a:srgbClr val="002060"/>
                </a:solidFill>
              </a:rPr>
              <a:t>сталість</a:t>
            </a:r>
            <a:r>
              <a:rPr lang="ru-RU" sz="2200" b="1" dirty="0">
                <a:solidFill>
                  <a:srgbClr val="002060"/>
                </a:solidFill>
              </a:rPr>
              <a:t>, </a:t>
            </a:r>
            <a:r>
              <a:rPr lang="ru-RU" sz="2200" dirty="0" err="1"/>
              <a:t>зокрема</a:t>
            </a:r>
            <a:r>
              <a:rPr lang="ru-RU" sz="2200" dirty="0"/>
              <a:t> </a:t>
            </a:r>
            <a:r>
              <a:rPr lang="ru-RU" sz="2200" dirty="0" err="1"/>
              <a:t>структури</a:t>
            </a:r>
            <a:r>
              <a:rPr lang="ru-RU" sz="2200" dirty="0"/>
              <a:t>, </a:t>
            </a:r>
            <a:r>
              <a:rPr lang="ru-RU" sz="2200" dirty="0" err="1"/>
              <a:t>що</a:t>
            </a:r>
            <a:r>
              <a:rPr lang="ru-RU" sz="2200" dirty="0"/>
              <a:t> </a:t>
            </a:r>
            <a:r>
              <a:rPr lang="ru-RU" sz="2200" dirty="0" err="1"/>
              <a:t>дозволяють</a:t>
            </a:r>
            <a:r>
              <a:rPr lang="ru-RU" sz="2200" dirty="0"/>
              <a:t> </a:t>
            </a:r>
            <a:r>
              <a:rPr lang="ru-RU" sz="2200" dirty="0" err="1"/>
              <a:t>підтримувати</a:t>
            </a:r>
            <a:r>
              <a:rPr lang="ru-RU" sz="2200" dirty="0"/>
              <a:t> </a:t>
            </a:r>
            <a:r>
              <a:rPr lang="ru-RU" sz="2200" dirty="0" err="1"/>
              <a:t>результати</a:t>
            </a:r>
            <a:r>
              <a:rPr lang="ru-RU" sz="2200" dirty="0"/>
              <a:t> проекту </a:t>
            </a:r>
            <a:r>
              <a:rPr lang="ru-RU" sz="2200" dirty="0" err="1"/>
              <a:t>після</a:t>
            </a:r>
            <a:r>
              <a:rPr lang="ru-RU" sz="2200" dirty="0"/>
              <a:t> </a:t>
            </a:r>
            <a:r>
              <a:rPr lang="ru-RU" sz="2200" dirty="0" err="1"/>
              <a:t>його</a:t>
            </a:r>
            <a:r>
              <a:rPr lang="ru-RU" sz="2200" dirty="0"/>
              <a:t> </a:t>
            </a:r>
            <a:r>
              <a:rPr lang="ru-RU" sz="2200" dirty="0" err="1"/>
              <a:t>завершення</a:t>
            </a:r>
            <a:r>
              <a:rPr lang="ru-RU" sz="2200" dirty="0"/>
              <a:t>, договори, угоди </a:t>
            </a:r>
            <a:r>
              <a:rPr lang="ru-RU" sz="2200" dirty="0" err="1"/>
              <a:t>тощо</a:t>
            </a:r>
            <a:r>
              <a:rPr lang="ru-RU" sz="2200" dirty="0"/>
              <a:t>.</a:t>
            </a:r>
          </a:p>
          <a:p>
            <a:pPr marL="0" indent="0">
              <a:spcBef>
                <a:spcPts val="0"/>
              </a:spcBef>
              <a:buNone/>
            </a:pPr>
            <a:r>
              <a:rPr lang="ru-RU" sz="2200" dirty="0" err="1"/>
              <a:t>Які</a:t>
            </a:r>
            <a:r>
              <a:rPr lang="ru-RU" sz="2200" dirty="0"/>
              <a:t> особи </a:t>
            </a:r>
            <a:r>
              <a:rPr lang="ru-RU" sz="2200" dirty="0" err="1"/>
              <a:t>набудуть</a:t>
            </a:r>
            <a:r>
              <a:rPr lang="ru-RU" sz="2200" dirty="0"/>
              <a:t> </a:t>
            </a:r>
            <a:r>
              <a:rPr lang="ru-RU" sz="2200" dirty="0" err="1"/>
              <a:t>повноважень</a:t>
            </a:r>
            <a:r>
              <a:rPr lang="ru-RU" sz="2200" dirty="0"/>
              <a:t> </a:t>
            </a:r>
            <a:r>
              <a:rPr lang="ru-RU" sz="2200" dirty="0" err="1"/>
              <a:t>вланика</a:t>
            </a:r>
            <a:r>
              <a:rPr lang="ru-RU" sz="2200" dirty="0"/>
              <a:t> </a:t>
            </a:r>
            <a:r>
              <a:rPr lang="ru-RU" sz="2200" dirty="0" err="1"/>
              <a:t>матеріальних</a:t>
            </a:r>
            <a:r>
              <a:rPr lang="ru-RU" sz="2200" dirty="0"/>
              <a:t> </a:t>
            </a:r>
            <a:r>
              <a:rPr lang="ru-RU" sz="2200" dirty="0" err="1"/>
              <a:t>або</a:t>
            </a:r>
            <a:r>
              <a:rPr lang="ru-RU" sz="2200" dirty="0"/>
              <a:t> </a:t>
            </a:r>
            <a:r>
              <a:rPr lang="ru-RU" sz="2200" dirty="0" err="1"/>
              <a:t>інтелектуальних</a:t>
            </a:r>
            <a:r>
              <a:rPr lang="ru-RU" sz="2200" dirty="0"/>
              <a:t> </a:t>
            </a:r>
            <a:r>
              <a:rPr lang="ru-RU" sz="2200" dirty="0" err="1"/>
              <a:t>продуктів</a:t>
            </a:r>
            <a:r>
              <a:rPr lang="ru-RU" sz="2200" dirty="0"/>
              <a:t>, </a:t>
            </a:r>
            <a:r>
              <a:rPr lang="ru-RU" sz="2200" dirty="0" err="1"/>
              <a:t>одержаних</a:t>
            </a:r>
            <a:r>
              <a:rPr lang="ru-RU" sz="2200" dirty="0"/>
              <a:t> за результатами проекту? </a:t>
            </a:r>
            <a:r>
              <a:rPr lang="ru-RU" sz="2200" dirty="0" err="1"/>
              <a:t>Чи</a:t>
            </a:r>
            <a:r>
              <a:rPr lang="ru-RU" sz="2200" dirty="0"/>
              <a:t> </a:t>
            </a:r>
            <a:r>
              <a:rPr lang="ru-RU" sz="2200" dirty="0" err="1"/>
              <a:t>передбачаються</a:t>
            </a:r>
            <a:r>
              <a:rPr lang="ru-RU" sz="2200" dirty="0"/>
              <a:t> за результатами проекту </a:t>
            </a:r>
            <a:r>
              <a:rPr lang="ru-RU" sz="2200" dirty="0" err="1"/>
              <a:t>розвиток</a:t>
            </a:r>
            <a:r>
              <a:rPr lang="ru-RU" sz="2200" dirty="0"/>
              <a:t> </a:t>
            </a:r>
            <a:r>
              <a:rPr lang="ru-RU" sz="2200" dirty="0" err="1"/>
              <a:t>місцевого</a:t>
            </a:r>
            <a:r>
              <a:rPr lang="ru-RU" sz="2200" dirty="0"/>
              <a:t> </a:t>
            </a:r>
            <a:r>
              <a:rPr lang="ru-RU" sz="2200" dirty="0" err="1"/>
              <a:t>потенціалу</a:t>
            </a:r>
            <a:r>
              <a:rPr lang="ru-RU" sz="2200" dirty="0"/>
              <a:t> для </a:t>
            </a:r>
            <a:r>
              <a:rPr lang="ru-RU" sz="2200" dirty="0" err="1"/>
              <a:t>вирішення</a:t>
            </a:r>
            <a:r>
              <a:rPr lang="ru-RU" sz="2200" dirty="0"/>
              <a:t> </a:t>
            </a:r>
            <a:r>
              <a:rPr lang="ru-RU" sz="2200" dirty="0" err="1"/>
              <a:t>наявних</a:t>
            </a:r>
            <a:r>
              <a:rPr lang="ru-RU" sz="2200" dirty="0"/>
              <a:t> </a:t>
            </a:r>
            <a:r>
              <a:rPr lang="ru-RU" sz="2200" dirty="0" err="1"/>
              <a:t>проблемних</a:t>
            </a:r>
            <a:r>
              <a:rPr lang="ru-RU" sz="2200" dirty="0"/>
              <a:t> </a:t>
            </a:r>
            <a:r>
              <a:rPr lang="ru-RU" sz="2200" dirty="0" err="1"/>
              <a:t>питань</a:t>
            </a:r>
            <a:r>
              <a:rPr lang="ru-RU" sz="2200" dirty="0"/>
              <a:t>? </a:t>
            </a:r>
            <a:r>
              <a:rPr lang="ru-RU" sz="2200" dirty="0" err="1"/>
              <a:t>Яким</a:t>
            </a:r>
            <a:r>
              <a:rPr lang="ru-RU" sz="2200" dirty="0"/>
              <a:t> чином</a:t>
            </a:r>
            <a:r>
              <a:rPr lang="ru-RU" sz="2200" dirty="0" smtClean="0"/>
              <a:t>?</a:t>
            </a:r>
            <a:endParaRPr lang="uk-UA" sz="2200" dirty="0" smtClean="0"/>
          </a:p>
          <a:p>
            <a:pPr marL="0" indent="0">
              <a:spcBef>
                <a:spcPts val="0"/>
              </a:spcBef>
              <a:buNone/>
            </a:pPr>
            <a:r>
              <a:rPr lang="uk-UA" sz="2200" b="1" dirty="0" smtClean="0">
                <a:solidFill>
                  <a:srgbClr val="002060"/>
                </a:solidFill>
              </a:rPr>
              <a:t>в</a:t>
            </a:r>
            <a:r>
              <a:rPr lang="uk-UA" sz="2200" b="1" dirty="0">
                <a:solidFill>
                  <a:srgbClr val="002060"/>
                </a:solidFill>
              </a:rPr>
              <a:t>) політична сталість </a:t>
            </a:r>
            <a:r>
              <a:rPr lang="uk-UA" sz="2200" dirty="0"/>
              <a:t>– який вплив матиме проект на формування державної та регіональної чи місцевої політики у відповідній сферах (галузях), на якість та інтенсивність процесів реформ та трансформаційних перетворень у зазначених сферах (галузях) та на відповідній території</a:t>
            </a:r>
            <a:r>
              <a:rPr lang="uk-UA" sz="2200" dirty="0" smtClean="0"/>
              <a:t>?</a:t>
            </a:r>
            <a:endParaRPr lang="uk-UA" sz="2200" dirty="0"/>
          </a:p>
          <a:p>
            <a:pPr marL="0" indent="0">
              <a:spcBef>
                <a:spcPts val="0"/>
              </a:spcBef>
              <a:buNone/>
            </a:pPr>
            <a:r>
              <a:rPr lang="uk-UA" sz="2200" b="1" dirty="0">
                <a:solidFill>
                  <a:srgbClr val="002060"/>
                </a:solidFill>
              </a:rPr>
              <a:t>г) екологічна сталість </a:t>
            </a:r>
            <a:r>
              <a:rPr lang="uk-UA" sz="2200" dirty="0"/>
              <a:t>– який вплив матиме проект на довкілля, чи буде вжито заходів для запобігання негативному впливу на природні ресурси, від яких залежить проект, та на ширше природне довкілля у довгостроковій перспективі?</a:t>
            </a:r>
          </a:p>
          <a:p>
            <a:pPr marL="0" indent="0">
              <a:buNone/>
            </a:pPr>
            <a:endParaRPr lang="uk-UA" sz="800" dirty="0">
              <a:latin typeface="Century Gothic" pitchFamily="34" charset="0"/>
            </a:endParaRPr>
          </a:p>
        </p:txBody>
      </p:sp>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2.6. Сталість </a:t>
            </a:r>
            <a:r>
              <a:rPr lang="ru-RU" sz="3600" b="1" dirty="0" err="1">
                <a:latin typeface="Century Gothic" pitchFamily="34" charset="0"/>
              </a:rPr>
              <a:t>результатів</a:t>
            </a:r>
            <a:r>
              <a:rPr lang="ru-RU" sz="3600" b="1" dirty="0">
                <a:latin typeface="Century Gothic" pitchFamily="34" charset="0"/>
              </a:rPr>
              <a:t> проекту </a:t>
            </a:r>
            <a:endParaRPr lang="ru-RU" sz="3600" b="1" dirty="0" smtClean="0">
              <a:latin typeface="Century Gothic" pitchFamily="34" charset="0"/>
            </a:endParaRPr>
          </a:p>
          <a:p>
            <a:pPr algn="ctr"/>
            <a:r>
              <a:rPr lang="ru-RU" sz="3200" b="1" dirty="0" smtClean="0">
                <a:latin typeface="Century Gothic" pitchFamily="34" charset="0"/>
              </a:rPr>
              <a:t>(</a:t>
            </a:r>
            <a:r>
              <a:rPr lang="ru-RU" sz="3200" b="1" dirty="0">
                <a:latin typeface="Century Gothic" pitchFamily="34" charset="0"/>
              </a:rPr>
              <a:t>не </a:t>
            </a:r>
            <a:r>
              <a:rPr lang="ru-RU" sz="3200" b="1" dirty="0" err="1">
                <a:latin typeface="Century Gothic" pitchFamily="34" charset="0"/>
              </a:rPr>
              <a:t>більше</a:t>
            </a:r>
            <a:r>
              <a:rPr lang="ru-RU" sz="3200" b="1" dirty="0">
                <a:latin typeface="Century Gothic" pitchFamily="34" charset="0"/>
              </a:rPr>
              <a:t> 2 </a:t>
            </a:r>
            <a:r>
              <a:rPr lang="ru-RU" sz="3200" b="1" dirty="0" err="1">
                <a:latin typeface="Century Gothic" pitchFamily="34" charset="0"/>
              </a:rPr>
              <a:t>стор</a:t>
            </a:r>
            <a:r>
              <a:rPr lang="ru-RU" sz="3200" b="1" dirty="0">
                <a:latin typeface="Century Gothic" pitchFamily="34" charset="0"/>
              </a:rPr>
              <a:t>.)</a:t>
            </a:r>
            <a:endParaRPr lang="uk-UA" sz="3200" b="1" dirty="0">
              <a:latin typeface="Century Gothic" pitchFamily="34" charset="0"/>
            </a:endParaRPr>
          </a:p>
        </p:txBody>
      </p:sp>
      <p:sp>
        <p:nvSpPr>
          <p:cNvPr id="5" name="Прямокутник 4"/>
          <p:cNvSpPr/>
          <p:nvPr/>
        </p:nvSpPr>
        <p:spPr>
          <a:xfrm>
            <a:off x="7452321" y="1988840"/>
            <a:ext cx="1512167" cy="461665"/>
          </a:xfrm>
          <a:prstGeom prst="rect">
            <a:avLst/>
          </a:prstGeom>
          <a:solidFill>
            <a:schemeClr val="accent2"/>
          </a:solidFill>
        </p:spPr>
        <p:txBody>
          <a:bodyPr wrap="square">
            <a:spAutoFit/>
          </a:bodyPr>
          <a:lstStyle/>
          <a:p>
            <a:r>
              <a:rPr lang="ru-RU" sz="2400" b="1" dirty="0" smtClean="0">
                <a:solidFill>
                  <a:schemeClr val="bg1"/>
                </a:solidFill>
                <a:latin typeface="Century Gothic" pitchFamily="34" charset="0"/>
              </a:rPr>
              <a:t>ІНТРАНЕТ</a:t>
            </a:r>
            <a:endParaRPr lang="uk-UA" sz="2400" b="1" dirty="0">
              <a:solidFill>
                <a:schemeClr val="bg1"/>
              </a:solidFill>
              <a:latin typeface="Century Gothic" pitchFamily="34" charset="0"/>
            </a:endParaRPr>
          </a:p>
        </p:txBody>
      </p:sp>
    </p:spTree>
    <p:extLst>
      <p:ext uri="{BB962C8B-B14F-4D97-AF65-F5344CB8AC3E}">
        <p14:creationId xmlns:p14="http://schemas.microsoft.com/office/powerpoint/2010/main" val="3897823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289739"/>
            <a:ext cx="8943946" cy="5141168"/>
          </a:xfrm>
        </p:spPr>
        <p:txBody>
          <a:bodyPr>
            <a:noAutofit/>
          </a:bodyPr>
          <a:lstStyle/>
          <a:p>
            <a:pPr marL="0" indent="0">
              <a:buNone/>
            </a:pPr>
            <a:r>
              <a:rPr lang="uk-UA" sz="2200" dirty="0" smtClean="0">
                <a:latin typeface="Century Gothic" pitchFamily="34" charset="0"/>
              </a:rPr>
              <a:t>Будь </a:t>
            </a:r>
            <a:r>
              <a:rPr lang="uk-UA" sz="2200" dirty="0">
                <a:latin typeface="Century Gothic" pitchFamily="34" charset="0"/>
              </a:rPr>
              <a:t>ласка, наведіть в даному розділі інформацію про:</a:t>
            </a:r>
          </a:p>
          <a:p>
            <a:pPr>
              <a:buFont typeface="Wingdings" panose="05000000000000000000" pitchFamily="2" charset="2"/>
              <a:buChar char="§"/>
            </a:pPr>
            <a:r>
              <a:rPr lang="uk-UA" sz="2200" b="1" i="1" dirty="0" smtClean="0">
                <a:latin typeface="Century Gothic" pitchFamily="34" charset="0"/>
              </a:rPr>
              <a:t>пропоновану </a:t>
            </a:r>
            <a:r>
              <a:rPr lang="uk-UA" sz="2200" b="1" i="1" dirty="0">
                <a:latin typeface="Century Gothic" pitchFamily="34" charset="0"/>
              </a:rPr>
              <a:t>організаційну структуру проекту</a:t>
            </a:r>
            <a:r>
              <a:rPr lang="uk-UA" sz="2200" dirty="0">
                <a:latin typeface="Century Gothic" pitchFamily="34" charset="0"/>
              </a:rPr>
              <a:t>;</a:t>
            </a:r>
          </a:p>
          <a:p>
            <a:pPr>
              <a:buFont typeface="Wingdings" panose="05000000000000000000" pitchFamily="2" charset="2"/>
              <a:buChar char="§"/>
            </a:pPr>
            <a:r>
              <a:rPr lang="uk-UA" sz="2200" b="1" i="1" dirty="0" smtClean="0">
                <a:latin typeface="Century Gothic" pitchFamily="34" charset="0"/>
              </a:rPr>
              <a:t>досвід </a:t>
            </a:r>
            <a:r>
              <a:rPr lang="uk-UA" sz="2200" b="1" i="1" dirty="0">
                <a:latin typeface="Century Gothic" pitchFamily="34" charset="0"/>
              </a:rPr>
              <a:t>діяльності ініціатора </a:t>
            </a:r>
            <a:r>
              <a:rPr lang="uk-UA" sz="2200" dirty="0">
                <a:latin typeface="Century Gothic" pitchFamily="34" charset="0"/>
              </a:rPr>
              <a:t>з тематики проекту, загальний досвід реалізації проектів (надайте перелік проектів, в яких від брав участь: рік, назва проекту, бюджет проекту, роль у проекті: виконавець, партнер, </a:t>
            </a:r>
            <a:r>
              <a:rPr lang="uk-UA" sz="2200" dirty="0" err="1">
                <a:latin typeface="Century Gothic" pitchFamily="34" charset="0"/>
              </a:rPr>
              <a:t>бенефіціар</a:t>
            </a:r>
            <a:r>
              <a:rPr lang="uk-UA" sz="2200" dirty="0">
                <a:latin typeface="Century Gothic" pitchFamily="34" charset="0"/>
              </a:rPr>
              <a:t>, тощо);</a:t>
            </a:r>
          </a:p>
          <a:p>
            <a:pPr>
              <a:buFont typeface="Wingdings" panose="05000000000000000000" pitchFamily="2" charset="2"/>
              <a:buChar char="§"/>
            </a:pPr>
            <a:r>
              <a:rPr lang="uk-UA" sz="2200" b="1" i="1" dirty="0" smtClean="0">
                <a:latin typeface="Century Gothic" pitchFamily="34" charset="0"/>
              </a:rPr>
              <a:t>досвід </a:t>
            </a:r>
            <a:r>
              <a:rPr lang="uk-UA" sz="2200" b="1" i="1" dirty="0">
                <a:latin typeface="Century Gothic" pitchFamily="34" charset="0"/>
              </a:rPr>
              <a:t>діяльності замовника </a:t>
            </a:r>
            <a:r>
              <a:rPr lang="uk-UA" sz="2200" dirty="0">
                <a:latin typeface="Century Gothic" pitchFamily="34" charset="0"/>
              </a:rPr>
              <a:t>з тематики проекту, загальний досвід реалізації проектів (надайте перелік проектів, в яких від брав участь: рік, назва проекту, тематика проекту, бюджет проекту, роль у проекті: виконавець, партнер, </a:t>
            </a:r>
            <a:r>
              <a:rPr lang="uk-UA" sz="2200" dirty="0" err="1">
                <a:latin typeface="Century Gothic" pitchFamily="34" charset="0"/>
              </a:rPr>
              <a:t>бенефіціар</a:t>
            </a:r>
            <a:r>
              <a:rPr lang="uk-UA" sz="2200" dirty="0">
                <a:latin typeface="Century Gothic" pitchFamily="34" charset="0"/>
              </a:rPr>
              <a:t>, тощо);</a:t>
            </a:r>
          </a:p>
          <a:p>
            <a:pPr>
              <a:buFont typeface="Wingdings" panose="05000000000000000000" pitchFamily="2" charset="2"/>
              <a:buChar char="§"/>
            </a:pPr>
            <a:r>
              <a:rPr lang="uk-UA" sz="2200" b="1" i="1" dirty="0" smtClean="0">
                <a:latin typeface="Century Gothic" pitchFamily="34" charset="0"/>
              </a:rPr>
              <a:t>розподіл </a:t>
            </a:r>
            <a:r>
              <a:rPr lang="uk-UA" sz="2200" b="1" i="1" dirty="0">
                <a:latin typeface="Century Gothic" pitchFamily="34" charset="0"/>
              </a:rPr>
              <a:t>функцій ініціатора та замовника </a:t>
            </a:r>
            <a:r>
              <a:rPr lang="uk-UA" sz="2200" dirty="0">
                <a:latin typeface="Century Gothic" pitchFamily="34" charset="0"/>
              </a:rPr>
              <a:t>у реалізації проекту, обґрунтування ролі кожного партнера;</a:t>
            </a:r>
          </a:p>
          <a:p>
            <a:pPr>
              <a:buFont typeface="Wingdings" panose="05000000000000000000" pitchFamily="2" charset="2"/>
              <a:buChar char="§"/>
            </a:pPr>
            <a:r>
              <a:rPr lang="uk-UA" sz="2200" b="1" i="1" dirty="0" smtClean="0">
                <a:latin typeface="Century Gothic" pitchFamily="34" charset="0"/>
              </a:rPr>
              <a:t>команду </a:t>
            </a:r>
            <a:r>
              <a:rPr lang="uk-UA" sz="2200" b="1" i="1" dirty="0">
                <a:latin typeface="Century Gothic" pitchFamily="34" charset="0"/>
              </a:rPr>
              <a:t>(професійну групу), </a:t>
            </a:r>
            <a:r>
              <a:rPr lang="uk-UA" sz="2200" dirty="0">
                <a:latin typeface="Century Gothic" pitchFamily="34" charset="0"/>
              </a:rPr>
              <a:t>що буде виконувати проект (за функціями).</a:t>
            </a:r>
          </a:p>
          <a:p>
            <a:pPr marL="0" indent="0">
              <a:buNone/>
            </a:pPr>
            <a:endParaRPr lang="uk-UA" sz="800" dirty="0">
              <a:latin typeface="Century Gothic" pitchFamily="34" charset="0"/>
            </a:endParaRPr>
          </a:p>
        </p:txBody>
      </p:sp>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2.7. Структура </a:t>
            </a:r>
            <a:r>
              <a:rPr lang="ru-RU" sz="3600" b="1" dirty="0" err="1">
                <a:latin typeface="Century Gothic" pitchFamily="34" charset="0"/>
              </a:rPr>
              <a:t>управління</a:t>
            </a:r>
            <a:r>
              <a:rPr lang="ru-RU" sz="3600" b="1" dirty="0">
                <a:latin typeface="Century Gothic" pitchFamily="34" charset="0"/>
              </a:rPr>
              <a:t> проектом </a:t>
            </a:r>
            <a:r>
              <a:rPr lang="ru-RU" sz="3200" b="1" dirty="0">
                <a:latin typeface="Century Gothic" pitchFamily="34" charset="0"/>
              </a:rPr>
              <a:t>(не </a:t>
            </a:r>
            <a:r>
              <a:rPr lang="ru-RU" sz="3200" b="1" dirty="0" err="1">
                <a:latin typeface="Century Gothic" pitchFamily="34" charset="0"/>
              </a:rPr>
              <a:t>більше</a:t>
            </a:r>
            <a:r>
              <a:rPr lang="ru-RU" sz="3200" b="1" dirty="0">
                <a:latin typeface="Century Gothic" pitchFamily="34" charset="0"/>
              </a:rPr>
              <a:t> 2 </a:t>
            </a:r>
            <a:r>
              <a:rPr lang="ru-RU" sz="3200" b="1" dirty="0" err="1">
                <a:latin typeface="Century Gothic" pitchFamily="34" charset="0"/>
              </a:rPr>
              <a:t>стор</a:t>
            </a:r>
            <a:r>
              <a:rPr lang="ru-RU" sz="3200" b="1" dirty="0" smtClean="0">
                <a:latin typeface="Century Gothic" pitchFamily="34" charset="0"/>
              </a:rPr>
              <a:t>.)</a:t>
            </a:r>
            <a:endParaRPr lang="uk-UA" sz="3200" b="1" dirty="0">
              <a:latin typeface="Century Gothic" pitchFamily="34" charset="0"/>
            </a:endParaRPr>
          </a:p>
        </p:txBody>
      </p:sp>
      <p:pic>
        <p:nvPicPr>
          <p:cNvPr id="5" name="Рисунок 4"/>
          <p:cNvPicPr>
            <a:picLocks noChangeAspect="1"/>
          </p:cNvPicPr>
          <p:nvPr/>
        </p:nvPicPr>
        <p:blipFill>
          <a:blip r:embed="rId3"/>
          <a:stretch>
            <a:fillRect/>
          </a:stretch>
        </p:blipFill>
        <p:spPr>
          <a:xfrm>
            <a:off x="8104312" y="700448"/>
            <a:ext cx="951058" cy="646232"/>
          </a:xfrm>
          <a:prstGeom prst="rect">
            <a:avLst/>
          </a:prstGeom>
        </p:spPr>
      </p:pic>
    </p:spTree>
    <p:extLst>
      <p:ext uri="{BB962C8B-B14F-4D97-AF65-F5344CB8AC3E}">
        <p14:creationId xmlns:p14="http://schemas.microsoft.com/office/powerpoint/2010/main" val="3926488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03" t="15080" r="24255" b="14881"/>
          <a:stretch/>
        </p:blipFill>
        <p:spPr bwMode="auto">
          <a:xfrm>
            <a:off x="179512" y="116632"/>
            <a:ext cx="8712968" cy="653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976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39" t="17659" r="24701" b="12699"/>
          <a:stretch/>
        </p:blipFill>
        <p:spPr bwMode="auto">
          <a:xfrm>
            <a:off x="107504" y="32656"/>
            <a:ext cx="9036496" cy="683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012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7504" y="1281807"/>
            <a:ext cx="8856984" cy="5459561"/>
          </a:xfrm>
        </p:spPr>
        <p:txBody>
          <a:bodyPr>
            <a:noAutofit/>
          </a:bodyPr>
          <a:lstStyle/>
          <a:p>
            <a:pPr>
              <a:buFont typeface="Wingdings" panose="05000000000000000000" pitchFamily="2" charset="2"/>
              <a:buChar char="§"/>
            </a:pPr>
            <a:r>
              <a:rPr lang="uk-UA" sz="2200" dirty="0" smtClean="0">
                <a:latin typeface="Century Gothic" pitchFamily="34" charset="0"/>
              </a:rPr>
              <a:t>В </a:t>
            </a:r>
            <a:r>
              <a:rPr lang="uk-UA" sz="2200" dirty="0">
                <a:latin typeface="Century Gothic" pitchFamily="34" charset="0"/>
              </a:rPr>
              <a:t>процесі реалізації проекту ініціатор, замовник проекту та партнери, а також </a:t>
            </a:r>
            <a:r>
              <a:rPr lang="uk-UA" sz="2200" dirty="0" smtClean="0">
                <a:latin typeface="Century Gothic" pitchFamily="34" charset="0"/>
              </a:rPr>
              <a:t>менеджмент </a:t>
            </a:r>
            <a:r>
              <a:rPr lang="uk-UA" sz="2200" dirty="0">
                <a:latin typeface="Century Gothic" pitchFamily="34" charset="0"/>
              </a:rPr>
              <a:t>проекту, відповідно до розподілу функціональних обов’язків, здійснюють </a:t>
            </a:r>
            <a:r>
              <a:rPr lang="uk-UA" sz="2200" b="1" dirty="0">
                <a:solidFill>
                  <a:srgbClr val="002060"/>
                </a:solidFill>
                <a:latin typeface="Century Gothic" pitchFamily="34" charset="0"/>
              </a:rPr>
              <a:t>систематичний </a:t>
            </a:r>
            <a:r>
              <a:rPr lang="uk-UA" sz="2200" b="1" dirty="0" smtClean="0">
                <a:solidFill>
                  <a:srgbClr val="002060"/>
                </a:solidFill>
                <a:latin typeface="Century Gothic" pitchFamily="34" charset="0"/>
              </a:rPr>
              <a:t>збір</a:t>
            </a:r>
            <a:r>
              <a:rPr lang="uk-UA" sz="2200" b="1" dirty="0">
                <a:solidFill>
                  <a:srgbClr val="002060"/>
                </a:solidFill>
                <a:latin typeface="Century Gothic" pitchFamily="34" charset="0"/>
              </a:rPr>
              <a:t>, аналіз та використання інформації </a:t>
            </a:r>
            <a:r>
              <a:rPr lang="uk-UA" sz="2200" dirty="0">
                <a:latin typeface="Century Gothic" pitchFamily="34" charset="0"/>
              </a:rPr>
              <a:t>з метою ефективного управління </a:t>
            </a:r>
            <a:r>
              <a:rPr lang="uk-UA" sz="2200" dirty="0" smtClean="0">
                <a:latin typeface="Century Gothic" pitchFamily="34" charset="0"/>
              </a:rPr>
              <a:t>проектом</a:t>
            </a:r>
          </a:p>
          <a:p>
            <a:pPr marL="0" indent="0">
              <a:buNone/>
            </a:pPr>
            <a:endParaRPr lang="uk-UA" sz="2000" dirty="0">
              <a:latin typeface="Century Gothic" pitchFamily="34" charset="0"/>
            </a:endParaRPr>
          </a:p>
          <a:p>
            <a:pPr>
              <a:buFont typeface="Wingdings" panose="05000000000000000000" pitchFamily="2" charset="2"/>
              <a:buChar char="§"/>
            </a:pPr>
            <a:r>
              <a:rPr lang="uk-UA" sz="2800" dirty="0" smtClean="0">
                <a:solidFill>
                  <a:srgbClr val="FF0000"/>
                </a:solidFill>
                <a:latin typeface="Century Gothic" pitchFamily="34" charset="0"/>
              </a:rPr>
              <a:t>Основою </a:t>
            </a:r>
            <a:r>
              <a:rPr lang="uk-UA" sz="2800" dirty="0">
                <a:solidFill>
                  <a:srgbClr val="FF0000"/>
                </a:solidFill>
                <a:latin typeface="Century Gothic" pitchFamily="34" charset="0"/>
              </a:rPr>
              <a:t>для системи моніторингу повинні бути </a:t>
            </a:r>
            <a:r>
              <a:rPr lang="uk-UA" sz="2800" b="1" dirty="0">
                <a:solidFill>
                  <a:srgbClr val="FF0000"/>
                </a:solidFill>
                <a:latin typeface="Century Gothic" pitchFamily="34" charset="0"/>
              </a:rPr>
              <a:t>показники, вказані в логіко-структурній </a:t>
            </a:r>
            <a:r>
              <a:rPr lang="uk-UA" sz="2800" b="1" dirty="0" smtClean="0">
                <a:solidFill>
                  <a:srgbClr val="FF0000"/>
                </a:solidFill>
                <a:latin typeface="Century Gothic" pitchFamily="34" charset="0"/>
              </a:rPr>
              <a:t>матриці</a:t>
            </a:r>
            <a:endParaRPr lang="uk-UA" sz="2800" dirty="0">
              <a:solidFill>
                <a:srgbClr val="FF0000"/>
              </a:solidFill>
              <a:latin typeface="Century Gothic" pitchFamily="34" charset="0"/>
            </a:endParaRPr>
          </a:p>
          <a:p>
            <a:pPr marL="0" indent="0">
              <a:buNone/>
            </a:pPr>
            <a:endParaRPr lang="uk-UA" sz="2000" dirty="0" smtClean="0">
              <a:latin typeface="Century Gothic" pitchFamily="34" charset="0"/>
            </a:endParaRPr>
          </a:p>
          <a:p>
            <a:pPr>
              <a:buFont typeface="Wingdings" panose="05000000000000000000" pitchFamily="2" charset="2"/>
              <a:buChar char="§"/>
            </a:pPr>
            <a:r>
              <a:rPr lang="ru-RU" sz="2200" dirty="0" err="1">
                <a:latin typeface="Century Gothic" pitchFamily="34" charset="0"/>
              </a:rPr>
              <a:t>Позначте</a:t>
            </a:r>
            <a:r>
              <a:rPr lang="ru-RU" sz="2200" dirty="0">
                <a:latin typeface="Century Gothic" pitchFamily="34" charset="0"/>
              </a:rPr>
              <a:t>, </a:t>
            </a:r>
            <a:r>
              <a:rPr lang="ru-RU" sz="2200" dirty="0" err="1">
                <a:latin typeface="Century Gothic" pitchFamily="34" charset="0"/>
              </a:rPr>
              <a:t>чи</a:t>
            </a:r>
            <a:r>
              <a:rPr lang="ru-RU" sz="2200" dirty="0">
                <a:latin typeface="Century Gothic" pitchFamily="34" charset="0"/>
              </a:rPr>
              <a:t> </a:t>
            </a:r>
            <a:r>
              <a:rPr lang="ru-RU" sz="2200" dirty="0" err="1">
                <a:latin typeface="Century Gothic" pitchFamily="34" charset="0"/>
              </a:rPr>
              <a:t>планується</a:t>
            </a:r>
            <a:r>
              <a:rPr lang="ru-RU" sz="2200" dirty="0">
                <a:latin typeface="Century Gothic" pitchFamily="34" charset="0"/>
              </a:rPr>
              <a:t> </a:t>
            </a:r>
            <a:r>
              <a:rPr lang="ru-RU" sz="2200" dirty="0" err="1">
                <a:latin typeface="Century Gothic" pitchFamily="34" charset="0"/>
              </a:rPr>
              <a:t>застосування</a:t>
            </a:r>
            <a:r>
              <a:rPr lang="ru-RU" sz="2200" dirty="0">
                <a:latin typeface="Century Gothic" pitchFamily="34" charset="0"/>
              </a:rPr>
              <a:t> </a:t>
            </a:r>
            <a:r>
              <a:rPr lang="ru-RU" sz="2200" b="1" dirty="0" err="1">
                <a:solidFill>
                  <a:srgbClr val="002060"/>
                </a:solidFill>
                <a:latin typeface="Century Gothic" pitchFamily="34" charset="0"/>
              </a:rPr>
              <a:t>механізмів</a:t>
            </a:r>
            <a:r>
              <a:rPr lang="ru-RU" sz="2200" b="1" dirty="0">
                <a:solidFill>
                  <a:srgbClr val="002060"/>
                </a:solidFill>
                <a:latin typeface="Century Gothic" pitchFamily="34" charset="0"/>
              </a:rPr>
              <a:t> </a:t>
            </a:r>
            <a:r>
              <a:rPr lang="ru-RU" sz="2200" b="1" dirty="0" err="1">
                <a:solidFill>
                  <a:srgbClr val="002060"/>
                </a:solidFill>
                <a:latin typeface="Century Gothic" pitchFamily="34" charset="0"/>
              </a:rPr>
              <a:t>громадської</a:t>
            </a:r>
            <a:r>
              <a:rPr lang="ru-RU" sz="2200" b="1" dirty="0">
                <a:solidFill>
                  <a:srgbClr val="002060"/>
                </a:solidFill>
                <a:latin typeface="Century Gothic" pitchFamily="34" charset="0"/>
              </a:rPr>
              <a:t> </a:t>
            </a:r>
            <a:r>
              <a:rPr lang="ru-RU" sz="2200" b="1" dirty="0" err="1">
                <a:solidFill>
                  <a:srgbClr val="002060"/>
                </a:solidFill>
                <a:latin typeface="Century Gothic" pitchFamily="34" charset="0"/>
              </a:rPr>
              <a:t>оцінки</a:t>
            </a:r>
            <a:r>
              <a:rPr lang="ru-RU" sz="2200" b="1" dirty="0">
                <a:solidFill>
                  <a:srgbClr val="002060"/>
                </a:solidFill>
                <a:latin typeface="Century Gothic" pitchFamily="34" charset="0"/>
              </a:rPr>
              <a:t> </a:t>
            </a:r>
            <a:r>
              <a:rPr lang="ru-RU" sz="2200" dirty="0" err="1">
                <a:latin typeface="Century Gothic" pitchFamily="34" charset="0"/>
              </a:rPr>
              <a:t>ефективності</a:t>
            </a:r>
            <a:r>
              <a:rPr lang="ru-RU" sz="2200" dirty="0">
                <a:latin typeface="Century Gothic" pitchFamily="34" charset="0"/>
              </a:rPr>
              <a:t> </a:t>
            </a:r>
            <a:r>
              <a:rPr lang="ru-RU" sz="2200" dirty="0" err="1">
                <a:latin typeface="Century Gothic" pitchFamily="34" charset="0"/>
              </a:rPr>
              <a:t>досягнутих</a:t>
            </a:r>
            <a:r>
              <a:rPr lang="ru-RU" sz="2200" dirty="0">
                <a:latin typeface="Century Gothic" pitchFamily="34" charset="0"/>
              </a:rPr>
              <a:t> </a:t>
            </a:r>
            <a:r>
              <a:rPr lang="ru-RU" sz="2200" dirty="0" err="1">
                <a:latin typeface="Century Gothic" pitchFamily="34" charset="0"/>
              </a:rPr>
              <a:t>результатів</a:t>
            </a:r>
            <a:r>
              <a:rPr lang="ru-RU" sz="2000" dirty="0">
                <a:latin typeface="Century Gothic" pitchFamily="34" charset="0"/>
              </a:rPr>
              <a:t>. </a:t>
            </a:r>
            <a:endParaRPr lang="uk-UA" sz="2000" dirty="0">
              <a:latin typeface="Century Gothic" pitchFamily="34" charset="0"/>
            </a:endParaRPr>
          </a:p>
          <a:p>
            <a:pPr marL="0" indent="0">
              <a:buNone/>
            </a:pPr>
            <a:endParaRPr lang="uk-UA" sz="2000" dirty="0">
              <a:latin typeface="Century Gothic" pitchFamily="34" charset="0"/>
            </a:endParaRPr>
          </a:p>
        </p:txBody>
      </p:sp>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Century Gothic" pitchFamily="34" charset="0"/>
              </a:rPr>
              <a:t>2.8. </a:t>
            </a:r>
            <a:r>
              <a:rPr lang="ru-RU" sz="3600" b="1" dirty="0" err="1">
                <a:latin typeface="Century Gothic" pitchFamily="34" charset="0"/>
              </a:rPr>
              <a:t>Механізм</a:t>
            </a:r>
            <a:r>
              <a:rPr lang="ru-RU" sz="3600" b="1" dirty="0">
                <a:latin typeface="Century Gothic" pitchFamily="34" charset="0"/>
              </a:rPr>
              <a:t> </a:t>
            </a:r>
            <a:r>
              <a:rPr lang="ru-RU" sz="3600" b="1" dirty="0" err="1">
                <a:latin typeface="Century Gothic" pitchFamily="34" charset="0"/>
              </a:rPr>
              <a:t>моніторингу</a:t>
            </a:r>
            <a:r>
              <a:rPr lang="ru-RU" sz="3600" b="1" dirty="0">
                <a:latin typeface="Century Gothic" pitchFamily="34" charset="0"/>
              </a:rPr>
              <a:t> та </a:t>
            </a:r>
            <a:r>
              <a:rPr lang="ru-RU" sz="3600" b="1" dirty="0" err="1">
                <a:latin typeface="Century Gothic" pitchFamily="34" charset="0"/>
              </a:rPr>
              <a:t>оцінки</a:t>
            </a:r>
            <a:r>
              <a:rPr lang="ru-RU" sz="3600" b="1" dirty="0">
                <a:latin typeface="Century Gothic" pitchFamily="34" charset="0"/>
              </a:rPr>
              <a:t> проекту </a:t>
            </a:r>
            <a:r>
              <a:rPr lang="ru-RU" sz="3200" b="1" dirty="0">
                <a:latin typeface="Century Gothic" pitchFamily="34" charset="0"/>
              </a:rPr>
              <a:t>(не </a:t>
            </a:r>
            <a:r>
              <a:rPr lang="ru-RU" sz="3200" b="1" dirty="0" err="1">
                <a:latin typeface="Century Gothic" pitchFamily="34" charset="0"/>
              </a:rPr>
              <a:t>більше</a:t>
            </a:r>
            <a:r>
              <a:rPr lang="ru-RU" sz="3200" b="1" dirty="0">
                <a:latin typeface="Century Gothic" pitchFamily="34" charset="0"/>
              </a:rPr>
              <a:t> 1 ст</a:t>
            </a:r>
            <a:r>
              <a:rPr lang="ru-RU" sz="3200" b="1" dirty="0" smtClean="0">
                <a:latin typeface="Century Gothic" pitchFamily="34" charset="0"/>
              </a:rPr>
              <a:t>.)</a:t>
            </a:r>
            <a:endParaRPr lang="uk-UA" sz="3200" b="1" dirty="0">
              <a:latin typeface="Century Gothic" pitchFamily="34" charset="0"/>
            </a:endParaRPr>
          </a:p>
        </p:txBody>
      </p:sp>
    </p:spTree>
    <p:extLst>
      <p:ext uri="{BB962C8B-B14F-4D97-AF65-F5344CB8AC3E}">
        <p14:creationId xmlns:p14="http://schemas.microsoft.com/office/powerpoint/2010/main" val="417593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1312320"/>
            <a:ext cx="8784976" cy="4525963"/>
          </a:xfrm>
        </p:spPr>
        <p:txBody>
          <a:bodyPr>
            <a:noAutofit/>
          </a:bodyPr>
          <a:lstStyle/>
          <a:p>
            <a:pPr marL="0" indent="0">
              <a:spcAft>
                <a:spcPts val="400"/>
              </a:spcAft>
              <a:buNone/>
            </a:pPr>
            <a:r>
              <a:rPr lang="ru-RU" sz="2000" b="1" dirty="0" smtClean="0">
                <a:solidFill>
                  <a:srgbClr val="002060"/>
                </a:solidFill>
              </a:rPr>
              <a:t>Форма </a:t>
            </a:r>
            <a:r>
              <a:rPr lang="ru-RU" sz="2000" b="1" dirty="0">
                <a:solidFill>
                  <a:srgbClr val="002060"/>
                </a:solidFill>
              </a:rPr>
              <a:t>бюджету </a:t>
            </a:r>
            <a:r>
              <a:rPr lang="ru-RU" sz="2000" dirty="0" smtClean="0">
                <a:solidFill>
                  <a:srgbClr val="002060"/>
                </a:solidFill>
              </a:rPr>
              <a:t>- у </a:t>
            </a:r>
            <a:r>
              <a:rPr lang="ru-RU" sz="2000" dirty="0" err="1">
                <a:solidFill>
                  <a:srgbClr val="002060"/>
                </a:solidFill>
              </a:rPr>
              <a:t>відповідному</a:t>
            </a:r>
            <a:r>
              <a:rPr lang="ru-RU" sz="2000" dirty="0">
                <a:solidFill>
                  <a:srgbClr val="002060"/>
                </a:solidFill>
              </a:rPr>
              <a:t> </a:t>
            </a:r>
            <a:r>
              <a:rPr lang="ru-RU" sz="2000" dirty="0" err="1">
                <a:solidFill>
                  <a:srgbClr val="002060"/>
                </a:solidFill>
              </a:rPr>
              <a:t>файлі</a:t>
            </a:r>
            <a:r>
              <a:rPr lang="ru-RU" sz="2000" dirty="0">
                <a:solidFill>
                  <a:srgbClr val="002060"/>
                </a:solidFill>
              </a:rPr>
              <a:t> </a:t>
            </a:r>
            <a:r>
              <a:rPr lang="ru-RU" sz="2000" dirty="0" err="1" smtClean="0">
                <a:solidFill>
                  <a:srgbClr val="002060"/>
                </a:solidFill>
              </a:rPr>
              <a:t>Ексель</a:t>
            </a:r>
            <a:endParaRPr lang="ru-RU" sz="2000" dirty="0">
              <a:solidFill>
                <a:srgbClr val="002060"/>
              </a:solidFill>
            </a:endParaRPr>
          </a:p>
          <a:p>
            <a:pPr marL="0" indent="0">
              <a:spcAft>
                <a:spcPts val="400"/>
              </a:spcAft>
              <a:buNone/>
            </a:pPr>
            <a:r>
              <a:rPr lang="ru-RU" sz="2000" b="1" dirty="0" smtClean="0">
                <a:solidFill>
                  <a:srgbClr val="002060"/>
                </a:solidFill>
              </a:rPr>
              <a:t>Бюджет </a:t>
            </a:r>
            <a:r>
              <a:rPr lang="ru-RU" sz="2000" b="1" dirty="0">
                <a:solidFill>
                  <a:srgbClr val="002060"/>
                </a:solidFill>
              </a:rPr>
              <a:t>проекту </a:t>
            </a:r>
            <a:r>
              <a:rPr lang="ru-RU" sz="2000" dirty="0" err="1">
                <a:solidFill>
                  <a:srgbClr val="002060"/>
                </a:solidFill>
              </a:rPr>
              <a:t>має</a:t>
            </a:r>
            <a:r>
              <a:rPr lang="ru-RU" sz="2000" dirty="0">
                <a:solidFill>
                  <a:srgbClr val="002060"/>
                </a:solidFill>
              </a:rPr>
              <a:t> </a:t>
            </a:r>
            <a:r>
              <a:rPr lang="ru-RU" sz="2000" dirty="0" err="1">
                <a:solidFill>
                  <a:srgbClr val="002060"/>
                </a:solidFill>
              </a:rPr>
              <a:t>включати</a:t>
            </a:r>
            <a:r>
              <a:rPr lang="ru-RU" sz="2000" dirty="0">
                <a:solidFill>
                  <a:srgbClr val="002060"/>
                </a:solidFill>
              </a:rPr>
              <a:t> </a:t>
            </a:r>
            <a:r>
              <a:rPr lang="ru-RU" sz="2000" dirty="0" err="1">
                <a:solidFill>
                  <a:srgbClr val="002060"/>
                </a:solidFill>
              </a:rPr>
              <a:t>всі</a:t>
            </a:r>
            <a:r>
              <a:rPr lang="ru-RU" sz="2000" dirty="0">
                <a:solidFill>
                  <a:srgbClr val="002060"/>
                </a:solidFill>
              </a:rPr>
              <a:t> </a:t>
            </a:r>
            <a:r>
              <a:rPr lang="ru-RU" sz="2000" dirty="0" err="1">
                <a:solidFill>
                  <a:srgbClr val="002060"/>
                </a:solidFill>
              </a:rPr>
              <a:t>види</a:t>
            </a:r>
            <a:r>
              <a:rPr lang="ru-RU" sz="2000" dirty="0">
                <a:solidFill>
                  <a:srgbClr val="002060"/>
                </a:solidFill>
              </a:rPr>
              <a:t> </a:t>
            </a:r>
            <a:r>
              <a:rPr lang="ru-RU" sz="2000" dirty="0" err="1">
                <a:solidFill>
                  <a:srgbClr val="002060"/>
                </a:solidFill>
              </a:rPr>
              <a:t>діяльності</a:t>
            </a:r>
            <a:r>
              <a:rPr lang="ru-RU" sz="2000" dirty="0">
                <a:solidFill>
                  <a:srgbClr val="002060"/>
                </a:solidFill>
              </a:rPr>
              <a:t> (</a:t>
            </a:r>
            <a:r>
              <a:rPr lang="ru-RU" sz="2000" dirty="0" err="1">
                <a:solidFill>
                  <a:srgbClr val="002060"/>
                </a:solidFill>
              </a:rPr>
              <a:t>дії</a:t>
            </a:r>
            <a:r>
              <a:rPr lang="ru-RU" sz="2000" dirty="0">
                <a:solidFill>
                  <a:srgbClr val="002060"/>
                </a:solidFill>
              </a:rPr>
              <a:t>), </a:t>
            </a:r>
            <a:r>
              <a:rPr lang="ru-RU" sz="2000" dirty="0" err="1">
                <a:solidFill>
                  <a:srgbClr val="002060"/>
                </a:solidFill>
              </a:rPr>
              <a:t>передбачені</a:t>
            </a:r>
            <a:r>
              <a:rPr lang="ru-RU" sz="2000" dirty="0">
                <a:solidFill>
                  <a:srgbClr val="002060"/>
                </a:solidFill>
              </a:rPr>
              <a:t> проектом, </a:t>
            </a:r>
            <a:r>
              <a:rPr lang="ru-RU" sz="2000" dirty="0" err="1">
                <a:solidFill>
                  <a:srgbClr val="002060"/>
                </a:solidFill>
              </a:rPr>
              <a:t>незалежно</a:t>
            </a:r>
            <a:r>
              <a:rPr lang="ru-RU" sz="2000" dirty="0">
                <a:solidFill>
                  <a:srgbClr val="002060"/>
                </a:solidFill>
              </a:rPr>
              <a:t> </a:t>
            </a:r>
            <a:r>
              <a:rPr lang="ru-RU" sz="2000" dirty="0" err="1">
                <a:solidFill>
                  <a:srgbClr val="002060"/>
                </a:solidFill>
              </a:rPr>
              <a:t>від</a:t>
            </a:r>
            <a:r>
              <a:rPr lang="ru-RU" sz="2000" dirty="0">
                <a:solidFill>
                  <a:srgbClr val="002060"/>
                </a:solidFill>
              </a:rPr>
              <a:t> </a:t>
            </a:r>
            <a:r>
              <a:rPr lang="ru-RU" sz="2000" dirty="0" err="1">
                <a:solidFill>
                  <a:srgbClr val="002060"/>
                </a:solidFill>
              </a:rPr>
              <a:t>різновидів</a:t>
            </a:r>
            <a:r>
              <a:rPr lang="ru-RU" sz="2000" dirty="0">
                <a:solidFill>
                  <a:srgbClr val="002060"/>
                </a:solidFill>
              </a:rPr>
              <a:t> </a:t>
            </a:r>
            <a:r>
              <a:rPr lang="ru-RU" sz="2000" dirty="0" err="1">
                <a:solidFill>
                  <a:srgbClr val="002060"/>
                </a:solidFill>
              </a:rPr>
              <a:t>видатків</a:t>
            </a:r>
            <a:r>
              <a:rPr lang="ru-RU" sz="2000" dirty="0">
                <a:solidFill>
                  <a:srgbClr val="002060"/>
                </a:solidFill>
              </a:rPr>
              <a:t> за </a:t>
            </a:r>
            <a:r>
              <a:rPr lang="ru-RU" sz="2000" dirty="0" err="1">
                <a:solidFill>
                  <a:srgbClr val="002060"/>
                </a:solidFill>
              </a:rPr>
              <a:t>цільовим</a:t>
            </a:r>
            <a:r>
              <a:rPr lang="ru-RU" sz="2000" dirty="0">
                <a:solidFill>
                  <a:srgbClr val="002060"/>
                </a:solidFill>
              </a:rPr>
              <a:t> </a:t>
            </a:r>
            <a:r>
              <a:rPr lang="ru-RU" sz="2000" dirty="0" err="1">
                <a:solidFill>
                  <a:srgbClr val="002060"/>
                </a:solidFill>
              </a:rPr>
              <a:t>змістом</a:t>
            </a:r>
            <a:r>
              <a:rPr lang="ru-RU" sz="2000" dirty="0">
                <a:solidFill>
                  <a:srgbClr val="002060"/>
                </a:solidFill>
              </a:rPr>
              <a:t> </a:t>
            </a:r>
            <a:r>
              <a:rPr lang="ru-RU" sz="2000" dirty="0" err="1">
                <a:solidFill>
                  <a:srgbClr val="002060"/>
                </a:solidFill>
              </a:rPr>
              <a:t>або</a:t>
            </a:r>
            <a:r>
              <a:rPr lang="ru-RU" sz="2000" dirty="0">
                <a:solidFill>
                  <a:srgbClr val="002060"/>
                </a:solidFill>
              </a:rPr>
              <a:t> </a:t>
            </a:r>
            <a:r>
              <a:rPr lang="ru-RU" sz="2000" dirty="0" err="1">
                <a:solidFill>
                  <a:srgbClr val="002060"/>
                </a:solidFill>
              </a:rPr>
              <a:t>економічною</a:t>
            </a:r>
            <a:r>
              <a:rPr lang="ru-RU" sz="2000" dirty="0">
                <a:solidFill>
                  <a:srgbClr val="002060"/>
                </a:solidFill>
              </a:rPr>
              <a:t> </a:t>
            </a:r>
            <a:r>
              <a:rPr lang="ru-RU" sz="2000" dirty="0" err="1">
                <a:solidFill>
                  <a:srgbClr val="002060"/>
                </a:solidFill>
              </a:rPr>
              <a:t>класифікацією</a:t>
            </a:r>
            <a:r>
              <a:rPr lang="ru-RU" sz="2000" dirty="0">
                <a:solidFill>
                  <a:srgbClr val="002060"/>
                </a:solidFill>
              </a:rPr>
              <a:t>, </a:t>
            </a:r>
            <a:r>
              <a:rPr lang="ru-RU" sz="2000" dirty="0" err="1">
                <a:solidFill>
                  <a:srgbClr val="002060"/>
                </a:solidFill>
              </a:rPr>
              <a:t>або</a:t>
            </a:r>
            <a:r>
              <a:rPr lang="ru-RU" sz="2000" dirty="0">
                <a:solidFill>
                  <a:srgbClr val="002060"/>
                </a:solidFill>
              </a:rPr>
              <a:t> </a:t>
            </a:r>
            <a:r>
              <a:rPr lang="ru-RU" sz="2000" dirty="0" err="1">
                <a:solidFill>
                  <a:srgbClr val="002060"/>
                </a:solidFill>
              </a:rPr>
              <a:t>від</a:t>
            </a:r>
            <a:r>
              <a:rPr lang="ru-RU" sz="2000" dirty="0">
                <a:solidFill>
                  <a:srgbClr val="002060"/>
                </a:solidFill>
              </a:rPr>
              <a:t> того, за чий </a:t>
            </a:r>
            <a:r>
              <a:rPr lang="ru-RU" sz="2000" dirty="0" err="1">
                <a:solidFill>
                  <a:srgbClr val="002060"/>
                </a:solidFill>
              </a:rPr>
              <a:t>рахунок</a:t>
            </a:r>
            <a:r>
              <a:rPr lang="ru-RU" sz="2000" dirty="0">
                <a:solidFill>
                  <a:srgbClr val="002060"/>
                </a:solidFill>
              </a:rPr>
              <a:t> </a:t>
            </a:r>
            <a:r>
              <a:rPr lang="ru-RU" sz="2000" dirty="0" err="1">
                <a:solidFill>
                  <a:srgbClr val="002060"/>
                </a:solidFill>
              </a:rPr>
              <a:t>ця</a:t>
            </a:r>
            <a:r>
              <a:rPr lang="ru-RU" sz="2000" dirty="0">
                <a:solidFill>
                  <a:srgbClr val="002060"/>
                </a:solidFill>
              </a:rPr>
              <a:t> </a:t>
            </a:r>
            <a:r>
              <a:rPr lang="ru-RU" sz="2000" dirty="0" err="1">
                <a:solidFill>
                  <a:srgbClr val="002060"/>
                </a:solidFill>
              </a:rPr>
              <a:t>дія</a:t>
            </a:r>
            <a:r>
              <a:rPr lang="ru-RU" sz="2000" dirty="0">
                <a:solidFill>
                  <a:srgbClr val="002060"/>
                </a:solidFill>
              </a:rPr>
              <a:t> </a:t>
            </a:r>
            <a:r>
              <a:rPr lang="ru-RU" sz="2000" dirty="0" err="1" smtClean="0">
                <a:solidFill>
                  <a:srgbClr val="002060"/>
                </a:solidFill>
              </a:rPr>
              <a:t>фінансується</a:t>
            </a:r>
            <a:endParaRPr lang="ru-RU" sz="2000" dirty="0">
              <a:solidFill>
                <a:srgbClr val="002060"/>
              </a:solidFill>
            </a:endParaRPr>
          </a:p>
          <a:p>
            <a:pPr marL="0" indent="0">
              <a:spcAft>
                <a:spcPts val="400"/>
              </a:spcAft>
              <a:buNone/>
            </a:pPr>
            <a:r>
              <a:rPr lang="ru-RU" sz="2000" b="1" dirty="0" err="1">
                <a:solidFill>
                  <a:srgbClr val="FF0000"/>
                </a:solidFill>
              </a:rPr>
              <a:t>Співфінансування</a:t>
            </a:r>
            <a:r>
              <a:rPr lang="ru-RU" sz="2000" b="1" dirty="0">
                <a:solidFill>
                  <a:srgbClr val="FF0000"/>
                </a:solidFill>
              </a:rPr>
              <a:t> проекту </a:t>
            </a:r>
            <a:r>
              <a:rPr lang="ru-RU" sz="2000" dirty="0" err="1">
                <a:solidFill>
                  <a:srgbClr val="FF0000"/>
                </a:solidFill>
              </a:rPr>
              <a:t>декларується</a:t>
            </a:r>
            <a:r>
              <a:rPr lang="ru-RU" sz="2000" dirty="0">
                <a:solidFill>
                  <a:srgbClr val="FF0000"/>
                </a:solidFill>
              </a:rPr>
              <a:t> </a:t>
            </a:r>
            <a:r>
              <a:rPr lang="ru-RU" sz="2000" dirty="0" err="1">
                <a:solidFill>
                  <a:srgbClr val="FF0000"/>
                </a:solidFill>
              </a:rPr>
              <a:t>винятково</a:t>
            </a:r>
            <a:r>
              <a:rPr lang="ru-RU" sz="2000" dirty="0">
                <a:solidFill>
                  <a:srgbClr val="FF0000"/>
                </a:solidFill>
              </a:rPr>
              <a:t> у </a:t>
            </a:r>
            <a:r>
              <a:rPr lang="ru-RU" sz="2000" dirty="0" err="1">
                <a:solidFill>
                  <a:srgbClr val="FF0000"/>
                </a:solidFill>
              </a:rPr>
              <a:t>вигляді</a:t>
            </a:r>
            <a:r>
              <a:rPr lang="ru-RU" sz="2000" dirty="0">
                <a:solidFill>
                  <a:srgbClr val="FF0000"/>
                </a:solidFill>
              </a:rPr>
              <a:t> </a:t>
            </a:r>
            <a:r>
              <a:rPr lang="ru-RU" sz="2000" dirty="0" err="1" smtClean="0">
                <a:solidFill>
                  <a:srgbClr val="FF0000"/>
                </a:solidFill>
              </a:rPr>
              <a:t>грошових</a:t>
            </a:r>
            <a:r>
              <a:rPr lang="ru-RU" sz="2000" dirty="0" smtClean="0">
                <a:solidFill>
                  <a:srgbClr val="FF0000"/>
                </a:solidFill>
              </a:rPr>
              <a:t> </a:t>
            </a:r>
            <a:r>
              <a:rPr lang="ru-RU" sz="2000" dirty="0" err="1" smtClean="0">
                <a:solidFill>
                  <a:srgbClr val="FF0000"/>
                </a:solidFill>
              </a:rPr>
              <a:t>внесків</a:t>
            </a:r>
            <a:r>
              <a:rPr lang="ru-RU" sz="2000" dirty="0" smtClean="0">
                <a:solidFill>
                  <a:srgbClr val="FF0000"/>
                </a:solidFill>
              </a:rPr>
              <a:t> </a:t>
            </a:r>
          </a:p>
          <a:p>
            <a:pPr marL="0" indent="0">
              <a:spcAft>
                <a:spcPts val="400"/>
              </a:spcAft>
              <a:buNone/>
            </a:pPr>
            <a:r>
              <a:rPr lang="ru-RU" sz="2000" b="1" dirty="0" err="1" smtClean="0">
                <a:solidFill>
                  <a:srgbClr val="002060"/>
                </a:solidFill>
              </a:rPr>
              <a:t>Економічна</a:t>
            </a:r>
            <a:r>
              <a:rPr lang="ru-RU" sz="2000" b="1" dirty="0" smtClean="0">
                <a:solidFill>
                  <a:srgbClr val="002060"/>
                </a:solidFill>
              </a:rPr>
              <a:t> </a:t>
            </a:r>
            <a:r>
              <a:rPr lang="ru-RU" sz="2000" b="1" dirty="0" err="1">
                <a:solidFill>
                  <a:srgbClr val="002060"/>
                </a:solidFill>
              </a:rPr>
              <a:t>класифікація</a:t>
            </a:r>
            <a:r>
              <a:rPr lang="ru-RU" sz="2000" b="1" dirty="0">
                <a:solidFill>
                  <a:srgbClr val="002060"/>
                </a:solidFill>
              </a:rPr>
              <a:t> </a:t>
            </a:r>
            <a:r>
              <a:rPr lang="ru-RU" sz="2000" b="1" dirty="0" err="1">
                <a:solidFill>
                  <a:srgbClr val="002060"/>
                </a:solidFill>
              </a:rPr>
              <a:t>видатків</a:t>
            </a:r>
            <a:r>
              <a:rPr lang="ru-RU" sz="2000" b="1" dirty="0">
                <a:solidFill>
                  <a:srgbClr val="002060"/>
                </a:solidFill>
              </a:rPr>
              <a:t> </a:t>
            </a:r>
            <a:r>
              <a:rPr lang="ru-RU" sz="2000" dirty="0" err="1">
                <a:solidFill>
                  <a:srgbClr val="002060"/>
                </a:solidFill>
              </a:rPr>
              <a:t>має</a:t>
            </a:r>
            <a:r>
              <a:rPr lang="ru-RU" sz="2000" dirty="0">
                <a:solidFill>
                  <a:srgbClr val="002060"/>
                </a:solidFill>
              </a:rPr>
              <a:t> </a:t>
            </a:r>
            <a:r>
              <a:rPr lang="ru-RU" sz="2000" dirty="0" err="1">
                <a:solidFill>
                  <a:srgbClr val="002060"/>
                </a:solidFill>
              </a:rPr>
              <a:t>ґрунтуватися</a:t>
            </a:r>
            <a:r>
              <a:rPr lang="ru-RU" sz="2000" dirty="0">
                <a:solidFill>
                  <a:srgbClr val="002060"/>
                </a:solidFill>
              </a:rPr>
              <a:t> на </a:t>
            </a:r>
            <a:r>
              <a:rPr lang="ru-RU" sz="2000" dirty="0" err="1">
                <a:solidFill>
                  <a:srgbClr val="002060"/>
                </a:solidFill>
              </a:rPr>
              <a:t>чинній</a:t>
            </a:r>
            <a:r>
              <a:rPr lang="ru-RU" sz="2000" dirty="0">
                <a:solidFill>
                  <a:srgbClr val="002060"/>
                </a:solidFill>
              </a:rPr>
              <a:t> </a:t>
            </a:r>
            <a:r>
              <a:rPr lang="ru-RU" sz="2000" dirty="0" err="1">
                <a:solidFill>
                  <a:srgbClr val="002060"/>
                </a:solidFill>
              </a:rPr>
              <a:t>редакції</a:t>
            </a:r>
            <a:r>
              <a:rPr lang="ru-RU" sz="2000" dirty="0">
                <a:solidFill>
                  <a:srgbClr val="002060"/>
                </a:solidFill>
              </a:rPr>
              <a:t> Бюджетного кодексу </a:t>
            </a:r>
            <a:r>
              <a:rPr lang="ru-RU" sz="2000" dirty="0" err="1">
                <a:solidFill>
                  <a:srgbClr val="002060"/>
                </a:solidFill>
              </a:rPr>
              <a:t>України</a:t>
            </a:r>
            <a:r>
              <a:rPr lang="ru-RU" sz="2000" dirty="0">
                <a:solidFill>
                  <a:srgbClr val="002060"/>
                </a:solidFill>
              </a:rPr>
              <a:t> та </a:t>
            </a:r>
            <a:r>
              <a:rPr lang="ru-RU" sz="2000" dirty="0" err="1">
                <a:solidFill>
                  <a:srgbClr val="002060"/>
                </a:solidFill>
              </a:rPr>
              <a:t>наказі</a:t>
            </a:r>
            <a:r>
              <a:rPr lang="ru-RU" sz="2000" dirty="0">
                <a:solidFill>
                  <a:srgbClr val="002060"/>
                </a:solidFill>
              </a:rPr>
              <a:t> </a:t>
            </a:r>
            <a:r>
              <a:rPr lang="ru-RU" sz="2000" dirty="0" err="1">
                <a:solidFill>
                  <a:srgbClr val="002060"/>
                </a:solidFill>
              </a:rPr>
              <a:t>Міністерства</a:t>
            </a:r>
            <a:r>
              <a:rPr lang="ru-RU" sz="2000" dirty="0">
                <a:solidFill>
                  <a:srgbClr val="002060"/>
                </a:solidFill>
              </a:rPr>
              <a:t> </a:t>
            </a:r>
            <a:r>
              <a:rPr lang="ru-RU" sz="2000" dirty="0" err="1">
                <a:solidFill>
                  <a:srgbClr val="002060"/>
                </a:solidFill>
              </a:rPr>
              <a:t>фінансів</a:t>
            </a:r>
            <a:r>
              <a:rPr lang="ru-RU" sz="2000" dirty="0">
                <a:solidFill>
                  <a:srgbClr val="002060"/>
                </a:solidFill>
              </a:rPr>
              <a:t> </a:t>
            </a:r>
            <a:r>
              <a:rPr lang="ru-RU" sz="2000" dirty="0" err="1">
                <a:solidFill>
                  <a:srgbClr val="002060"/>
                </a:solidFill>
              </a:rPr>
              <a:t>України</a:t>
            </a:r>
            <a:r>
              <a:rPr lang="ru-RU" sz="2000" dirty="0">
                <a:solidFill>
                  <a:srgbClr val="002060"/>
                </a:solidFill>
              </a:rPr>
              <a:t> </a:t>
            </a:r>
            <a:r>
              <a:rPr lang="ru-RU" sz="2000" dirty="0" err="1">
                <a:solidFill>
                  <a:srgbClr val="002060"/>
                </a:solidFill>
              </a:rPr>
              <a:t>від</a:t>
            </a:r>
            <a:r>
              <a:rPr lang="ru-RU" sz="2000" dirty="0">
                <a:solidFill>
                  <a:srgbClr val="002060"/>
                </a:solidFill>
              </a:rPr>
              <a:t> 12.03.2012 № 333 «Про </a:t>
            </a:r>
            <a:r>
              <a:rPr lang="ru-RU" sz="2000" dirty="0" err="1">
                <a:solidFill>
                  <a:srgbClr val="002060"/>
                </a:solidFill>
              </a:rPr>
              <a:t>затвердження</a:t>
            </a:r>
            <a:r>
              <a:rPr lang="ru-RU" sz="2000" dirty="0">
                <a:solidFill>
                  <a:srgbClr val="002060"/>
                </a:solidFill>
              </a:rPr>
              <a:t> </a:t>
            </a:r>
            <a:r>
              <a:rPr lang="ru-RU" sz="2000" dirty="0" err="1">
                <a:solidFill>
                  <a:srgbClr val="002060"/>
                </a:solidFill>
              </a:rPr>
              <a:t>Інструкції</a:t>
            </a:r>
            <a:r>
              <a:rPr lang="ru-RU" sz="2000" dirty="0">
                <a:solidFill>
                  <a:srgbClr val="002060"/>
                </a:solidFill>
              </a:rPr>
              <a:t> </a:t>
            </a:r>
            <a:r>
              <a:rPr lang="ru-RU" sz="2000" dirty="0" err="1">
                <a:solidFill>
                  <a:srgbClr val="002060"/>
                </a:solidFill>
              </a:rPr>
              <a:t>щодо</a:t>
            </a:r>
            <a:r>
              <a:rPr lang="ru-RU" sz="2000" dirty="0">
                <a:solidFill>
                  <a:srgbClr val="002060"/>
                </a:solidFill>
              </a:rPr>
              <a:t> </a:t>
            </a:r>
            <a:r>
              <a:rPr lang="ru-RU" sz="2000" dirty="0" err="1">
                <a:solidFill>
                  <a:srgbClr val="002060"/>
                </a:solidFill>
              </a:rPr>
              <a:t>застосування</a:t>
            </a:r>
            <a:r>
              <a:rPr lang="ru-RU" sz="2000" dirty="0">
                <a:solidFill>
                  <a:srgbClr val="002060"/>
                </a:solidFill>
              </a:rPr>
              <a:t> </a:t>
            </a:r>
            <a:r>
              <a:rPr lang="ru-RU" sz="2000" dirty="0" err="1">
                <a:solidFill>
                  <a:srgbClr val="002060"/>
                </a:solidFill>
              </a:rPr>
              <a:t>економічної</a:t>
            </a:r>
            <a:r>
              <a:rPr lang="ru-RU" sz="2000" dirty="0">
                <a:solidFill>
                  <a:srgbClr val="002060"/>
                </a:solidFill>
              </a:rPr>
              <a:t> </a:t>
            </a:r>
            <a:r>
              <a:rPr lang="ru-RU" sz="2000" dirty="0" err="1">
                <a:solidFill>
                  <a:srgbClr val="002060"/>
                </a:solidFill>
              </a:rPr>
              <a:t>класифікації</a:t>
            </a:r>
            <a:r>
              <a:rPr lang="ru-RU" sz="2000" dirty="0">
                <a:solidFill>
                  <a:srgbClr val="002060"/>
                </a:solidFill>
              </a:rPr>
              <a:t> </a:t>
            </a:r>
            <a:r>
              <a:rPr lang="ru-RU" sz="2000" dirty="0" err="1">
                <a:solidFill>
                  <a:srgbClr val="002060"/>
                </a:solidFill>
              </a:rPr>
              <a:t>видатків</a:t>
            </a:r>
            <a:r>
              <a:rPr lang="ru-RU" sz="2000" dirty="0">
                <a:solidFill>
                  <a:srgbClr val="002060"/>
                </a:solidFill>
              </a:rPr>
              <a:t> бюджету та </a:t>
            </a:r>
            <a:r>
              <a:rPr lang="ru-RU" sz="2000" dirty="0" err="1">
                <a:solidFill>
                  <a:srgbClr val="002060"/>
                </a:solidFill>
              </a:rPr>
              <a:t>Інструкції</a:t>
            </a:r>
            <a:r>
              <a:rPr lang="ru-RU" sz="2000" dirty="0">
                <a:solidFill>
                  <a:srgbClr val="002060"/>
                </a:solidFill>
              </a:rPr>
              <a:t> </a:t>
            </a:r>
            <a:r>
              <a:rPr lang="ru-RU" sz="2000" dirty="0" err="1">
                <a:solidFill>
                  <a:srgbClr val="002060"/>
                </a:solidFill>
              </a:rPr>
              <a:t>щодо</a:t>
            </a:r>
            <a:r>
              <a:rPr lang="ru-RU" sz="2000" dirty="0">
                <a:solidFill>
                  <a:srgbClr val="002060"/>
                </a:solidFill>
              </a:rPr>
              <a:t> </a:t>
            </a:r>
            <a:r>
              <a:rPr lang="ru-RU" sz="2000" dirty="0" err="1">
                <a:solidFill>
                  <a:srgbClr val="002060"/>
                </a:solidFill>
              </a:rPr>
              <a:t>застосування</a:t>
            </a:r>
            <a:r>
              <a:rPr lang="ru-RU" sz="2000" dirty="0">
                <a:solidFill>
                  <a:srgbClr val="002060"/>
                </a:solidFill>
              </a:rPr>
              <a:t> </a:t>
            </a:r>
            <a:r>
              <a:rPr lang="ru-RU" sz="2000" dirty="0" err="1">
                <a:solidFill>
                  <a:srgbClr val="002060"/>
                </a:solidFill>
              </a:rPr>
              <a:t>класифікації</a:t>
            </a:r>
            <a:r>
              <a:rPr lang="ru-RU" sz="2000" dirty="0">
                <a:solidFill>
                  <a:srgbClr val="002060"/>
                </a:solidFill>
              </a:rPr>
              <a:t> </a:t>
            </a:r>
            <a:r>
              <a:rPr lang="ru-RU" sz="2000" dirty="0" err="1">
                <a:solidFill>
                  <a:srgbClr val="002060"/>
                </a:solidFill>
              </a:rPr>
              <a:t>кредитування</a:t>
            </a:r>
            <a:r>
              <a:rPr lang="ru-RU" sz="2000" dirty="0">
                <a:solidFill>
                  <a:srgbClr val="002060"/>
                </a:solidFill>
              </a:rPr>
              <a:t> бюджету», </a:t>
            </a:r>
            <a:r>
              <a:rPr lang="ru-RU" sz="2000" dirty="0" err="1">
                <a:solidFill>
                  <a:srgbClr val="002060"/>
                </a:solidFill>
              </a:rPr>
              <a:t>що</a:t>
            </a:r>
            <a:r>
              <a:rPr lang="ru-RU" sz="2000" dirty="0">
                <a:solidFill>
                  <a:srgbClr val="002060"/>
                </a:solidFill>
              </a:rPr>
              <a:t> </a:t>
            </a:r>
            <a:r>
              <a:rPr lang="ru-RU" sz="2000" dirty="0" err="1">
                <a:solidFill>
                  <a:srgbClr val="002060"/>
                </a:solidFill>
              </a:rPr>
              <a:t>зареєстрований</a:t>
            </a:r>
            <a:r>
              <a:rPr lang="ru-RU" sz="2000" dirty="0">
                <a:solidFill>
                  <a:srgbClr val="002060"/>
                </a:solidFill>
              </a:rPr>
              <a:t> в </a:t>
            </a:r>
            <a:r>
              <a:rPr lang="ru-RU" sz="2000" dirty="0" err="1">
                <a:solidFill>
                  <a:srgbClr val="002060"/>
                </a:solidFill>
              </a:rPr>
              <a:t>Міністерстві</a:t>
            </a:r>
            <a:r>
              <a:rPr lang="ru-RU" sz="2000" dirty="0">
                <a:solidFill>
                  <a:srgbClr val="002060"/>
                </a:solidFill>
              </a:rPr>
              <a:t> </a:t>
            </a:r>
            <a:r>
              <a:rPr lang="ru-RU" sz="2000" dirty="0" err="1">
                <a:solidFill>
                  <a:srgbClr val="002060"/>
                </a:solidFill>
              </a:rPr>
              <a:t>юстиції</a:t>
            </a:r>
            <a:r>
              <a:rPr lang="ru-RU" sz="2000" dirty="0">
                <a:solidFill>
                  <a:srgbClr val="002060"/>
                </a:solidFill>
              </a:rPr>
              <a:t> </a:t>
            </a:r>
            <a:r>
              <a:rPr lang="ru-RU" sz="2000" dirty="0" err="1">
                <a:solidFill>
                  <a:srgbClr val="002060"/>
                </a:solidFill>
              </a:rPr>
              <a:t>України</a:t>
            </a:r>
            <a:r>
              <a:rPr lang="ru-RU" sz="2000" dirty="0">
                <a:solidFill>
                  <a:srgbClr val="002060"/>
                </a:solidFill>
              </a:rPr>
              <a:t> 27 </a:t>
            </a:r>
            <a:r>
              <a:rPr lang="ru-RU" sz="2000" dirty="0" err="1">
                <a:solidFill>
                  <a:srgbClr val="002060"/>
                </a:solidFill>
              </a:rPr>
              <a:t>березня</a:t>
            </a:r>
            <a:r>
              <a:rPr lang="ru-RU" sz="2000" dirty="0">
                <a:solidFill>
                  <a:srgbClr val="002060"/>
                </a:solidFill>
              </a:rPr>
              <a:t> 2012 р. за № </a:t>
            </a:r>
            <a:r>
              <a:rPr lang="ru-RU" sz="2000" dirty="0" smtClean="0">
                <a:solidFill>
                  <a:srgbClr val="002060"/>
                </a:solidFill>
              </a:rPr>
              <a:t>456/20769</a:t>
            </a:r>
          </a:p>
          <a:p>
            <a:pPr algn="ctr">
              <a:buNone/>
            </a:pPr>
            <a:endParaRPr lang="uk-UA" sz="1050" b="1" dirty="0" smtClean="0">
              <a:latin typeface="Century Gothic" pitchFamily="34" charset="0"/>
            </a:endParaRPr>
          </a:p>
          <a:p>
            <a:pPr marL="0" indent="0">
              <a:buNone/>
            </a:pPr>
            <a:r>
              <a:rPr lang="uk-UA" sz="2000" b="1" dirty="0" smtClean="0">
                <a:latin typeface="Century Gothic" pitchFamily="34" charset="0"/>
              </a:rPr>
              <a:t>Бюджет </a:t>
            </a:r>
            <a:r>
              <a:rPr lang="uk-UA" sz="2000" b="1" dirty="0">
                <a:latin typeface="Century Gothic" pitchFamily="34" charset="0"/>
              </a:rPr>
              <a:t>проекту має включати всі види діяльності (дії), передбачені проектом, незалежно від різновидів видатків за цільовим змістом або економічною класифікацією, або від того, за чий рахунок ця дія фінансується</a:t>
            </a:r>
            <a:r>
              <a:rPr lang="uk-UA" sz="2000" b="1" dirty="0" smtClean="0">
                <a:latin typeface="Century Gothic" pitchFamily="34" charset="0"/>
              </a:rPr>
              <a:t>.</a:t>
            </a:r>
            <a:endParaRPr lang="uk-UA" sz="2000" dirty="0">
              <a:latin typeface="Century Gothic" pitchFamily="34" charset="0"/>
            </a:endParaRPr>
          </a:p>
        </p:txBody>
      </p:sp>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entury Gothic" pitchFamily="34" charset="0"/>
              </a:rPr>
              <a:t>III. </a:t>
            </a:r>
            <a:r>
              <a:rPr lang="ru-RU" sz="3600" b="1" dirty="0">
                <a:latin typeface="Century Gothic" pitchFamily="34" charset="0"/>
              </a:rPr>
              <a:t>БЮДЖЕТ ПРОЕКТУ </a:t>
            </a:r>
            <a:endParaRPr lang="uk-UA" sz="3200" b="1" dirty="0">
              <a:latin typeface="Century Gothic" pitchFamily="34" charset="0"/>
            </a:endParaRPr>
          </a:p>
        </p:txBody>
      </p:sp>
    </p:spTree>
    <p:extLst>
      <p:ext uri="{BB962C8B-B14F-4D97-AF65-F5344CB8AC3E}">
        <p14:creationId xmlns:p14="http://schemas.microsoft.com/office/powerpoint/2010/main" val="9671802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3600" b="1" dirty="0" smtClean="0">
                <a:latin typeface="Century Gothic" pitchFamily="34" charset="0"/>
              </a:rPr>
              <a:t>БЮДЖЕТ ПРОЕКТУ</a:t>
            </a:r>
            <a:endParaRPr lang="uk-UA" sz="3600" b="1" dirty="0">
              <a:latin typeface="Century Gothic"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766831627"/>
              </p:ext>
            </p:extLst>
          </p:nvPr>
        </p:nvGraphicFramePr>
        <p:xfrm>
          <a:off x="179512" y="1281808"/>
          <a:ext cx="8856984" cy="5459559"/>
        </p:xfrm>
        <a:graphic>
          <a:graphicData uri="http://schemas.openxmlformats.org/drawingml/2006/table">
            <a:tbl>
              <a:tblPr firstRow="1" firstCol="1">
                <a:tableStyleId>{7DF18680-E054-41AD-8BC1-D1AEF772440D}</a:tableStyleId>
              </a:tblPr>
              <a:tblGrid>
                <a:gridCol w="4135183">
                  <a:extLst>
                    <a:ext uri="{9D8B030D-6E8A-4147-A177-3AD203B41FA5}">
                      <a16:colId xmlns:a16="http://schemas.microsoft.com/office/drawing/2014/main" val="20000"/>
                    </a:ext>
                  </a:extLst>
                </a:gridCol>
                <a:gridCol w="966117">
                  <a:extLst>
                    <a:ext uri="{9D8B030D-6E8A-4147-A177-3AD203B41FA5}">
                      <a16:colId xmlns:a16="http://schemas.microsoft.com/office/drawing/2014/main" val="20001"/>
                    </a:ext>
                  </a:extLst>
                </a:gridCol>
                <a:gridCol w="1064444">
                  <a:extLst>
                    <a:ext uri="{9D8B030D-6E8A-4147-A177-3AD203B41FA5}">
                      <a16:colId xmlns:a16="http://schemas.microsoft.com/office/drawing/2014/main" val="20002"/>
                    </a:ext>
                  </a:extLst>
                </a:gridCol>
                <a:gridCol w="1345620">
                  <a:extLst>
                    <a:ext uri="{9D8B030D-6E8A-4147-A177-3AD203B41FA5}">
                      <a16:colId xmlns:a16="http://schemas.microsoft.com/office/drawing/2014/main" val="20003"/>
                    </a:ext>
                  </a:extLst>
                </a:gridCol>
                <a:gridCol w="1345620">
                  <a:extLst>
                    <a:ext uri="{9D8B030D-6E8A-4147-A177-3AD203B41FA5}">
                      <a16:colId xmlns:a16="http://schemas.microsoft.com/office/drawing/2014/main" val="20004"/>
                    </a:ext>
                  </a:extLst>
                </a:gridCol>
              </a:tblGrid>
              <a:tr h="1010644">
                <a:tc>
                  <a:txBody>
                    <a:bodyPr/>
                    <a:lstStyle/>
                    <a:p>
                      <a:pPr algn="ctr" fontAlgn="ctr"/>
                      <a:r>
                        <a:rPr lang="uk-UA" sz="2000" u="none" strike="noStrike" dirty="0">
                          <a:effectLst/>
                        </a:rPr>
                        <a:t>Витрати</a:t>
                      </a:r>
                      <a:endParaRPr lang="uk-UA" sz="2000" b="1" i="0" u="none" strike="noStrike" dirty="0">
                        <a:effectLst/>
                        <a:latin typeface="Arial"/>
                      </a:endParaRPr>
                    </a:p>
                  </a:txBody>
                  <a:tcPr marL="9525" marR="9525" marT="9525" marB="0" anchor="ctr"/>
                </a:tc>
                <a:tc>
                  <a:txBody>
                    <a:bodyPr/>
                    <a:lstStyle/>
                    <a:p>
                      <a:pPr algn="ctr" fontAlgn="t"/>
                      <a:r>
                        <a:rPr lang="uk-UA" sz="2000" u="none" strike="noStrike" dirty="0">
                          <a:effectLst/>
                        </a:rPr>
                        <a:t>Одиниця</a:t>
                      </a:r>
                      <a:endParaRPr lang="uk-UA" sz="2000" b="1" i="0" u="none" strike="noStrike" dirty="0">
                        <a:effectLst/>
                        <a:latin typeface="Arial"/>
                      </a:endParaRPr>
                    </a:p>
                  </a:txBody>
                  <a:tcPr marL="9525" marR="9525" marT="9525" marB="0"/>
                </a:tc>
                <a:tc>
                  <a:txBody>
                    <a:bodyPr/>
                    <a:lstStyle/>
                    <a:p>
                      <a:pPr algn="ctr" fontAlgn="t"/>
                      <a:r>
                        <a:rPr lang="uk-UA" sz="2000" u="none" strike="noStrike">
                          <a:effectLst/>
                        </a:rPr>
                        <a:t>Кількість одиниць</a:t>
                      </a:r>
                      <a:endParaRPr lang="uk-UA" sz="2000" b="1" i="0" u="none" strike="noStrike">
                        <a:effectLst/>
                        <a:latin typeface="Arial"/>
                      </a:endParaRPr>
                    </a:p>
                  </a:txBody>
                  <a:tcPr marL="9525" marR="9525" marT="9525" marB="0"/>
                </a:tc>
                <a:tc>
                  <a:txBody>
                    <a:bodyPr/>
                    <a:lstStyle/>
                    <a:p>
                      <a:pPr algn="ctr" fontAlgn="t"/>
                      <a:r>
                        <a:rPr lang="uk-UA" sz="2000" u="none" strike="noStrike" dirty="0">
                          <a:effectLst/>
                        </a:rPr>
                        <a:t>Вартість одиниці (грн.)</a:t>
                      </a:r>
                      <a:endParaRPr lang="uk-UA" sz="2000" b="1" i="0" u="none" strike="noStrike" dirty="0">
                        <a:effectLst/>
                        <a:latin typeface="Arial"/>
                      </a:endParaRPr>
                    </a:p>
                  </a:txBody>
                  <a:tcPr marL="9525" marR="9525" marT="9525" marB="0"/>
                </a:tc>
                <a:tc>
                  <a:txBody>
                    <a:bodyPr/>
                    <a:lstStyle/>
                    <a:p>
                      <a:pPr algn="ctr" fontAlgn="t"/>
                      <a:r>
                        <a:rPr lang="uk-UA" sz="2000" u="none" strike="noStrike">
                          <a:effectLst/>
                        </a:rPr>
                        <a:t>Загальна вартість (грн.)</a:t>
                      </a:r>
                      <a:endParaRPr lang="uk-UA" sz="2000" b="1" i="0" u="none" strike="noStrike">
                        <a:effectLst/>
                        <a:latin typeface="Arial"/>
                      </a:endParaRPr>
                    </a:p>
                  </a:txBody>
                  <a:tcPr marL="9525" marR="9525" marT="9525" marB="0"/>
                </a:tc>
                <a:extLst>
                  <a:ext uri="{0D108BD9-81ED-4DB2-BD59-A6C34878D82A}">
                    <a16:rowId xmlns:a16="http://schemas.microsoft.com/office/drawing/2014/main" val="10000"/>
                  </a:ext>
                </a:extLst>
              </a:tr>
              <a:tr h="343827">
                <a:tc>
                  <a:txBody>
                    <a:bodyPr/>
                    <a:lstStyle/>
                    <a:p>
                      <a:pPr algn="l" fontAlgn="ctr"/>
                      <a:r>
                        <a:rPr lang="uk-UA" sz="2000" u="none" strike="noStrike" dirty="0">
                          <a:effectLst/>
                        </a:rPr>
                        <a:t>1. Людські ресурси</a:t>
                      </a:r>
                      <a:endParaRPr lang="uk-UA" sz="2000" b="1" i="0" u="none" strike="noStrike" dirty="0">
                        <a:effectLst/>
                        <a:latin typeface="Arial"/>
                      </a:endParaRPr>
                    </a:p>
                  </a:txBody>
                  <a:tcPr marL="9525" marR="9525" marT="9525" marB="0" anchor="ctr"/>
                </a:tc>
                <a:tc>
                  <a:txBody>
                    <a:bodyPr/>
                    <a:lstStyle/>
                    <a:p>
                      <a:pPr algn="ctr"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r>
                        <a:rPr lang="uk-UA" sz="2000" u="none" strike="noStrike">
                          <a:effectLst/>
                        </a:rPr>
                        <a:t> </a:t>
                      </a:r>
                      <a:endParaRPr lang="uk-UA" sz="2000" b="1" i="0" u="none" strike="noStrike">
                        <a:effectLst/>
                        <a:latin typeface="Arial"/>
                      </a:endParaRPr>
                    </a:p>
                  </a:txBody>
                  <a:tcPr marL="9525" marR="9525" marT="9525" marB="0" anchor="b"/>
                </a:tc>
                <a:extLst>
                  <a:ext uri="{0D108BD9-81ED-4DB2-BD59-A6C34878D82A}">
                    <a16:rowId xmlns:a16="http://schemas.microsoft.com/office/drawing/2014/main" val="10001"/>
                  </a:ext>
                </a:extLst>
              </a:tr>
              <a:tr h="343827">
                <a:tc>
                  <a:txBody>
                    <a:bodyPr/>
                    <a:lstStyle/>
                    <a:p>
                      <a:pPr algn="l" fontAlgn="ctr"/>
                      <a:r>
                        <a:rPr lang="uk-UA" sz="2000" u="none" strike="noStrike" dirty="0">
                          <a:effectLst/>
                        </a:rPr>
                        <a:t>2. Транспортні витрати (поїздки)</a:t>
                      </a:r>
                      <a:endParaRPr lang="uk-UA" sz="2000" b="1" i="0" u="none" strike="noStrike" dirty="0">
                        <a:effectLst/>
                        <a:latin typeface="Arial"/>
                      </a:endParaRPr>
                    </a:p>
                  </a:txBody>
                  <a:tcPr marL="9525" marR="9525" marT="9525" marB="0" anchor="ctr"/>
                </a:tc>
                <a:tc>
                  <a:txBody>
                    <a:bodyPr/>
                    <a:lstStyle/>
                    <a:p>
                      <a:pPr algn="ctr"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endParaRPr lang="uk-UA" sz="2000" b="1" i="0" u="none" strike="noStrike" dirty="0">
                        <a:effectLst/>
                        <a:latin typeface="Arial"/>
                      </a:endParaRPr>
                    </a:p>
                  </a:txBody>
                  <a:tcPr marL="9525" marR="9525" marT="9525" marB="0" anchor="b"/>
                </a:tc>
                <a:extLst>
                  <a:ext uri="{0D108BD9-81ED-4DB2-BD59-A6C34878D82A}">
                    <a16:rowId xmlns:a16="http://schemas.microsoft.com/office/drawing/2014/main" val="10003"/>
                  </a:ext>
                </a:extLst>
              </a:tr>
              <a:tr h="343827">
                <a:tc>
                  <a:txBody>
                    <a:bodyPr/>
                    <a:lstStyle/>
                    <a:p>
                      <a:pPr algn="l" fontAlgn="ctr"/>
                      <a:r>
                        <a:rPr lang="ru-RU" sz="2000" u="none" strike="noStrike" dirty="0">
                          <a:effectLst/>
                        </a:rPr>
                        <a:t>3. </a:t>
                      </a:r>
                      <a:r>
                        <a:rPr lang="ru-RU" sz="2000" u="none" strike="noStrike" dirty="0" err="1">
                          <a:effectLst/>
                        </a:rPr>
                        <a:t>Обладнання</a:t>
                      </a:r>
                      <a:r>
                        <a:rPr lang="ru-RU" sz="2000" u="none" strike="noStrike" dirty="0">
                          <a:effectLst/>
                        </a:rPr>
                        <a:t> та </a:t>
                      </a:r>
                      <a:r>
                        <a:rPr lang="ru-RU" sz="2000" u="none" strike="noStrike" dirty="0" err="1">
                          <a:effectLst/>
                        </a:rPr>
                        <a:t>витратні</a:t>
                      </a:r>
                      <a:r>
                        <a:rPr lang="ru-RU" sz="2000" u="none" strike="noStrike" dirty="0">
                          <a:effectLst/>
                        </a:rPr>
                        <a:t> </a:t>
                      </a:r>
                      <a:r>
                        <a:rPr lang="ru-RU" sz="2000" u="none" strike="noStrike" dirty="0" err="1">
                          <a:effectLst/>
                        </a:rPr>
                        <a:t>матеріали</a:t>
                      </a:r>
                      <a:endParaRPr lang="ru-RU" sz="2000" b="1" i="0" u="none" strike="noStrike" dirty="0">
                        <a:effectLst/>
                        <a:latin typeface="Arial"/>
                      </a:endParaRPr>
                    </a:p>
                  </a:txBody>
                  <a:tcPr marL="9525" marR="9525" marT="9525" marB="0" anchor="ctr"/>
                </a:tc>
                <a:tc>
                  <a:txBody>
                    <a:bodyPr/>
                    <a:lstStyle/>
                    <a:p>
                      <a:pPr algn="ctr"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endParaRPr lang="uk-UA" sz="2000" b="1" i="0" u="none" strike="noStrike">
                        <a:effectLst/>
                        <a:latin typeface="Arial"/>
                      </a:endParaRPr>
                    </a:p>
                  </a:txBody>
                  <a:tcPr marL="9525" marR="9525" marT="9525" marB="0" anchor="b"/>
                </a:tc>
                <a:extLst>
                  <a:ext uri="{0D108BD9-81ED-4DB2-BD59-A6C34878D82A}">
                    <a16:rowId xmlns:a16="http://schemas.microsoft.com/office/drawing/2014/main" val="10005"/>
                  </a:ext>
                </a:extLst>
              </a:tr>
              <a:tr h="343827">
                <a:tc>
                  <a:txBody>
                    <a:bodyPr/>
                    <a:lstStyle/>
                    <a:p>
                      <a:pPr algn="l" fontAlgn="ctr"/>
                      <a:r>
                        <a:rPr lang="uk-UA" sz="2000" u="none" strike="noStrike" dirty="0">
                          <a:effectLst/>
                        </a:rPr>
                        <a:t>4. Утримання офісу проекту</a:t>
                      </a:r>
                      <a:endParaRPr lang="uk-UA" sz="2000" b="1" i="0" u="none" strike="noStrike" dirty="0">
                        <a:effectLst/>
                        <a:latin typeface="Arial"/>
                      </a:endParaRPr>
                    </a:p>
                  </a:txBody>
                  <a:tcPr marL="9525" marR="9525" marT="9525" marB="0" anchor="ctr">
                    <a:solidFill>
                      <a:srgbClr val="7030A0"/>
                    </a:solidFill>
                  </a:tcPr>
                </a:tc>
                <a:tc>
                  <a:txBody>
                    <a:bodyPr/>
                    <a:lstStyle/>
                    <a:p>
                      <a:pPr algn="ctr" fontAlgn="b"/>
                      <a:r>
                        <a:rPr lang="uk-UA" sz="2000" u="none" strike="noStrike" dirty="0">
                          <a:effectLst/>
                        </a:rPr>
                        <a:t> </a:t>
                      </a:r>
                      <a:endParaRPr lang="uk-UA" sz="2000" b="0" i="0" u="none" strike="noStrike" dirty="0">
                        <a:effectLst/>
                        <a:latin typeface="Arial"/>
                      </a:endParaRPr>
                    </a:p>
                  </a:txBody>
                  <a:tcPr marL="9525" marR="9525" marT="9525" marB="0" anchor="b"/>
                </a:tc>
                <a:tc>
                  <a:txBody>
                    <a:bodyPr/>
                    <a:lstStyle/>
                    <a:p>
                      <a:pPr algn="l" fontAlgn="b"/>
                      <a:r>
                        <a:rPr lang="uk-UA" sz="2000" u="none" strike="noStrike" dirty="0">
                          <a:effectLst/>
                        </a:rPr>
                        <a:t> </a:t>
                      </a:r>
                      <a:endParaRPr lang="uk-UA" sz="2000" b="0" i="0" u="none" strike="noStrike" dirty="0">
                        <a:effectLst/>
                        <a:latin typeface="Arial"/>
                      </a:endParaRPr>
                    </a:p>
                  </a:txBody>
                  <a:tcPr marL="9525" marR="9525" marT="9525" marB="0" anchor="b"/>
                </a:tc>
                <a:tc>
                  <a:txBody>
                    <a:bodyPr/>
                    <a:lstStyle/>
                    <a:p>
                      <a:pPr algn="l" fontAlgn="b"/>
                      <a:r>
                        <a:rPr lang="uk-UA" sz="2000" u="none" strike="noStrike">
                          <a:effectLst/>
                        </a:rPr>
                        <a:t> </a:t>
                      </a:r>
                      <a:endParaRPr lang="uk-UA" sz="2000" b="0" i="0" u="none" strike="noStrike">
                        <a:effectLst/>
                        <a:latin typeface="Arial"/>
                      </a:endParaRPr>
                    </a:p>
                  </a:txBody>
                  <a:tcPr marL="9525" marR="9525" marT="9525" marB="0" anchor="b"/>
                </a:tc>
                <a:tc>
                  <a:txBody>
                    <a:bodyPr/>
                    <a:lstStyle/>
                    <a:p>
                      <a:pPr algn="l" fontAlgn="b"/>
                      <a:endParaRPr lang="uk-UA" sz="2000" b="1" i="0" u="none" strike="noStrike">
                        <a:effectLst/>
                        <a:latin typeface="Arial"/>
                      </a:endParaRPr>
                    </a:p>
                  </a:txBody>
                  <a:tcPr marL="9525" marR="9525" marT="9525" marB="0" anchor="b"/>
                </a:tc>
                <a:extLst>
                  <a:ext uri="{0D108BD9-81ED-4DB2-BD59-A6C34878D82A}">
                    <a16:rowId xmlns:a16="http://schemas.microsoft.com/office/drawing/2014/main" val="10007"/>
                  </a:ext>
                </a:extLst>
              </a:tr>
              <a:tr h="343827">
                <a:tc>
                  <a:txBody>
                    <a:bodyPr/>
                    <a:lstStyle/>
                    <a:p>
                      <a:pPr algn="l" fontAlgn="ctr"/>
                      <a:r>
                        <a:rPr lang="ru-RU" sz="2000" u="none" strike="noStrike" dirty="0">
                          <a:effectLst/>
                        </a:rPr>
                        <a:t>5. </a:t>
                      </a:r>
                      <a:r>
                        <a:rPr lang="ru-RU" sz="2000" u="none" strike="noStrike" dirty="0" err="1">
                          <a:effectLst/>
                        </a:rPr>
                        <a:t>Послуги</a:t>
                      </a:r>
                      <a:r>
                        <a:rPr lang="ru-RU" sz="2000" u="none" strike="noStrike" dirty="0">
                          <a:effectLst/>
                        </a:rPr>
                        <a:t> та </a:t>
                      </a:r>
                      <a:r>
                        <a:rPr lang="ru-RU" sz="2000" u="none" strike="noStrike" dirty="0" err="1">
                          <a:effectLst/>
                        </a:rPr>
                        <a:t>інші</a:t>
                      </a:r>
                      <a:r>
                        <a:rPr lang="ru-RU" sz="2000" u="none" strike="noStrike" dirty="0">
                          <a:effectLst/>
                        </a:rPr>
                        <a:t> </a:t>
                      </a:r>
                      <a:r>
                        <a:rPr lang="ru-RU" sz="2000" u="none" strike="noStrike" dirty="0" err="1">
                          <a:effectLst/>
                        </a:rPr>
                        <a:t>витрати</a:t>
                      </a:r>
                      <a:endParaRPr lang="ru-RU" sz="2000" b="1" i="0" u="none" strike="noStrike" dirty="0">
                        <a:effectLst/>
                        <a:latin typeface="Arial"/>
                      </a:endParaRPr>
                    </a:p>
                  </a:txBody>
                  <a:tcPr marL="9525" marR="9525" marT="9525" marB="0" anchor="ctr"/>
                </a:tc>
                <a:tc>
                  <a:txBody>
                    <a:bodyPr/>
                    <a:lstStyle/>
                    <a:p>
                      <a:pPr algn="ctr" fontAlgn="b"/>
                      <a:r>
                        <a:rPr lang="uk-UA" sz="2000" u="none" strike="noStrike" dirty="0">
                          <a:effectLst/>
                        </a:rPr>
                        <a:t> </a:t>
                      </a:r>
                      <a:endParaRPr lang="uk-UA" sz="2000" b="1" i="0" u="none" strike="noStrike" dirty="0">
                        <a:effectLst/>
                        <a:latin typeface="Arial"/>
                      </a:endParaRPr>
                    </a:p>
                  </a:txBody>
                  <a:tcPr marL="9525" marR="9525" marT="9525" marB="0" anchor="b"/>
                </a:tc>
                <a:tc>
                  <a:txBody>
                    <a:bodyPr/>
                    <a:lstStyle/>
                    <a:p>
                      <a:pPr algn="l"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r>
                        <a:rPr lang="uk-UA" sz="2000" u="none" strike="noStrike" dirty="0">
                          <a:effectLst/>
                        </a:rPr>
                        <a:t> </a:t>
                      </a:r>
                      <a:endParaRPr lang="uk-UA" sz="2000" b="1" i="0" u="none" strike="noStrike" dirty="0">
                        <a:effectLst/>
                        <a:latin typeface="Arial"/>
                      </a:endParaRPr>
                    </a:p>
                  </a:txBody>
                  <a:tcPr marL="9525" marR="9525" marT="9525" marB="0" anchor="b"/>
                </a:tc>
                <a:tc>
                  <a:txBody>
                    <a:bodyPr/>
                    <a:lstStyle/>
                    <a:p>
                      <a:pPr algn="l" fontAlgn="b"/>
                      <a:endParaRPr lang="uk-UA" sz="2000" b="1" i="0" u="none" strike="noStrike" dirty="0">
                        <a:effectLst/>
                        <a:latin typeface="Arial"/>
                      </a:endParaRPr>
                    </a:p>
                  </a:txBody>
                  <a:tcPr marL="9525" marR="9525" marT="9525" marB="0" anchor="b"/>
                </a:tc>
                <a:extLst>
                  <a:ext uri="{0D108BD9-81ED-4DB2-BD59-A6C34878D82A}">
                    <a16:rowId xmlns:a16="http://schemas.microsoft.com/office/drawing/2014/main" val="10009"/>
                  </a:ext>
                </a:extLst>
              </a:tr>
              <a:tr h="343827">
                <a:tc>
                  <a:txBody>
                    <a:bodyPr/>
                    <a:lstStyle/>
                    <a:p>
                      <a:pPr algn="l" fontAlgn="ctr"/>
                      <a:r>
                        <a:rPr lang="uk-UA" sz="2000" u="none" strike="noStrike" dirty="0">
                          <a:effectLst/>
                        </a:rPr>
                        <a:t>6. Будівельні роботи</a:t>
                      </a:r>
                      <a:endParaRPr lang="uk-UA" sz="2000" b="1" i="0" u="none" strike="noStrike" dirty="0">
                        <a:effectLst/>
                        <a:latin typeface="Arial"/>
                      </a:endParaRPr>
                    </a:p>
                  </a:txBody>
                  <a:tcPr marL="9525" marR="9525" marT="9525" marB="0" anchor="ctr"/>
                </a:tc>
                <a:tc>
                  <a:txBody>
                    <a:bodyPr/>
                    <a:lstStyle/>
                    <a:p>
                      <a:pPr algn="ctr" fontAlgn="b"/>
                      <a:r>
                        <a:rPr lang="uk-UA" sz="2000" u="none" strike="noStrike" dirty="0">
                          <a:effectLst/>
                        </a:rPr>
                        <a:t> </a:t>
                      </a:r>
                      <a:endParaRPr lang="uk-UA" sz="2000" b="0" i="1" u="none" strike="noStrike" dirty="0">
                        <a:effectLst/>
                        <a:latin typeface="Arial"/>
                      </a:endParaRPr>
                    </a:p>
                  </a:txBody>
                  <a:tcPr marL="9525" marR="9525" marT="9525" marB="0" anchor="b"/>
                </a:tc>
                <a:tc>
                  <a:txBody>
                    <a:bodyPr/>
                    <a:lstStyle/>
                    <a:p>
                      <a:pPr algn="l" fontAlgn="b"/>
                      <a:r>
                        <a:rPr lang="uk-UA" sz="2000" u="none" strike="noStrike">
                          <a:effectLst/>
                        </a:rPr>
                        <a:t> </a:t>
                      </a:r>
                      <a:endParaRPr lang="uk-UA" sz="2000" b="0" i="0" u="none" strike="noStrike">
                        <a:effectLst/>
                        <a:latin typeface="Arial"/>
                      </a:endParaRPr>
                    </a:p>
                  </a:txBody>
                  <a:tcPr marL="9525" marR="9525" marT="9525" marB="0" anchor="b"/>
                </a:tc>
                <a:tc>
                  <a:txBody>
                    <a:bodyPr/>
                    <a:lstStyle/>
                    <a:p>
                      <a:pPr algn="l" fontAlgn="b"/>
                      <a:r>
                        <a:rPr lang="uk-UA" sz="2000" u="none" strike="noStrike" dirty="0">
                          <a:effectLst/>
                        </a:rPr>
                        <a:t> </a:t>
                      </a:r>
                      <a:endParaRPr lang="uk-UA" sz="2000" b="0" i="0" u="none" strike="noStrike" dirty="0">
                        <a:effectLst/>
                        <a:latin typeface="Arial"/>
                      </a:endParaRPr>
                    </a:p>
                  </a:txBody>
                  <a:tcPr marL="9525" marR="9525" marT="9525" marB="0" anchor="b"/>
                </a:tc>
                <a:tc>
                  <a:txBody>
                    <a:bodyPr/>
                    <a:lstStyle/>
                    <a:p>
                      <a:pPr algn="l" fontAlgn="b"/>
                      <a:endParaRPr lang="uk-UA" sz="2000" b="0" i="0" u="none" strike="noStrike" dirty="0">
                        <a:effectLst/>
                        <a:latin typeface="Arial"/>
                      </a:endParaRPr>
                    </a:p>
                  </a:txBody>
                  <a:tcPr marL="9525" marR="9525" marT="9525" marB="0" anchor="b"/>
                </a:tc>
                <a:extLst>
                  <a:ext uri="{0D108BD9-81ED-4DB2-BD59-A6C34878D82A}">
                    <a16:rowId xmlns:a16="http://schemas.microsoft.com/office/drawing/2014/main" val="10011"/>
                  </a:ext>
                </a:extLst>
              </a:tr>
              <a:tr h="677236">
                <a:tc>
                  <a:txBody>
                    <a:bodyPr/>
                    <a:lstStyle/>
                    <a:p>
                      <a:pPr algn="l" fontAlgn="ctr"/>
                      <a:r>
                        <a:rPr lang="ru-RU" sz="2000" u="none" strike="noStrike" dirty="0">
                          <a:effectLst/>
                        </a:rPr>
                        <a:t>7.  Разом </a:t>
                      </a:r>
                      <a:r>
                        <a:rPr lang="ru-RU" sz="2000" u="none" strike="noStrike" dirty="0" err="1">
                          <a:effectLst/>
                        </a:rPr>
                        <a:t>прямі</a:t>
                      </a:r>
                      <a:r>
                        <a:rPr lang="ru-RU" sz="2000" u="none" strike="noStrike" dirty="0">
                          <a:effectLst/>
                        </a:rPr>
                        <a:t> </a:t>
                      </a:r>
                      <a:r>
                        <a:rPr lang="ru-RU" sz="2000" u="none" strike="noStrike" dirty="0" err="1">
                          <a:effectLst/>
                        </a:rPr>
                        <a:t>витрати</a:t>
                      </a:r>
                      <a:r>
                        <a:rPr lang="ru-RU" sz="2000" u="none" strike="noStrike" dirty="0">
                          <a:effectLst/>
                        </a:rPr>
                        <a:t> по проекту (1-6)</a:t>
                      </a:r>
                      <a:endParaRPr lang="ru-RU" sz="2000" b="1" i="0" u="none" strike="noStrike" dirty="0">
                        <a:effectLst/>
                        <a:latin typeface="Arial"/>
                      </a:endParaRPr>
                    </a:p>
                  </a:txBody>
                  <a:tcPr marL="9525" marR="9525" marT="9525" marB="0" anchor="ctr">
                    <a:solidFill>
                      <a:srgbClr val="00B050"/>
                    </a:solidFill>
                  </a:tcPr>
                </a:tc>
                <a:tc>
                  <a:txBody>
                    <a:bodyPr/>
                    <a:lstStyle/>
                    <a:p>
                      <a:pPr algn="ctr" fontAlgn="b"/>
                      <a:r>
                        <a:rPr lang="uk-UA" sz="2000" u="none" strike="noStrike" dirty="0">
                          <a:effectLst/>
                        </a:rPr>
                        <a:t> </a:t>
                      </a:r>
                      <a:endParaRPr lang="uk-UA" sz="2000" b="0" i="0" u="none" strike="noStrike" dirty="0">
                        <a:effectLst/>
                        <a:latin typeface="Arial"/>
                      </a:endParaRPr>
                    </a:p>
                  </a:txBody>
                  <a:tcPr marL="9525" marR="9525" marT="9525" marB="0" anchor="b">
                    <a:solidFill>
                      <a:srgbClr val="00B050"/>
                    </a:solidFill>
                  </a:tcPr>
                </a:tc>
                <a:tc>
                  <a:txBody>
                    <a:bodyPr/>
                    <a:lstStyle/>
                    <a:p>
                      <a:pPr algn="l" fontAlgn="b"/>
                      <a:r>
                        <a:rPr lang="uk-UA" sz="2000" u="none" strike="noStrike" dirty="0">
                          <a:effectLst/>
                        </a:rPr>
                        <a:t> </a:t>
                      </a:r>
                      <a:endParaRPr lang="uk-UA" sz="2000" b="0" i="0" u="none" strike="noStrike" dirty="0">
                        <a:effectLst/>
                        <a:latin typeface="Arial"/>
                      </a:endParaRPr>
                    </a:p>
                  </a:txBody>
                  <a:tcPr marL="9525" marR="9525" marT="9525" marB="0" anchor="b">
                    <a:solidFill>
                      <a:srgbClr val="00B050"/>
                    </a:solidFill>
                  </a:tcPr>
                </a:tc>
                <a:tc>
                  <a:txBody>
                    <a:bodyPr/>
                    <a:lstStyle/>
                    <a:p>
                      <a:pPr algn="l" fontAlgn="b"/>
                      <a:r>
                        <a:rPr lang="uk-UA" sz="2000" u="none" strike="noStrike" dirty="0">
                          <a:effectLst/>
                        </a:rPr>
                        <a:t> </a:t>
                      </a:r>
                      <a:endParaRPr lang="uk-UA" sz="2000" b="0" i="0" u="none" strike="noStrike" dirty="0">
                        <a:effectLst/>
                        <a:latin typeface="Arial"/>
                      </a:endParaRPr>
                    </a:p>
                  </a:txBody>
                  <a:tcPr marL="9525" marR="9525" marT="9525" marB="0" anchor="b">
                    <a:solidFill>
                      <a:srgbClr val="00B050"/>
                    </a:solidFill>
                  </a:tcPr>
                </a:tc>
                <a:tc>
                  <a:txBody>
                    <a:bodyPr/>
                    <a:lstStyle/>
                    <a:p>
                      <a:pPr algn="r" fontAlgn="b"/>
                      <a:endParaRPr lang="uk-UA" sz="2000" b="1" i="0" u="none" strike="noStrike" dirty="0">
                        <a:effectLst/>
                        <a:latin typeface="Arial"/>
                      </a:endParaRPr>
                    </a:p>
                  </a:txBody>
                  <a:tcPr marL="9525" marR="9525" marT="9525" marB="0" anchor="b">
                    <a:solidFill>
                      <a:srgbClr val="00B050"/>
                    </a:solidFill>
                  </a:tcPr>
                </a:tc>
                <a:extLst>
                  <a:ext uri="{0D108BD9-81ED-4DB2-BD59-A6C34878D82A}">
                    <a16:rowId xmlns:a16="http://schemas.microsoft.com/office/drawing/2014/main" val="10013"/>
                  </a:ext>
                </a:extLst>
              </a:tr>
              <a:tr h="343827">
                <a:tc>
                  <a:txBody>
                    <a:bodyPr/>
                    <a:lstStyle/>
                    <a:p>
                      <a:pPr algn="l" fontAlgn="ctr"/>
                      <a:r>
                        <a:rPr lang="uk-UA" sz="2000" u="none" strike="noStrike">
                          <a:effectLst/>
                        </a:rPr>
                        <a:t>8. Непрямі (адміністративні) витрати</a:t>
                      </a:r>
                      <a:endParaRPr lang="uk-UA" sz="2000" b="0" i="0" u="none" strike="noStrike">
                        <a:effectLst/>
                        <a:latin typeface="Arial"/>
                      </a:endParaRPr>
                    </a:p>
                  </a:txBody>
                  <a:tcPr marL="9525" marR="9525" marT="9525" marB="0" anchor="ctr"/>
                </a:tc>
                <a:tc>
                  <a:txBody>
                    <a:bodyPr/>
                    <a:lstStyle/>
                    <a:p>
                      <a:pPr algn="ctr" fontAlgn="b"/>
                      <a:r>
                        <a:rPr lang="uk-UA" sz="2000" u="none" strike="noStrike">
                          <a:effectLst/>
                        </a:rPr>
                        <a:t> </a:t>
                      </a:r>
                      <a:endParaRPr lang="uk-UA" sz="2000" b="0" i="0" u="none" strike="noStrike">
                        <a:effectLst/>
                        <a:latin typeface="Arial"/>
                      </a:endParaRPr>
                    </a:p>
                  </a:txBody>
                  <a:tcPr marL="9525" marR="9525" marT="9525" marB="0" anchor="b"/>
                </a:tc>
                <a:tc>
                  <a:txBody>
                    <a:bodyPr/>
                    <a:lstStyle/>
                    <a:p>
                      <a:pPr algn="l" fontAlgn="b"/>
                      <a:r>
                        <a:rPr lang="uk-UA" sz="2000" u="none" strike="noStrike" dirty="0">
                          <a:effectLst/>
                        </a:rPr>
                        <a:t> </a:t>
                      </a:r>
                      <a:endParaRPr lang="uk-UA" sz="2000" b="0" i="0" u="none" strike="noStrike" dirty="0">
                        <a:effectLst/>
                        <a:latin typeface="Arial"/>
                      </a:endParaRPr>
                    </a:p>
                  </a:txBody>
                  <a:tcPr marL="9525" marR="9525" marT="9525" marB="0" anchor="b"/>
                </a:tc>
                <a:tc>
                  <a:txBody>
                    <a:bodyPr/>
                    <a:lstStyle/>
                    <a:p>
                      <a:pPr algn="l" fontAlgn="b"/>
                      <a:r>
                        <a:rPr lang="uk-UA" sz="2000" u="none" strike="noStrike">
                          <a:effectLst/>
                        </a:rPr>
                        <a:t> </a:t>
                      </a:r>
                      <a:endParaRPr lang="uk-UA" sz="2000" b="0" i="0" u="none" strike="noStrike">
                        <a:effectLst/>
                        <a:latin typeface="Arial"/>
                      </a:endParaRPr>
                    </a:p>
                  </a:txBody>
                  <a:tcPr marL="9525" marR="9525" marT="9525" marB="0" anchor="b"/>
                </a:tc>
                <a:tc>
                  <a:txBody>
                    <a:bodyPr/>
                    <a:lstStyle/>
                    <a:p>
                      <a:pPr algn="l" fontAlgn="b"/>
                      <a:endParaRPr lang="uk-UA" sz="2000" b="0" i="0" u="none" strike="noStrike" dirty="0">
                        <a:effectLst/>
                        <a:latin typeface="Arial"/>
                      </a:endParaRPr>
                    </a:p>
                  </a:txBody>
                  <a:tcPr marL="9525" marR="9525" marT="9525" marB="0" anchor="b"/>
                </a:tc>
                <a:extLst>
                  <a:ext uri="{0D108BD9-81ED-4DB2-BD59-A6C34878D82A}">
                    <a16:rowId xmlns:a16="http://schemas.microsoft.com/office/drawing/2014/main" val="10014"/>
                  </a:ext>
                </a:extLst>
              </a:tr>
              <a:tr h="343827">
                <a:tc>
                  <a:txBody>
                    <a:bodyPr/>
                    <a:lstStyle/>
                    <a:p>
                      <a:pPr algn="l" fontAlgn="ctr"/>
                      <a:r>
                        <a:rPr lang="ru-RU" sz="2000" u="none" strike="noStrike" dirty="0">
                          <a:effectLst/>
                        </a:rPr>
                        <a:t>9. Разом </a:t>
                      </a:r>
                      <a:r>
                        <a:rPr lang="ru-RU" sz="2000" u="none" strike="noStrike" dirty="0" err="1">
                          <a:effectLst/>
                        </a:rPr>
                        <a:t>витрати</a:t>
                      </a:r>
                      <a:r>
                        <a:rPr lang="ru-RU" sz="2000" u="none" strike="noStrike" dirty="0">
                          <a:effectLst/>
                        </a:rPr>
                        <a:t> по проекту (7+ 8)</a:t>
                      </a:r>
                      <a:endParaRPr lang="ru-RU" sz="2000" b="1" i="0" u="none" strike="noStrike" dirty="0">
                        <a:effectLst/>
                        <a:latin typeface="Arial"/>
                      </a:endParaRPr>
                    </a:p>
                  </a:txBody>
                  <a:tcPr marL="9525" marR="9525" marT="9525" marB="0" anchor="ctr">
                    <a:solidFill>
                      <a:srgbClr val="00B050"/>
                    </a:solidFill>
                  </a:tcPr>
                </a:tc>
                <a:tc>
                  <a:txBody>
                    <a:bodyPr/>
                    <a:lstStyle/>
                    <a:p>
                      <a:pPr algn="ctr" fontAlgn="b"/>
                      <a:r>
                        <a:rPr lang="uk-UA" sz="2000" u="none" strike="noStrike" dirty="0">
                          <a:effectLst/>
                        </a:rPr>
                        <a:t> </a:t>
                      </a:r>
                      <a:endParaRPr lang="uk-UA" sz="2000" b="1" i="0" u="none" strike="noStrike" dirty="0">
                        <a:effectLst/>
                        <a:latin typeface="Arial"/>
                      </a:endParaRPr>
                    </a:p>
                  </a:txBody>
                  <a:tcPr marL="9525" marR="9525" marT="9525" marB="0" anchor="b">
                    <a:solidFill>
                      <a:srgbClr val="00B050"/>
                    </a:solidFill>
                  </a:tcPr>
                </a:tc>
                <a:tc>
                  <a:txBody>
                    <a:bodyPr/>
                    <a:lstStyle/>
                    <a:p>
                      <a:pPr algn="l" fontAlgn="b"/>
                      <a:r>
                        <a:rPr lang="uk-UA" sz="2000" u="none" strike="noStrike" dirty="0">
                          <a:effectLst/>
                        </a:rPr>
                        <a:t> </a:t>
                      </a:r>
                      <a:endParaRPr lang="uk-UA" sz="2000" b="1" i="0" u="none" strike="noStrike" dirty="0">
                        <a:effectLst/>
                        <a:latin typeface="Arial"/>
                      </a:endParaRPr>
                    </a:p>
                  </a:txBody>
                  <a:tcPr marL="9525" marR="9525" marT="9525" marB="0" anchor="b">
                    <a:solidFill>
                      <a:srgbClr val="00B050"/>
                    </a:solidFill>
                  </a:tcPr>
                </a:tc>
                <a:tc>
                  <a:txBody>
                    <a:bodyPr/>
                    <a:lstStyle/>
                    <a:p>
                      <a:pPr algn="l" fontAlgn="b"/>
                      <a:r>
                        <a:rPr lang="uk-UA" sz="2000" u="none" strike="noStrike" dirty="0">
                          <a:effectLst/>
                        </a:rPr>
                        <a:t> </a:t>
                      </a:r>
                      <a:endParaRPr lang="uk-UA" sz="2000" b="1" i="0" u="none" strike="noStrike" dirty="0">
                        <a:effectLst/>
                        <a:latin typeface="Arial"/>
                      </a:endParaRPr>
                    </a:p>
                  </a:txBody>
                  <a:tcPr marL="9525" marR="9525" marT="9525" marB="0" anchor="b">
                    <a:solidFill>
                      <a:srgbClr val="00B050"/>
                    </a:solidFill>
                  </a:tcPr>
                </a:tc>
                <a:tc>
                  <a:txBody>
                    <a:bodyPr/>
                    <a:lstStyle/>
                    <a:p>
                      <a:pPr algn="l" fontAlgn="b"/>
                      <a:endParaRPr lang="uk-UA" sz="2000" b="1" i="0" u="none" strike="noStrike" dirty="0">
                        <a:effectLst/>
                        <a:latin typeface="Arial"/>
                      </a:endParaRPr>
                    </a:p>
                  </a:txBody>
                  <a:tcPr marL="9525" marR="9525" marT="9525" marB="0" anchor="b">
                    <a:solidFill>
                      <a:srgbClr val="00B050"/>
                    </a:solidFill>
                  </a:tcPr>
                </a:tc>
                <a:extLst>
                  <a:ext uri="{0D108BD9-81ED-4DB2-BD59-A6C34878D82A}">
                    <a16:rowId xmlns:a16="http://schemas.microsoft.com/office/drawing/2014/main" val="10015"/>
                  </a:ext>
                </a:extLst>
              </a:tr>
              <a:tr h="343827">
                <a:tc>
                  <a:txBody>
                    <a:bodyPr/>
                    <a:lstStyle/>
                    <a:p>
                      <a:pPr algn="l" fontAlgn="ctr"/>
                      <a:r>
                        <a:rPr lang="ru-RU" sz="2000" u="none" strike="sngStrike" dirty="0">
                          <a:effectLst/>
                        </a:rPr>
                        <a:t>10. </a:t>
                      </a:r>
                      <a:r>
                        <a:rPr lang="ru-RU" sz="2000" u="none" strike="sngStrike" dirty="0" err="1">
                          <a:effectLst/>
                        </a:rPr>
                        <a:t>Внески</a:t>
                      </a:r>
                      <a:r>
                        <a:rPr lang="ru-RU" sz="2000" u="none" strike="sngStrike" dirty="0">
                          <a:effectLst/>
                        </a:rPr>
                        <a:t> в </a:t>
                      </a:r>
                      <a:r>
                        <a:rPr lang="ru-RU" sz="2000" u="none" strike="sngStrike" dirty="0" err="1">
                          <a:effectLst/>
                        </a:rPr>
                        <a:t>натуральній</a:t>
                      </a:r>
                      <a:r>
                        <a:rPr lang="ru-RU" sz="2000" u="none" strike="sngStrike" dirty="0">
                          <a:effectLst/>
                        </a:rPr>
                        <a:t> </a:t>
                      </a:r>
                      <a:r>
                        <a:rPr lang="ru-RU" sz="2000" u="none" strike="sngStrike" dirty="0" err="1">
                          <a:effectLst/>
                        </a:rPr>
                        <a:t>формі</a:t>
                      </a:r>
                      <a:endParaRPr lang="ru-RU" sz="2000" b="0" i="0" u="none" strike="sngStrike" dirty="0">
                        <a:effectLst/>
                        <a:latin typeface="Arial"/>
                      </a:endParaRPr>
                    </a:p>
                  </a:txBody>
                  <a:tcPr marL="9525" marR="9525" marT="9525" marB="0" anchor="ctr">
                    <a:solidFill>
                      <a:srgbClr val="FF0000"/>
                    </a:solidFill>
                  </a:tcPr>
                </a:tc>
                <a:tc>
                  <a:txBody>
                    <a:bodyPr/>
                    <a:lstStyle/>
                    <a:p>
                      <a:pPr algn="ctr" fontAlgn="b"/>
                      <a:r>
                        <a:rPr lang="uk-UA" sz="2000" u="none" strike="noStrike">
                          <a:effectLst/>
                        </a:rPr>
                        <a:t> </a:t>
                      </a:r>
                      <a:endParaRPr lang="uk-UA" sz="2000" b="0" i="0" u="none" strike="noStrike">
                        <a:effectLst/>
                        <a:latin typeface="Arial"/>
                      </a:endParaRPr>
                    </a:p>
                  </a:txBody>
                  <a:tcPr marL="9525" marR="9525" marT="9525" marB="0" anchor="b"/>
                </a:tc>
                <a:tc>
                  <a:txBody>
                    <a:bodyPr/>
                    <a:lstStyle/>
                    <a:p>
                      <a:pPr algn="l" fontAlgn="b"/>
                      <a:r>
                        <a:rPr lang="uk-UA" sz="2000" u="none" strike="noStrike" dirty="0">
                          <a:effectLst/>
                        </a:rPr>
                        <a:t> </a:t>
                      </a:r>
                      <a:endParaRPr lang="uk-UA" sz="2000" b="0" i="0" u="none" strike="noStrike" dirty="0">
                        <a:effectLst/>
                        <a:latin typeface="Arial"/>
                      </a:endParaRPr>
                    </a:p>
                  </a:txBody>
                  <a:tcPr marL="9525" marR="9525" marT="9525" marB="0" anchor="b"/>
                </a:tc>
                <a:tc>
                  <a:txBody>
                    <a:bodyPr/>
                    <a:lstStyle/>
                    <a:p>
                      <a:pPr algn="l" fontAlgn="b"/>
                      <a:r>
                        <a:rPr lang="uk-UA" sz="2000" u="none" strike="noStrike">
                          <a:effectLst/>
                        </a:rPr>
                        <a:t> </a:t>
                      </a:r>
                      <a:endParaRPr lang="uk-UA" sz="2000" b="0" i="0" u="none" strike="noStrike">
                        <a:effectLst/>
                        <a:latin typeface="Arial"/>
                      </a:endParaRPr>
                    </a:p>
                  </a:txBody>
                  <a:tcPr marL="9525" marR="9525" marT="9525" marB="0" anchor="b"/>
                </a:tc>
                <a:tc>
                  <a:txBody>
                    <a:bodyPr/>
                    <a:lstStyle/>
                    <a:p>
                      <a:pPr algn="l" fontAlgn="b"/>
                      <a:r>
                        <a:rPr lang="uk-UA" sz="2000" u="none" strike="noStrike">
                          <a:effectLst/>
                        </a:rPr>
                        <a:t> </a:t>
                      </a:r>
                      <a:endParaRPr lang="uk-UA" sz="2000" b="0" i="0" u="none" strike="noStrike">
                        <a:effectLst/>
                        <a:latin typeface="Arial"/>
                      </a:endParaRPr>
                    </a:p>
                  </a:txBody>
                  <a:tcPr marL="9525" marR="9525" marT="9525" marB="0" anchor="b"/>
                </a:tc>
                <a:extLst>
                  <a:ext uri="{0D108BD9-81ED-4DB2-BD59-A6C34878D82A}">
                    <a16:rowId xmlns:a16="http://schemas.microsoft.com/office/drawing/2014/main" val="10016"/>
                  </a:ext>
                </a:extLst>
              </a:tr>
              <a:tr h="677236">
                <a:tc>
                  <a:txBody>
                    <a:bodyPr/>
                    <a:lstStyle/>
                    <a:p>
                      <a:pPr algn="l" fontAlgn="ctr"/>
                      <a:r>
                        <a:rPr lang="ru-RU" sz="2000" u="none" strike="noStrike" dirty="0">
                          <a:effectLst/>
                        </a:rPr>
                        <a:t>11. Разом </a:t>
                      </a:r>
                      <a:r>
                        <a:rPr lang="ru-RU" sz="2000" u="none" strike="noStrike" dirty="0" err="1">
                          <a:effectLst/>
                        </a:rPr>
                        <a:t>прийнятні</a:t>
                      </a:r>
                      <a:r>
                        <a:rPr lang="ru-RU" sz="2000" u="none" strike="noStrike" dirty="0">
                          <a:effectLst/>
                        </a:rPr>
                        <a:t> </a:t>
                      </a:r>
                      <a:r>
                        <a:rPr lang="ru-RU" sz="2000" u="none" strike="noStrike" dirty="0" err="1">
                          <a:effectLst/>
                        </a:rPr>
                        <a:t>витрати</a:t>
                      </a:r>
                      <a:r>
                        <a:rPr lang="ru-RU" sz="2000" u="none" strike="noStrike" dirty="0">
                          <a:effectLst/>
                        </a:rPr>
                        <a:t> по проекту (9+10)</a:t>
                      </a:r>
                      <a:endParaRPr lang="ru-RU" sz="2000" b="0" i="0" u="none" strike="noStrike" dirty="0">
                        <a:effectLst/>
                        <a:latin typeface="Arial"/>
                      </a:endParaRPr>
                    </a:p>
                  </a:txBody>
                  <a:tcPr marL="9525" marR="9525" marT="9525" marB="0" anchor="ctr">
                    <a:solidFill>
                      <a:srgbClr val="00B050"/>
                    </a:solidFill>
                  </a:tcPr>
                </a:tc>
                <a:tc>
                  <a:txBody>
                    <a:bodyPr/>
                    <a:lstStyle/>
                    <a:p>
                      <a:pPr algn="l" fontAlgn="b"/>
                      <a:r>
                        <a:rPr lang="uk-UA" sz="2000" u="none" strike="noStrike" dirty="0">
                          <a:effectLst/>
                        </a:rPr>
                        <a:t> </a:t>
                      </a:r>
                      <a:endParaRPr lang="uk-UA" sz="2000" b="1" i="0" u="none" strike="noStrike" dirty="0">
                        <a:effectLst/>
                        <a:latin typeface="Arial"/>
                      </a:endParaRPr>
                    </a:p>
                  </a:txBody>
                  <a:tcPr marL="9525" marR="9525" marT="9525" marB="0" anchor="b">
                    <a:solidFill>
                      <a:srgbClr val="00B050"/>
                    </a:solidFill>
                  </a:tcPr>
                </a:tc>
                <a:tc>
                  <a:txBody>
                    <a:bodyPr/>
                    <a:lstStyle/>
                    <a:p>
                      <a:pPr algn="l" fontAlgn="b"/>
                      <a:r>
                        <a:rPr lang="uk-UA" sz="2000" u="none" strike="noStrike" dirty="0">
                          <a:effectLst/>
                        </a:rPr>
                        <a:t> </a:t>
                      </a:r>
                      <a:endParaRPr lang="uk-UA" sz="2000" b="1" i="0" u="none" strike="noStrike" dirty="0">
                        <a:effectLst/>
                        <a:latin typeface="Arial"/>
                      </a:endParaRPr>
                    </a:p>
                  </a:txBody>
                  <a:tcPr marL="9525" marR="9525" marT="9525" marB="0" anchor="b">
                    <a:solidFill>
                      <a:srgbClr val="00B050"/>
                    </a:solidFill>
                  </a:tcPr>
                </a:tc>
                <a:tc>
                  <a:txBody>
                    <a:bodyPr/>
                    <a:lstStyle/>
                    <a:p>
                      <a:pPr algn="l" fontAlgn="b"/>
                      <a:r>
                        <a:rPr lang="uk-UA" sz="2000" u="none" strike="noStrike" dirty="0">
                          <a:effectLst/>
                        </a:rPr>
                        <a:t> </a:t>
                      </a:r>
                      <a:endParaRPr lang="uk-UA" sz="2000" b="1" i="0" u="none" strike="noStrike" dirty="0">
                        <a:effectLst/>
                        <a:latin typeface="Arial"/>
                      </a:endParaRPr>
                    </a:p>
                  </a:txBody>
                  <a:tcPr marL="9525" marR="9525" marT="9525" marB="0" anchor="b">
                    <a:solidFill>
                      <a:srgbClr val="00B050"/>
                    </a:solidFill>
                  </a:tcPr>
                </a:tc>
                <a:tc>
                  <a:txBody>
                    <a:bodyPr/>
                    <a:lstStyle/>
                    <a:p>
                      <a:pPr algn="l" fontAlgn="b"/>
                      <a:r>
                        <a:rPr lang="uk-UA" sz="2000" u="none" strike="noStrike" dirty="0">
                          <a:effectLst/>
                        </a:rPr>
                        <a:t> </a:t>
                      </a:r>
                      <a:endParaRPr lang="uk-UA" sz="2000" b="1" i="0" u="none" strike="noStrike" dirty="0">
                        <a:effectLst/>
                        <a:latin typeface="Arial"/>
                      </a:endParaRPr>
                    </a:p>
                  </a:txBody>
                  <a:tcPr marL="9525" marR="9525" marT="9525" marB="0" anchor="b">
                    <a:solidFill>
                      <a:srgbClr val="00B050"/>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711244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6"/>
          <p:cNvSpPr>
            <a:spLocks noGrp="1"/>
          </p:cNvSpPr>
          <p:nvPr>
            <p:ph type="title"/>
          </p:nvPr>
        </p:nvSpPr>
        <p:spPr>
          <a:xfrm>
            <a:off x="0" y="116632"/>
            <a:ext cx="9144000" cy="576064"/>
          </a:xfrm>
          <a:solidFill>
            <a:srgbClr val="7030A0"/>
          </a:solidFill>
        </p:spPr>
        <p:txBody>
          <a:bodyPr>
            <a:noAutofit/>
          </a:bodyPr>
          <a:lstStyle/>
          <a:p>
            <a:r>
              <a:rPr lang="ru-RU" altLang="uk-UA" sz="2400" b="1" dirty="0" smtClean="0">
                <a:solidFill>
                  <a:schemeClr val="bg1"/>
                </a:solidFill>
                <a:latin typeface="PF Square Sans Pro" panose="02000506040000020004" pitchFamily="2" charset="0"/>
              </a:rPr>
              <a:t>АНАЛІЗ ПРОЕКТУ</a:t>
            </a:r>
            <a:endParaRPr lang="uk-UA" altLang="uk-UA" sz="2400" b="1" dirty="0" smtClean="0">
              <a:solidFill>
                <a:schemeClr val="bg1"/>
              </a:solidFill>
              <a:latin typeface="PF Square Sans Pro" panose="02000506040000020004" pitchFamily="2"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2114302084"/>
              </p:ext>
            </p:extLst>
          </p:nvPr>
        </p:nvGraphicFramePr>
        <p:xfrm>
          <a:off x="179512" y="764704"/>
          <a:ext cx="8784975" cy="5309122"/>
        </p:xfrm>
        <a:graphic>
          <a:graphicData uri="http://schemas.openxmlformats.org/drawingml/2006/table">
            <a:tbl>
              <a:tblPr firstRow="1" firstCol="1" bandRow="1">
                <a:tableStyleId>{5C22544A-7EE6-4342-B048-85BDC9FD1C3A}</a:tableStyleId>
              </a:tblPr>
              <a:tblGrid>
                <a:gridCol w="4551253">
                  <a:extLst>
                    <a:ext uri="{9D8B030D-6E8A-4147-A177-3AD203B41FA5}">
                      <a16:colId xmlns:a16="http://schemas.microsoft.com/office/drawing/2014/main" val="1388655849"/>
                    </a:ext>
                  </a:extLst>
                </a:gridCol>
                <a:gridCol w="2168702">
                  <a:extLst>
                    <a:ext uri="{9D8B030D-6E8A-4147-A177-3AD203B41FA5}">
                      <a16:colId xmlns:a16="http://schemas.microsoft.com/office/drawing/2014/main" val="95834088"/>
                    </a:ext>
                  </a:extLst>
                </a:gridCol>
                <a:gridCol w="2065020">
                  <a:extLst>
                    <a:ext uri="{9D8B030D-6E8A-4147-A177-3AD203B41FA5}">
                      <a16:colId xmlns:a16="http://schemas.microsoft.com/office/drawing/2014/main" val="2647704221"/>
                    </a:ext>
                  </a:extLst>
                </a:gridCol>
              </a:tblGrid>
              <a:tr h="576064">
                <a:tc>
                  <a:txBody>
                    <a:bodyPr/>
                    <a:lstStyle/>
                    <a:p>
                      <a:pPr>
                        <a:lnSpc>
                          <a:spcPct val="115000"/>
                        </a:lnSpc>
                        <a:spcAft>
                          <a:spcPts val="0"/>
                        </a:spcAft>
                      </a:pPr>
                      <a:r>
                        <a:rPr lang="uk-UA" sz="2200" dirty="0">
                          <a:effectLst/>
                          <a:latin typeface="PF Square Sans Pro" panose="02000506040000020004" pitchFamily="2" charset="0"/>
                        </a:rPr>
                        <a:t>Витрати</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200" dirty="0">
                          <a:effectLst/>
                          <a:latin typeface="PF Square Sans Pro" panose="02000506040000020004" pitchFamily="2" charset="0"/>
                        </a:rPr>
                        <a:t>одиниця</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200" dirty="0">
                          <a:effectLst/>
                          <a:latin typeface="PF Square Sans Pro" panose="02000506040000020004" pitchFamily="2" charset="0"/>
                        </a:rPr>
                        <a:t>кількість одиниць</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extLst>
                  <a:ext uri="{0D108BD9-81ED-4DB2-BD59-A6C34878D82A}">
                    <a16:rowId xmlns:a16="http://schemas.microsoft.com/office/drawing/2014/main" val="987411557"/>
                  </a:ext>
                </a:extLst>
              </a:tr>
              <a:tr h="571211">
                <a:tc gridSpan="3">
                  <a:txBody>
                    <a:bodyPr/>
                    <a:lstStyle/>
                    <a:p>
                      <a:pPr>
                        <a:lnSpc>
                          <a:spcPct val="115000"/>
                        </a:lnSpc>
                        <a:spcAft>
                          <a:spcPts val="0"/>
                        </a:spcAft>
                      </a:pPr>
                      <a:r>
                        <a:rPr lang="uk-UA" sz="2200" dirty="0">
                          <a:effectLst/>
                          <a:latin typeface="PF Square Sans Pro" panose="02000506040000020004" pitchFamily="2" charset="0"/>
                        </a:rPr>
                        <a:t>1.2 Винагорода за угодами цивільно-правового характеру  </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498749770"/>
                  </a:ext>
                </a:extLst>
              </a:tr>
              <a:tr h="276970">
                <a:tc>
                  <a:txBody>
                    <a:bodyPr/>
                    <a:lstStyle/>
                    <a:p>
                      <a:pPr algn="l">
                        <a:lnSpc>
                          <a:spcPct val="115000"/>
                        </a:lnSpc>
                        <a:spcAft>
                          <a:spcPts val="0"/>
                        </a:spcAft>
                      </a:pPr>
                      <a:r>
                        <a:rPr lang="uk-UA" sz="2200" dirty="0">
                          <a:effectLst/>
                          <a:latin typeface="PF Square Sans Pro" panose="02000506040000020004" pitchFamily="2" charset="0"/>
                        </a:rPr>
                        <a:t>керівник АРР</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200" b="1" dirty="0">
                          <a:effectLst/>
                          <a:latin typeface="PF Square Sans Pro" panose="02000506040000020004" pitchFamily="2" charset="0"/>
                        </a:rPr>
                        <a:t>місяць</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b="1">
                          <a:effectLst/>
                          <a:latin typeface="PF Square Sans Pro" panose="02000506040000020004" pitchFamily="2" charset="0"/>
                        </a:rPr>
                        <a:t>12,0</a:t>
                      </a:r>
                      <a:endParaRPr lang="uk-UA" sz="22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7648817"/>
                  </a:ext>
                </a:extLst>
              </a:tr>
              <a:tr h="276970">
                <a:tc>
                  <a:txBody>
                    <a:bodyPr/>
                    <a:lstStyle/>
                    <a:p>
                      <a:pPr algn="l">
                        <a:lnSpc>
                          <a:spcPct val="115000"/>
                        </a:lnSpc>
                        <a:spcAft>
                          <a:spcPts val="0"/>
                        </a:spcAft>
                      </a:pPr>
                      <a:r>
                        <a:rPr lang="uk-UA" sz="2200" dirty="0">
                          <a:effectLst/>
                          <a:latin typeface="PF Square Sans Pro" panose="02000506040000020004" pitchFamily="2" charset="0"/>
                        </a:rPr>
                        <a:t>бухгалтер АРР</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200" b="1" dirty="0">
                          <a:effectLst/>
                          <a:latin typeface="PF Square Sans Pro" panose="02000506040000020004" pitchFamily="2" charset="0"/>
                        </a:rPr>
                        <a:t>місяць</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b="1" dirty="0">
                          <a:effectLst/>
                          <a:latin typeface="PF Square Sans Pro" panose="02000506040000020004" pitchFamily="2" charset="0"/>
                        </a:rPr>
                        <a:t>12,0</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5257102"/>
                  </a:ext>
                </a:extLst>
              </a:tr>
              <a:tr h="442479">
                <a:tc>
                  <a:txBody>
                    <a:bodyPr/>
                    <a:lstStyle/>
                    <a:p>
                      <a:pPr algn="l">
                        <a:lnSpc>
                          <a:spcPct val="115000"/>
                        </a:lnSpc>
                        <a:spcAft>
                          <a:spcPts val="0"/>
                        </a:spcAft>
                      </a:pPr>
                      <a:r>
                        <a:rPr lang="uk-UA" sz="2200" dirty="0">
                          <a:effectLst/>
                          <a:latin typeface="PF Square Sans Pro" panose="02000506040000020004" pitchFamily="2" charset="0"/>
                        </a:rPr>
                        <a:t>проектний менеджер АРР</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200" b="1" dirty="0">
                          <a:effectLst/>
                          <a:latin typeface="PF Square Sans Pro" panose="02000506040000020004" pitchFamily="2" charset="0"/>
                        </a:rPr>
                        <a:t>місяць</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b="1" dirty="0">
                          <a:effectLst/>
                          <a:latin typeface="PF Square Sans Pro" panose="02000506040000020004" pitchFamily="2" charset="0"/>
                        </a:rPr>
                        <a:t>36,0</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5048409"/>
                  </a:ext>
                </a:extLst>
              </a:tr>
              <a:tr h="276970">
                <a:tc>
                  <a:txBody>
                    <a:bodyPr/>
                    <a:lstStyle/>
                    <a:p>
                      <a:pPr algn="l">
                        <a:lnSpc>
                          <a:spcPct val="115000"/>
                        </a:lnSpc>
                        <a:spcAft>
                          <a:spcPts val="0"/>
                        </a:spcAft>
                      </a:pPr>
                      <a:r>
                        <a:rPr lang="uk-UA" sz="2200" dirty="0">
                          <a:effectLst/>
                          <a:latin typeface="PF Square Sans Pro" panose="02000506040000020004" pitchFamily="2" charset="0"/>
                        </a:rPr>
                        <a:t>аналітик АРР</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200" b="1" dirty="0">
                          <a:effectLst/>
                          <a:latin typeface="PF Square Sans Pro" panose="02000506040000020004" pitchFamily="2" charset="0"/>
                        </a:rPr>
                        <a:t>місяць</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b="1" dirty="0">
                          <a:effectLst/>
                          <a:latin typeface="PF Square Sans Pro" panose="02000506040000020004" pitchFamily="2" charset="0"/>
                        </a:rPr>
                        <a:t>12,0</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0158006"/>
                  </a:ext>
                </a:extLst>
              </a:tr>
              <a:tr h="276970">
                <a:tc>
                  <a:txBody>
                    <a:bodyPr/>
                    <a:lstStyle/>
                    <a:p>
                      <a:pPr algn="l">
                        <a:lnSpc>
                          <a:spcPct val="115000"/>
                        </a:lnSpc>
                        <a:spcAft>
                          <a:spcPts val="0"/>
                        </a:spcAft>
                      </a:pPr>
                      <a:r>
                        <a:rPr lang="uk-UA" sz="2200" dirty="0">
                          <a:effectLst/>
                          <a:latin typeface="PF Square Sans Pro" panose="02000506040000020004" pitchFamily="2" charset="0"/>
                        </a:rPr>
                        <a:t>керівник КП </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200" b="1" dirty="0">
                          <a:effectLst/>
                          <a:latin typeface="PF Square Sans Pro" panose="02000506040000020004" pitchFamily="2" charset="0"/>
                        </a:rPr>
                        <a:t>місяць</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b="1" dirty="0">
                          <a:effectLst/>
                          <a:latin typeface="PF Square Sans Pro" panose="02000506040000020004" pitchFamily="2" charset="0"/>
                        </a:rPr>
                        <a:t>6,0</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0229378"/>
                  </a:ext>
                </a:extLst>
              </a:tr>
              <a:tr h="276970">
                <a:tc>
                  <a:txBody>
                    <a:bodyPr/>
                    <a:lstStyle/>
                    <a:p>
                      <a:pPr algn="l">
                        <a:lnSpc>
                          <a:spcPct val="115000"/>
                        </a:lnSpc>
                        <a:spcAft>
                          <a:spcPts val="0"/>
                        </a:spcAft>
                      </a:pPr>
                      <a:r>
                        <a:rPr lang="uk-UA" sz="2200" dirty="0">
                          <a:effectLst/>
                          <a:latin typeface="PF Square Sans Pro" panose="02000506040000020004" pitchFamily="2" charset="0"/>
                        </a:rPr>
                        <a:t>бухгалтер КП </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200" b="1" dirty="0">
                          <a:effectLst/>
                          <a:latin typeface="PF Square Sans Pro" panose="02000506040000020004" pitchFamily="2" charset="0"/>
                        </a:rPr>
                        <a:t>місяць</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b="1" dirty="0">
                          <a:effectLst/>
                          <a:latin typeface="PF Square Sans Pro" panose="02000506040000020004" pitchFamily="2" charset="0"/>
                        </a:rPr>
                        <a:t>6,0</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1808476"/>
                  </a:ext>
                </a:extLst>
              </a:tr>
              <a:tr h="276970">
                <a:tc>
                  <a:txBody>
                    <a:bodyPr/>
                    <a:lstStyle/>
                    <a:p>
                      <a:pPr algn="l">
                        <a:lnSpc>
                          <a:spcPct val="115000"/>
                        </a:lnSpc>
                        <a:spcAft>
                          <a:spcPts val="0"/>
                        </a:spcAft>
                      </a:pPr>
                      <a:r>
                        <a:rPr lang="uk-UA" sz="2200" dirty="0">
                          <a:effectLst/>
                          <a:latin typeface="PF Square Sans Pro" panose="02000506040000020004" pitchFamily="2" charset="0"/>
                        </a:rPr>
                        <a:t>юрист КП </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200" b="1" dirty="0">
                          <a:effectLst/>
                          <a:latin typeface="PF Square Sans Pro" panose="02000506040000020004" pitchFamily="2" charset="0"/>
                        </a:rPr>
                        <a:t>місяць</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b="1" dirty="0">
                          <a:effectLst/>
                          <a:latin typeface="PF Square Sans Pro" panose="02000506040000020004" pitchFamily="2" charset="0"/>
                        </a:rPr>
                        <a:t>6,0</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7889264"/>
                  </a:ext>
                </a:extLst>
              </a:tr>
              <a:tr h="571211">
                <a:tc>
                  <a:txBody>
                    <a:bodyPr/>
                    <a:lstStyle/>
                    <a:p>
                      <a:pPr algn="l">
                        <a:lnSpc>
                          <a:spcPct val="115000"/>
                        </a:lnSpc>
                        <a:spcAft>
                          <a:spcPts val="0"/>
                        </a:spcAft>
                      </a:pPr>
                      <a:r>
                        <a:rPr lang="uk-UA" sz="2200" dirty="0">
                          <a:effectLst/>
                          <a:latin typeface="PF Square Sans Pro" panose="02000506040000020004" pitchFamily="2" charset="0"/>
                        </a:rPr>
                        <a:t>керівник кооперативу</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200" b="1" dirty="0">
                          <a:effectLst/>
                          <a:latin typeface="PF Square Sans Pro" panose="02000506040000020004" pitchFamily="2" charset="0"/>
                        </a:rPr>
                        <a:t>місяць</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b="1" dirty="0">
                          <a:effectLst/>
                          <a:latin typeface="PF Square Sans Pro" panose="02000506040000020004" pitchFamily="2" charset="0"/>
                        </a:rPr>
                        <a:t>96,0</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6156393"/>
                  </a:ext>
                </a:extLst>
              </a:tr>
              <a:tr h="865451">
                <a:tc>
                  <a:txBody>
                    <a:bodyPr/>
                    <a:lstStyle/>
                    <a:p>
                      <a:pPr algn="l">
                        <a:lnSpc>
                          <a:spcPct val="115000"/>
                        </a:lnSpc>
                        <a:spcAft>
                          <a:spcPts val="0"/>
                        </a:spcAft>
                      </a:pPr>
                      <a:r>
                        <a:rPr lang="uk-UA" sz="2200" dirty="0">
                          <a:effectLst/>
                          <a:latin typeface="PF Square Sans Pro" panose="02000506040000020004" pitchFamily="2" charset="0"/>
                        </a:rPr>
                        <a:t>юридичний супровід створення кооперативів</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200" b="1" dirty="0">
                          <a:effectLst/>
                          <a:latin typeface="PF Square Sans Pro" panose="02000506040000020004" pitchFamily="2" charset="0"/>
                        </a:rPr>
                        <a:t>місяць</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b="1" dirty="0">
                          <a:effectLst/>
                          <a:latin typeface="PF Square Sans Pro" panose="02000506040000020004" pitchFamily="2" charset="0"/>
                        </a:rPr>
                        <a:t>12,0</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1929698"/>
                  </a:ext>
                </a:extLst>
              </a:tr>
            </a:tbl>
          </a:graphicData>
        </a:graphic>
      </p:graphicFrame>
    </p:spTree>
    <p:extLst>
      <p:ext uri="{BB962C8B-B14F-4D97-AF65-F5344CB8AC3E}">
        <p14:creationId xmlns:p14="http://schemas.microsoft.com/office/powerpoint/2010/main" val="1824282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3600" b="1" dirty="0" smtClean="0">
                <a:latin typeface="Century Gothic" pitchFamily="34" charset="0"/>
              </a:rPr>
              <a:t>БЮДЖЕТ ПРОЕКТУ</a:t>
            </a:r>
            <a:endParaRPr lang="uk-UA" sz="3600" b="1" dirty="0">
              <a:latin typeface="Century Gothic"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648877863"/>
              </p:ext>
            </p:extLst>
          </p:nvPr>
        </p:nvGraphicFramePr>
        <p:xfrm>
          <a:off x="179512" y="1281808"/>
          <a:ext cx="8856984" cy="1698298"/>
        </p:xfrm>
        <a:graphic>
          <a:graphicData uri="http://schemas.openxmlformats.org/drawingml/2006/table">
            <a:tbl>
              <a:tblPr firstRow="1" firstCol="1">
                <a:tableStyleId>{7DF18680-E054-41AD-8BC1-D1AEF772440D}</a:tableStyleId>
              </a:tblPr>
              <a:tblGrid>
                <a:gridCol w="4135183">
                  <a:extLst>
                    <a:ext uri="{9D8B030D-6E8A-4147-A177-3AD203B41FA5}">
                      <a16:colId xmlns:a16="http://schemas.microsoft.com/office/drawing/2014/main" val="20000"/>
                    </a:ext>
                  </a:extLst>
                </a:gridCol>
                <a:gridCol w="966117">
                  <a:extLst>
                    <a:ext uri="{9D8B030D-6E8A-4147-A177-3AD203B41FA5}">
                      <a16:colId xmlns:a16="http://schemas.microsoft.com/office/drawing/2014/main" val="20001"/>
                    </a:ext>
                  </a:extLst>
                </a:gridCol>
                <a:gridCol w="1064444">
                  <a:extLst>
                    <a:ext uri="{9D8B030D-6E8A-4147-A177-3AD203B41FA5}">
                      <a16:colId xmlns:a16="http://schemas.microsoft.com/office/drawing/2014/main" val="20002"/>
                    </a:ext>
                  </a:extLst>
                </a:gridCol>
                <a:gridCol w="1345620">
                  <a:extLst>
                    <a:ext uri="{9D8B030D-6E8A-4147-A177-3AD203B41FA5}">
                      <a16:colId xmlns:a16="http://schemas.microsoft.com/office/drawing/2014/main" val="20003"/>
                    </a:ext>
                  </a:extLst>
                </a:gridCol>
                <a:gridCol w="1345620">
                  <a:extLst>
                    <a:ext uri="{9D8B030D-6E8A-4147-A177-3AD203B41FA5}">
                      <a16:colId xmlns:a16="http://schemas.microsoft.com/office/drawing/2014/main" val="20004"/>
                    </a:ext>
                  </a:extLst>
                </a:gridCol>
              </a:tblGrid>
              <a:tr h="1010644">
                <a:tc>
                  <a:txBody>
                    <a:bodyPr/>
                    <a:lstStyle/>
                    <a:p>
                      <a:pPr algn="ctr" fontAlgn="ctr"/>
                      <a:r>
                        <a:rPr lang="uk-UA" sz="2000" u="none" strike="noStrike" dirty="0">
                          <a:effectLst/>
                        </a:rPr>
                        <a:t>Витрати</a:t>
                      </a:r>
                      <a:endParaRPr lang="uk-UA" sz="2000" b="1" i="0" u="none" strike="noStrike" dirty="0">
                        <a:effectLst/>
                        <a:latin typeface="Arial"/>
                      </a:endParaRPr>
                    </a:p>
                  </a:txBody>
                  <a:tcPr marL="9525" marR="9525" marT="9525" marB="0" anchor="ctr"/>
                </a:tc>
                <a:tc>
                  <a:txBody>
                    <a:bodyPr/>
                    <a:lstStyle/>
                    <a:p>
                      <a:pPr algn="ctr" fontAlgn="t"/>
                      <a:r>
                        <a:rPr lang="uk-UA" sz="2000" u="none" strike="noStrike" dirty="0">
                          <a:effectLst/>
                        </a:rPr>
                        <a:t>Одиниця</a:t>
                      </a:r>
                      <a:endParaRPr lang="uk-UA" sz="2000" b="1" i="0" u="none" strike="noStrike" dirty="0">
                        <a:effectLst/>
                        <a:latin typeface="Arial"/>
                      </a:endParaRPr>
                    </a:p>
                  </a:txBody>
                  <a:tcPr marL="9525" marR="9525" marT="9525" marB="0"/>
                </a:tc>
                <a:tc>
                  <a:txBody>
                    <a:bodyPr/>
                    <a:lstStyle/>
                    <a:p>
                      <a:pPr algn="ctr" fontAlgn="t"/>
                      <a:r>
                        <a:rPr lang="uk-UA" sz="2000" u="none" strike="noStrike">
                          <a:effectLst/>
                        </a:rPr>
                        <a:t>Кількість одиниць</a:t>
                      </a:r>
                      <a:endParaRPr lang="uk-UA" sz="2000" b="1" i="0" u="none" strike="noStrike">
                        <a:effectLst/>
                        <a:latin typeface="Arial"/>
                      </a:endParaRPr>
                    </a:p>
                  </a:txBody>
                  <a:tcPr marL="9525" marR="9525" marT="9525" marB="0"/>
                </a:tc>
                <a:tc>
                  <a:txBody>
                    <a:bodyPr/>
                    <a:lstStyle/>
                    <a:p>
                      <a:pPr algn="ctr" fontAlgn="t"/>
                      <a:r>
                        <a:rPr lang="uk-UA" sz="2000" u="none" strike="noStrike" dirty="0">
                          <a:effectLst/>
                        </a:rPr>
                        <a:t>Вартість одиниці (грн.)</a:t>
                      </a:r>
                      <a:endParaRPr lang="uk-UA" sz="2000" b="1" i="0" u="none" strike="noStrike" dirty="0">
                        <a:effectLst/>
                        <a:latin typeface="Arial"/>
                      </a:endParaRPr>
                    </a:p>
                  </a:txBody>
                  <a:tcPr marL="9525" marR="9525" marT="9525" marB="0"/>
                </a:tc>
                <a:tc>
                  <a:txBody>
                    <a:bodyPr/>
                    <a:lstStyle/>
                    <a:p>
                      <a:pPr algn="ctr" fontAlgn="t"/>
                      <a:r>
                        <a:rPr lang="uk-UA" sz="2000" u="none" strike="noStrike">
                          <a:effectLst/>
                        </a:rPr>
                        <a:t>Загальна вартість (грн.)</a:t>
                      </a:r>
                      <a:endParaRPr lang="uk-UA" sz="2000" b="1" i="0" u="none" strike="noStrike">
                        <a:effectLst/>
                        <a:latin typeface="Arial"/>
                      </a:endParaRPr>
                    </a:p>
                  </a:txBody>
                  <a:tcPr marL="9525" marR="9525" marT="9525" marB="0"/>
                </a:tc>
                <a:extLst>
                  <a:ext uri="{0D108BD9-81ED-4DB2-BD59-A6C34878D82A}">
                    <a16:rowId xmlns:a16="http://schemas.microsoft.com/office/drawing/2014/main" val="10000"/>
                  </a:ext>
                </a:extLst>
              </a:tr>
              <a:tr h="343827">
                <a:tc>
                  <a:txBody>
                    <a:bodyPr/>
                    <a:lstStyle/>
                    <a:p>
                      <a:pPr algn="l" fontAlgn="ctr"/>
                      <a:r>
                        <a:rPr lang="uk-UA" sz="2000" u="none" strike="noStrike" dirty="0">
                          <a:effectLst/>
                        </a:rPr>
                        <a:t>1. Людські ресурси</a:t>
                      </a:r>
                      <a:endParaRPr lang="uk-UA" sz="2000" b="1" i="0" u="none" strike="noStrike" dirty="0">
                        <a:effectLst/>
                        <a:latin typeface="Arial"/>
                      </a:endParaRPr>
                    </a:p>
                  </a:txBody>
                  <a:tcPr marL="9525" marR="9525" marT="9525" marB="0" anchor="ctr"/>
                </a:tc>
                <a:tc>
                  <a:txBody>
                    <a:bodyPr/>
                    <a:lstStyle/>
                    <a:p>
                      <a:pPr algn="ctr"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r>
                        <a:rPr lang="uk-UA" sz="2000" u="none" strike="noStrike">
                          <a:effectLst/>
                        </a:rPr>
                        <a:t> </a:t>
                      </a:r>
                      <a:endParaRPr lang="uk-UA" sz="2000" b="1" i="0" u="none" strike="noStrike">
                        <a:effectLst/>
                        <a:latin typeface="Arial"/>
                      </a:endParaRPr>
                    </a:p>
                  </a:txBody>
                  <a:tcPr marL="9525" marR="9525" marT="9525" marB="0" anchor="b"/>
                </a:tc>
                <a:extLst>
                  <a:ext uri="{0D108BD9-81ED-4DB2-BD59-A6C34878D82A}">
                    <a16:rowId xmlns:a16="http://schemas.microsoft.com/office/drawing/2014/main" val="10001"/>
                  </a:ext>
                </a:extLst>
              </a:tr>
              <a:tr h="343827">
                <a:tc>
                  <a:txBody>
                    <a:bodyPr/>
                    <a:lstStyle/>
                    <a:p>
                      <a:pPr algn="l" fontAlgn="ctr"/>
                      <a:r>
                        <a:rPr lang="ru-RU" sz="2000" u="none" strike="noStrike" dirty="0">
                          <a:effectLst/>
                        </a:rPr>
                        <a:t>5. </a:t>
                      </a:r>
                      <a:r>
                        <a:rPr lang="ru-RU" sz="2000" u="none" strike="noStrike" dirty="0" err="1">
                          <a:effectLst/>
                        </a:rPr>
                        <a:t>Послуги</a:t>
                      </a:r>
                      <a:r>
                        <a:rPr lang="ru-RU" sz="2000" u="none" strike="noStrike" dirty="0">
                          <a:effectLst/>
                        </a:rPr>
                        <a:t> та </a:t>
                      </a:r>
                      <a:r>
                        <a:rPr lang="ru-RU" sz="2000" u="none" strike="noStrike" dirty="0" err="1">
                          <a:effectLst/>
                        </a:rPr>
                        <a:t>інші</a:t>
                      </a:r>
                      <a:r>
                        <a:rPr lang="ru-RU" sz="2000" u="none" strike="noStrike" dirty="0">
                          <a:effectLst/>
                        </a:rPr>
                        <a:t> </a:t>
                      </a:r>
                      <a:r>
                        <a:rPr lang="ru-RU" sz="2000" u="none" strike="noStrike" dirty="0" err="1">
                          <a:effectLst/>
                        </a:rPr>
                        <a:t>витрати</a:t>
                      </a:r>
                      <a:endParaRPr lang="ru-RU" sz="2000" b="1" i="0" u="none" strike="noStrike" dirty="0">
                        <a:effectLst/>
                        <a:latin typeface="Arial"/>
                      </a:endParaRPr>
                    </a:p>
                  </a:txBody>
                  <a:tcPr marL="9525" marR="9525" marT="9525" marB="0" anchor="ctr"/>
                </a:tc>
                <a:tc>
                  <a:txBody>
                    <a:bodyPr/>
                    <a:lstStyle/>
                    <a:p>
                      <a:pPr algn="ctr" fontAlgn="b"/>
                      <a:r>
                        <a:rPr lang="uk-UA" sz="2000" u="none" strike="noStrike" dirty="0">
                          <a:effectLst/>
                        </a:rPr>
                        <a:t> </a:t>
                      </a:r>
                      <a:endParaRPr lang="uk-UA" sz="2000" b="1" i="0" u="none" strike="noStrike" dirty="0">
                        <a:effectLst/>
                        <a:latin typeface="Arial"/>
                      </a:endParaRPr>
                    </a:p>
                  </a:txBody>
                  <a:tcPr marL="9525" marR="9525" marT="9525" marB="0" anchor="b"/>
                </a:tc>
                <a:tc>
                  <a:txBody>
                    <a:bodyPr/>
                    <a:lstStyle/>
                    <a:p>
                      <a:pPr algn="l" fontAlgn="b"/>
                      <a:r>
                        <a:rPr lang="uk-UA" sz="2000" u="none" strike="noStrike">
                          <a:effectLst/>
                        </a:rPr>
                        <a:t> </a:t>
                      </a:r>
                      <a:endParaRPr lang="uk-UA" sz="2000" b="1" i="0" u="none" strike="noStrike">
                        <a:effectLst/>
                        <a:latin typeface="Arial"/>
                      </a:endParaRPr>
                    </a:p>
                  </a:txBody>
                  <a:tcPr marL="9525" marR="9525" marT="9525" marB="0" anchor="b"/>
                </a:tc>
                <a:tc>
                  <a:txBody>
                    <a:bodyPr/>
                    <a:lstStyle/>
                    <a:p>
                      <a:pPr algn="l" fontAlgn="b"/>
                      <a:r>
                        <a:rPr lang="uk-UA" sz="2000" u="none" strike="noStrike" dirty="0">
                          <a:effectLst/>
                        </a:rPr>
                        <a:t> </a:t>
                      </a:r>
                      <a:endParaRPr lang="uk-UA" sz="2000" b="1" i="0" u="none" strike="noStrike" dirty="0">
                        <a:effectLst/>
                        <a:latin typeface="Arial"/>
                      </a:endParaRPr>
                    </a:p>
                  </a:txBody>
                  <a:tcPr marL="9525" marR="9525" marT="9525" marB="0" anchor="b"/>
                </a:tc>
                <a:tc>
                  <a:txBody>
                    <a:bodyPr/>
                    <a:lstStyle/>
                    <a:p>
                      <a:pPr algn="l" fontAlgn="b"/>
                      <a:endParaRPr lang="uk-UA" sz="2000" b="1" i="0" u="none" strike="noStrike" dirty="0">
                        <a:effectLst/>
                        <a:latin typeface="Arial"/>
                      </a:endParaRPr>
                    </a:p>
                  </a:txBody>
                  <a:tcPr marL="9525" marR="9525" marT="9525" marB="0" anchor="b"/>
                </a:tc>
                <a:extLst>
                  <a:ext uri="{0D108BD9-81ED-4DB2-BD59-A6C34878D82A}">
                    <a16:rowId xmlns:a16="http://schemas.microsoft.com/office/drawing/2014/main" val="10009"/>
                  </a:ext>
                </a:extLst>
              </a:tr>
            </a:tbl>
          </a:graphicData>
        </a:graphic>
      </p:graphicFrame>
      <p:graphicFrame>
        <p:nvGraphicFramePr>
          <p:cNvPr id="3" name="Таблиця 2"/>
          <p:cNvGraphicFramePr>
            <a:graphicFrameLocks noGrp="1"/>
          </p:cNvGraphicFramePr>
          <p:nvPr>
            <p:extLst>
              <p:ext uri="{D42A27DB-BD31-4B8C-83A1-F6EECF244321}">
                <p14:modId xmlns:p14="http://schemas.microsoft.com/office/powerpoint/2010/main" val="1716374270"/>
              </p:ext>
            </p:extLst>
          </p:nvPr>
        </p:nvGraphicFramePr>
        <p:xfrm>
          <a:off x="179512" y="3055529"/>
          <a:ext cx="3568613" cy="2049780"/>
        </p:xfrm>
        <a:graphic>
          <a:graphicData uri="http://schemas.openxmlformats.org/drawingml/2006/table">
            <a:tbl>
              <a:tblPr>
                <a:tableStyleId>{5C22544A-7EE6-4342-B048-85BDC9FD1C3A}</a:tableStyleId>
              </a:tblPr>
              <a:tblGrid>
                <a:gridCol w="3568613">
                  <a:extLst>
                    <a:ext uri="{9D8B030D-6E8A-4147-A177-3AD203B41FA5}">
                      <a16:colId xmlns:a16="http://schemas.microsoft.com/office/drawing/2014/main" val="2356798563"/>
                    </a:ext>
                  </a:extLst>
                </a:gridCol>
              </a:tblGrid>
              <a:tr h="190500">
                <a:tc>
                  <a:txBody>
                    <a:bodyPr/>
                    <a:lstStyle/>
                    <a:p>
                      <a:pPr algn="l" fontAlgn="ctr"/>
                      <a:r>
                        <a:rPr lang="uk-UA" sz="2200" b="1" u="none" strike="noStrike" dirty="0">
                          <a:solidFill>
                            <a:schemeClr val="bg1"/>
                          </a:solidFill>
                          <a:effectLst/>
                        </a:rPr>
                        <a:t>1. Людські ресурси</a:t>
                      </a:r>
                      <a:endParaRPr lang="uk-UA" sz="2200" b="1" i="0" u="none" strike="noStrike" dirty="0">
                        <a:solidFill>
                          <a:schemeClr val="bg1"/>
                        </a:solidFill>
                        <a:effectLst/>
                        <a:latin typeface="Arial" panose="020B0604020202020204" pitchFamily="34" charset="0"/>
                      </a:endParaRPr>
                    </a:p>
                  </a:txBody>
                  <a:tcPr marL="9525" marR="9525" marT="9525" marB="0" anchor="ctr">
                    <a:solidFill>
                      <a:srgbClr val="00B050"/>
                    </a:solidFill>
                  </a:tcPr>
                </a:tc>
                <a:extLst>
                  <a:ext uri="{0D108BD9-81ED-4DB2-BD59-A6C34878D82A}">
                    <a16:rowId xmlns:a16="http://schemas.microsoft.com/office/drawing/2014/main" val="13319122"/>
                  </a:ext>
                </a:extLst>
              </a:tr>
              <a:tr h="304800">
                <a:tc>
                  <a:txBody>
                    <a:bodyPr/>
                    <a:lstStyle/>
                    <a:p>
                      <a:pPr algn="l" fontAlgn="b"/>
                      <a:r>
                        <a:rPr lang="ru-RU" sz="2200" b="1" u="none" strike="noStrike" dirty="0">
                          <a:solidFill>
                            <a:schemeClr val="bg1"/>
                          </a:solidFill>
                          <a:effectLst/>
                        </a:rPr>
                        <a:t>1.2 </a:t>
                      </a:r>
                      <a:r>
                        <a:rPr lang="ru-RU" sz="2200" b="1" u="none" strike="noStrike" dirty="0" err="1">
                          <a:solidFill>
                            <a:schemeClr val="bg1"/>
                          </a:solidFill>
                          <a:effectLst/>
                        </a:rPr>
                        <a:t>Винагорода</a:t>
                      </a:r>
                      <a:r>
                        <a:rPr lang="ru-RU" sz="2200" b="1" u="none" strike="noStrike" dirty="0">
                          <a:solidFill>
                            <a:schemeClr val="bg1"/>
                          </a:solidFill>
                          <a:effectLst/>
                        </a:rPr>
                        <a:t> за УЦПХ (в </a:t>
                      </a:r>
                      <a:r>
                        <a:rPr lang="ru-RU" sz="2200" b="1" u="none" strike="noStrike" dirty="0" err="1">
                          <a:solidFill>
                            <a:schemeClr val="bg1"/>
                          </a:solidFill>
                          <a:effectLst/>
                        </a:rPr>
                        <a:t>т.ч</a:t>
                      </a:r>
                      <a:r>
                        <a:rPr lang="ru-RU" sz="2200" b="1" u="none" strike="noStrike" dirty="0">
                          <a:solidFill>
                            <a:schemeClr val="bg1"/>
                          </a:solidFill>
                          <a:effectLst/>
                        </a:rPr>
                        <a:t>. </a:t>
                      </a:r>
                      <a:r>
                        <a:rPr lang="ru-RU" sz="2200" b="1" u="none" strike="noStrike" dirty="0" err="1">
                          <a:solidFill>
                            <a:schemeClr val="bg1"/>
                          </a:solidFill>
                          <a:effectLst/>
                        </a:rPr>
                        <a:t>податки</a:t>
                      </a:r>
                      <a:r>
                        <a:rPr lang="ru-RU" sz="2200" b="1" u="none" strike="noStrike" dirty="0">
                          <a:solidFill>
                            <a:schemeClr val="bg1"/>
                          </a:solidFill>
                          <a:effectLst/>
                        </a:rPr>
                        <a:t> та </a:t>
                      </a:r>
                      <a:r>
                        <a:rPr lang="ru-RU" sz="2200" b="1" u="none" strike="noStrike" dirty="0" err="1">
                          <a:solidFill>
                            <a:schemeClr val="bg1"/>
                          </a:solidFill>
                          <a:effectLst/>
                        </a:rPr>
                        <a:t>інші</a:t>
                      </a:r>
                      <a:r>
                        <a:rPr lang="ru-RU" sz="2200" b="1" u="none" strike="noStrike" dirty="0">
                          <a:solidFill>
                            <a:schemeClr val="bg1"/>
                          </a:solidFill>
                          <a:effectLst/>
                        </a:rPr>
                        <a:t> </a:t>
                      </a:r>
                      <a:r>
                        <a:rPr lang="ru-RU" sz="2200" b="1" u="none" strike="noStrike" dirty="0" err="1">
                          <a:solidFill>
                            <a:schemeClr val="bg1"/>
                          </a:solidFill>
                          <a:effectLst/>
                        </a:rPr>
                        <a:t>пов'язані</a:t>
                      </a:r>
                      <a:r>
                        <a:rPr lang="ru-RU" sz="2200" b="1" u="none" strike="noStrike" dirty="0">
                          <a:solidFill>
                            <a:schemeClr val="bg1"/>
                          </a:solidFill>
                          <a:effectLst/>
                        </a:rPr>
                        <a:t> </a:t>
                      </a:r>
                      <a:r>
                        <a:rPr lang="ru-RU" sz="2200" b="1" u="none" strike="noStrike" dirty="0" err="1">
                          <a:solidFill>
                            <a:schemeClr val="bg1"/>
                          </a:solidFill>
                          <a:effectLst/>
                        </a:rPr>
                        <a:t>збори</a:t>
                      </a:r>
                      <a:r>
                        <a:rPr lang="ru-RU" sz="2200" b="1" u="none" strike="noStrike" dirty="0">
                          <a:solidFill>
                            <a:schemeClr val="bg1"/>
                          </a:solidFill>
                          <a:effectLst/>
                        </a:rPr>
                        <a:t>)</a:t>
                      </a:r>
                      <a:endParaRPr lang="ru-RU" sz="2200" b="1" i="0" u="none" strike="noStrike" dirty="0">
                        <a:solidFill>
                          <a:schemeClr val="bg1"/>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284789564"/>
                  </a:ext>
                </a:extLst>
              </a:tr>
              <a:tr h="161925">
                <a:tc>
                  <a:txBody>
                    <a:bodyPr/>
                    <a:lstStyle/>
                    <a:p>
                      <a:pPr algn="l" fontAlgn="b"/>
                      <a:r>
                        <a:rPr lang="uk-UA" sz="2200" b="1" u="none" strike="noStrike">
                          <a:solidFill>
                            <a:schemeClr val="bg1"/>
                          </a:solidFill>
                          <a:effectLst/>
                        </a:rPr>
                        <a:t>1.2.1 Керівник проекту</a:t>
                      </a:r>
                      <a:endParaRPr lang="uk-UA" sz="2200" b="1" i="0" u="none" strike="noStrike">
                        <a:solidFill>
                          <a:schemeClr val="bg1"/>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3574869960"/>
                  </a:ext>
                </a:extLst>
              </a:tr>
              <a:tr h="161925">
                <a:tc>
                  <a:txBody>
                    <a:bodyPr/>
                    <a:lstStyle/>
                    <a:p>
                      <a:pPr algn="l" fontAlgn="b"/>
                      <a:r>
                        <a:rPr lang="uk-UA" sz="2200" b="1" u="none" strike="noStrike" dirty="0">
                          <a:solidFill>
                            <a:schemeClr val="bg1"/>
                          </a:solidFill>
                          <a:effectLst/>
                        </a:rPr>
                        <a:t>1.2.2 Бухгалтер</a:t>
                      </a:r>
                      <a:endParaRPr lang="uk-UA" sz="2200" b="1" i="0" u="none" strike="noStrike" dirty="0">
                        <a:solidFill>
                          <a:schemeClr val="bg1"/>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1954615137"/>
                  </a:ext>
                </a:extLst>
              </a:tr>
            </a:tbl>
          </a:graphicData>
        </a:graphic>
      </p:graphicFrame>
      <p:sp>
        <p:nvSpPr>
          <p:cNvPr id="6" name="Прямокутник 5"/>
          <p:cNvSpPr/>
          <p:nvPr/>
        </p:nvSpPr>
        <p:spPr>
          <a:xfrm>
            <a:off x="3923928" y="3023275"/>
            <a:ext cx="5112568" cy="3847207"/>
          </a:xfrm>
          <a:prstGeom prst="rect">
            <a:avLst/>
          </a:prstGeom>
          <a:solidFill>
            <a:srgbClr val="FFFF00"/>
          </a:solidFill>
        </p:spPr>
        <p:txBody>
          <a:bodyPr wrap="square">
            <a:spAutoFit/>
          </a:bodyPr>
          <a:lstStyle/>
          <a:p>
            <a:r>
              <a:rPr lang="ru-RU" sz="2200" b="1" dirty="0">
                <a:solidFill>
                  <a:srgbClr val="002060"/>
                </a:solidFill>
                <a:latin typeface="PF Square Sans Pro" panose="02000506040000020004" pitchFamily="2" charset="0"/>
              </a:rPr>
              <a:t>5. </a:t>
            </a:r>
            <a:r>
              <a:rPr lang="ru-RU" sz="2200" b="1" dirty="0" err="1">
                <a:solidFill>
                  <a:srgbClr val="002060"/>
                </a:solidFill>
                <a:latin typeface="PF Square Sans Pro" panose="02000506040000020004" pitchFamily="2" charset="0"/>
              </a:rPr>
              <a:t>Послуги</a:t>
            </a:r>
            <a:r>
              <a:rPr lang="ru-RU" sz="2200" b="1" dirty="0">
                <a:solidFill>
                  <a:srgbClr val="002060"/>
                </a:solidFill>
                <a:latin typeface="PF Square Sans Pro" panose="02000506040000020004" pitchFamily="2" charset="0"/>
              </a:rPr>
              <a:t> та </a:t>
            </a:r>
            <a:r>
              <a:rPr lang="ru-RU" sz="2200" b="1" dirty="0" err="1">
                <a:solidFill>
                  <a:srgbClr val="002060"/>
                </a:solidFill>
                <a:latin typeface="PF Square Sans Pro" panose="02000506040000020004" pitchFamily="2" charset="0"/>
              </a:rPr>
              <a:t>інші</a:t>
            </a:r>
            <a:r>
              <a:rPr lang="ru-RU" sz="2200" b="1" dirty="0">
                <a:solidFill>
                  <a:srgbClr val="002060"/>
                </a:solidFill>
                <a:latin typeface="PF Square Sans Pro" panose="02000506040000020004" pitchFamily="2" charset="0"/>
              </a:rPr>
              <a:t> </a:t>
            </a:r>
            <a:r>
              <a:rPr lang="ru-RU" sz="2200" b="1" dirty="0" err="1">
                <a:solidFill>
                  <a:srgbClr val="002060"/>
                </a:solidFill>
                <a:latin typeface="PF Square Sans Pro" panose="02000506040000020004" pitchFamily="2" charset="0"/>
              </a:rPr>
              <a:t>витрати</a:t>
            </a:r>
            <a:r>
              <a:rPr lang="ru-RU" sz="2200" b="1" dirty="0">
                <a:solidFill>
                  <a:srgbClr val="002060"/>
                </a:solidFill>
                <a:latin typeface="PF Square Sans Pro" panose="02000506040000020004" pitchFamily="2" charset="0"/>
              </a:rPr>
              <a:t>:	</a:t>
            </a:r>
          </a:p>
          <a:p>
            <a:pPr marL="342900" indent="-342900">
              <a:buFont typeface="Wingdings" panose="05000000000000000000" pitchFamily="2" charset="2"/>
              <a:buChar char="§"/>
            </a:pPr>
            <a:r>
              <a:rPr lang="uk-UA" sz="2200" b="1" dirty="0">
                <a:solidFill>
                  <a:srgbClr val="002060"/>
                </a:solidFill>
                <a:latin typeface="PF Square Sans Pro" panose="02000506040000020004" pitchFamily="2" charset="0"/>
              </a:rPr>
              <a:t>публікації	</a:t>
            </a:r>
          </a:p>
          <a:p>
            <a:pPr marL="342900" indent="-342900">
              <a:buFont typeface="Wingdings" panose="05000000000000000000" pitchFamily="2" charset="2"/>
              <a:buChar char="§"/>
            </a:pPr>
            <a:r>
              <a:rPr lang="uk-UA" sz="2200" b="1" dirty="0">
                <a:solidFill>
                  <a:srgbClr val="002060"/>
                </a:solidFill>
                <a:latin typeface="PF Square Sans Pro" panose="02000506040000020004" pitchFamily="2" charset="0"/>
              </a:rPr>
              <a:t>аналітика, дослідження	</a:t>
            </a:r>
          </a:p>
          <a:p>
            <a:pPr marL="342900" indent="-342900">
              <a:buFont typeface="Wingdings" panose="05000000000000000000" pitchFamily="2" charset="2"/>
              <a:buChar char="§"/>
            </a:pPr>
            <a:r>
              <a:rPr lang="uk-UA" sz="2200" b="1" dirty="0">
                <a:solidFill>
                  <a:srgbClr val="002060"/>
                </a:solidFill>
                <a:latin typeface="PF Square Sans Pro" panose="02000506040000020004" pitchFamily="2" charset="0"/>
              </a:rPr>
              <a:t>витрати на аудит проекту	</a:t>
            </a:r>
          </a:p>
          <a:p>
            <a:pPr marL="342900" indent="-342900">
              <a:buFont typeface="Wingdings" panose="05000000000000000000" pitchFamily="2" charset="2"/>
              <a:buChar char="§"/>
            </a:pPr>
            <a:r>
              <a:rPr lang="uk-UA" sz="2200" b="1" dirty="0">
                <a:solidFill>
                  <a:srgbClr val="002060"/>
                </a:solidFill>
                <a:latin typeface="PF Square Sans Pro" panose="02000506040000020004" pitchFamily="2" charset="0"/>
              </a:rPr>
              <a:t>витрати на оцінку проекту	</a:t>
            </a:r>
          </a:p>
          <a:p>
            <a:pPr marL="342900" indent="-342900">
              <a:buFont typeface="Wingdings" panose="05000000000000000000" pitchFamily="2" charset="2"/>
              <a:buChar char="§"/>
            </a:pPr>
            <a:r>
              <a:rPr lang="ru-RU" sz="2200" b="1" dirty="0" err="1">
                <a:solidFill>
                  <a:srgbClr val="002060"/>
                </a:solidFill>
                <a:latin typeface="PF Square Sans Pro" panose="02000506040000020004" pitchFamily="2" charset="0"/>
              </a:rPr>
              <a:t>фінансові</a:t>
            </a:r>
            <a:r>
              <a:rPr lang="ru-RU" sz="2200" b="1" dirty="0">
                <a:solidFill>
                  <a:srgbClr val="002060"/>
                </a:solidFill>
                <a:latin typeface="PF Square Sans Pro" panose="02000506040000020004" pitchFamily="2" charset="0"/>
              </a:rPr>
              <a:t> </a:t>
            </a:r>
            <a:r>
              <a:rPr lang="ru-RU" sz="2200" b="1" dirty="0" err="1">
                <a:solidFill>
                  <a:srgbClr val="002060"/>
                </a:solidFill>
                <a:latin typeface="PF Square Sans Pro" panose="02000506040000020004" pitchFamily="2" charset="0"/>
              </a:rPr>
              <a:t>послуги</a:t>
            </a:r>
            <a:r>
              <a:rPr lang="ru-RU" sz="2200" b="1" dirty="0">
                <a:solidFill>
                  <a:srgbClr val="002060"/>
                </a:solidFill>
                <a:latin typeface="PF Square Sans Pro" panose="02000506040000020004" pitchFamily="2" charset="0"/>
              </a:rPr>
              <a:t> (</a:t>
            </a:r>
            <a:r>
              <a:rPr lang="ru-RU" sz="2200" b="1" dirty="0" err="1">
                <a:solidFill>
                  <a:srgbClr val="002060"/>
                </a:solidFill>
                <a:latin typeface="PF Square Sans Pro" panose="02000506040000020004" pitchFamily="2" charset="0"/>
              </a:rPr>
              <a:t>банківські</a:t>
            </a:r>
            <a:r>
              <a:rPr lang="ru-RU" sz="2200" b="1" dirty="0">
                <a:solidFill>
                  <a:srgbClr val="002060"/>
                </a:solidFill>
                <a:latin typeface="PF Square Sans Pro" panose="02000506040000020004" pitchFamily="2" charset="0"/>
              </a:rPr>
              <a:t> </a:t>
            </a:r>
            <a:r>
              <a:rPr lang="ru-RU" sz="2200" b="1" dirty="0" err="1">
                <a:solidFill>
                  <a:srgbClr val="002060"/>
                </a:solidFill>
                <a:latin typeface="PF Square Sans Pro" panose="02000506040000020004" pitchFamily="2" charset="0"/>
              </a:rPr>
              <a:t>послуги</a:t>
            </a:r>
            <a:r>
              <a:rPr lang="ru-RU" sz="2200" b="1" dirty="0">
                <a:solidFill>
                  <a:srgbClr val="002060"/>
                </a:solidFill>
                <a:latin typeface="PF Square Sans Pro" panose="02000506040000020004" pitchFamily="2" charset="0"/>
              </a:rPr>
              <a:t> </a:t>
            </a:r>
            <a:r>
              <a:rPr lang="ru-RU" sz="2200" b="1" dirty="0" err="1">
                <a:solidFill>
                  <a:srgbClr val="002060"/>
                </a:solidFill>
                <a:latin typeface="PF Square Sans Pro" panose="02000506040000020004" pitchFamily="2" charset="0"/>
              </a:rPr>
              <a:t>тощо</a:t>
            </a:r>
            <a:r>
              <a:rPr lang="ru-RU" sz="2200" b="1" dirty="0">
                <a:solidFill>
                  <a:srgbClr val="002060"/>
                </a:solidFill>
                <a:latin typeface="PF Square Sans Pro" panose="02000506040000020004" pitchFamily="2" charset="0"/>
              </a:rPr>
              <a:t>)	</a:t>
            </a:r>
          </a:p>
          <a:p>
            <a:pPr marL="342900" indent="-342900">
              <a:buFont typeface="Wingdings" panose="05000000000000000000" pitchFamily="2" charset="2"/>
              <a:buChar char="§"/>
            </a:pPr>
            <a:r>
              <a:rPr lang="uk-UA" sz="2200" b="1" dirty="0">
                <a:solidFill>
                  <a:srgbClr val="002060"/>
                </a:solidFill>
                <a:latin typeface="PF Square Sans Pro" panose="02000506040000020004" pitchFamily="2" charset="0"/>
              </a:rPr>
              <a:t>витрати на </a:t>
            </a:r>
            <a:r>
              <a:rPr lang="uk-UA" sz="2200" b="1" dirty="0" smtClean="0">
                <a:solidFill>
                  <a:srgbClr val="002060"/>
                </a:solidFill>
                <a:latin typeface="PF Square Sans Pro" panose="02000506040000020004" pitchFamily="2" charset="0"/>
              </a:rPr>
              <a:t>конференції/семінари/тренінги</a:t>
            </a:r>
            <a:endParaRPr lang="uk-UA" sz="2200" b="1" dirty="0">
              <a:solidFill>
                <a:srgbClr val="002060"/>
              </a:solidFill>
              <a:latin typeface="PF Square Sans Pro" panose="02000506040000020004" pitchFamily="2" charset="0"/>
            </a:endParaRPr>
          </a:p>
          <a:p>
            <a:pPr marL="342900" indent="-342900">
              <a:buFont typeface="Wingdings" panose="05000000000000000000" pitchFamily="2" charset="2"/>
              <a:buChar char="§"/>
            </a:pPr>
            <a:r>
              <a:rPr lang="ru-RU" sz="2200" b="1" dirty="0" err="1">
                <a:solidFill>
                  <a:srgbClr val="002060"/>
                </a:solidFill>
                <a:latin typeface="PF Square Sans Pro" panose="02000506040000020004" pitchFamily="2" charset="0"/>
              </a:rPr>
              <a:t>витрати</a:t>
            </a:r>
            <a:r>
              <a:rPr lang="ru-RU" sz="2200" b="1" dirty="0">
                <a:solidFill>
                  <a:srgbClr val="002060"/>
                </a:solidFill>
                <a:latin typeface="PF Square Sans Pro" panose="02000506040000020004" pitchFamily="2" charset="0"/>
              </a:rPr>
              <a:t> на </a:t>
            </a:r>
            <a:r>
              <a:rPr lang="ru-RU" sz="2200" b="1" dirty="0" err="1">
                <a:solidFill>
                  <a:srgbClr val="002060"/>
                </a:solidFill>
                <a:latin typeface="PF Square Sans Pro" panose="02000506040000020004" pitchFamily="2" charset="0"/>
              </a:rPr>
              <a:t>інформування</a:t>
            </a:r>
            <a:r>
              <a:rPr lang="ru-RU" sz="2200" b="1" dirty="0">
                <a:solidFill>
                  <a:srgbClr val="002060"/>
                </a:solidFill>
                <a:latin typeface="PF Square Sans Pro" panose="02000506040000020004" pitchFamily="2" charset="0"/>
              </a:rPr>
              <a:t> та </a:t>
            </a:r>
            <a:r>
              <a:rPr lang="ru-RU" sz="2200" b="1" dirty="0" err="1">
                <a:solidFill>
                  <a:srgbClr val="002060"/>
                </a:solidFill>
                <a:latin typeface="PF Square Sans Pro" panose="02000506040000020004" pitchFamily="2" charset="0"/>
              </a:rPr>
              <a:t>наочність</a:t>
            </a:r>
            <a:r>
              <a:rPr lang="ru-RU" sz="2400" b="1" dirty="0">
                <a:solidFill>
                  <a:srgbClr val="002060"/>
                </a:solidFill>
                <a:latin typeface="PF Square Sans Pro" panose="02000506040000020004" pitchFamily="2" charset="0"/>
              </a:rPr>
              <a:t>	</a:t>
            </a:r>
          </a:p>
        </p:txBody>
      </p:sp>
      <p:sp>
        <p:nvSpPr>
          <p:cNvPr id="7" name="Стрілка вправо 6"/>
          <p:cNvSpPr/>
          <p:nvPr/>
        </p:nvSpPr>
        <p:spPr>
          <a:xfrm>
            <a:off x="2267744" y="5180732"/>
            <a:ext cx="1194432" cy="1397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709539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6"/>
          <p:cNvSpPr>
            <a:spLocks noGrp="1"/>
          </p:cNvSpPr>
          <p:nvPr>
            <p:ph type="title"/>
          </p:nvPr>
        </p:nvSpPr>
        <p:spPr>
          <a:xfrm>
            <a:off x="0" y="116632"/>
            <a:ext cx="9144000" cy="576064"/>
          </a:xfrm>
          <a:solidFill>
            <a:srgbClr val="7030A0"/>
          </a:solidFill>
        </p:spPr>
        <p:txBody>
          <a:bodyPr>
            <a:noAutofit/>
          </a:bodyPr>
          <a:lstStyle/>
          <a:p>
            <a:r>
              <a:rPr lang="ru-RU" altLang="uk-UA" sz="2400" b="1" dirty="0" smtClean="0">
                <a:solidFill>
                  <a:schemeClr val="bg1"/>
                </a:solidFill>
                <a:latin typeface="PF Square Sans Pro" panose="02000506040000020004" pitchFamily="2" charset="0"/>
              </a:rPr>
              <a:t>АНАЛІЗ ПРОЕКТУ</a:t>
            </a:r>
            <a:endParaRPr lang="uk-UA" altLang="uk-UA" sz="2400" b="1" dirty="0" smtClean="0">
              <a:solidFill>
                <a:schemeClr val="bg1"/>
              </a:solidFill>
              <a:latin typeface="PF Square Sans Pro" panose="02000506040000020004" pitchFamily="2"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1532534535"/>
              </p:ext>
            </p:extLst>
          </p:nvPr>
        </p:nvGraphicFramePr>
        <p:xfrm>
          <a:off x="107505" y="764705"/>
          <a:ext cx="8928991" cy="5659552"/>
        </p:xfrm>
        <a:graphic>
          <a:graphicData uri="http://schemas.openxmlformats.org/drawingml/2006/table">
            <a:tbl>
              <a:tblPr firstRow="1" firstCol="1" bandRow="1">
                <a:tableStyleId>{5C22544A-7EE6-4342-B048-85BDC9FD1C3A}</a:tableStyleId>
              </a:tblPr>
              <a:tblGrid>
                <a:gridCol w="6624735">
                  <a:extLst>
                    <a:ext uri="{9D8B030D-6E8A-4147-A177-3AD203B41FA5}">
                      <a16:colId xmlns:a16="http://schemas.microsoft.com/office/drawing/2014/main" val="3759368394"/>
                    </a:ext>
                  </a:extLst>
                </a:gridCol>
                <a:gridCol w="1368152">
                  <a:extLst>
                    <a:ext uri="{9D8B030D-6E8A-4147-A177-3AD203B41FA5}">
                      <a16:colId xmlns:a16="http://schemas.microsoft.com/office/drawing/2014/main" val="2717075799"/>
                    </a:ext>
                  </a:extLst>
                </a:gridCol>
                <a:gridCol w="936104">
                  <a:extLst>
                    <a:ext uri="{9D8B030D-6E8A-4147-A177-3AD203B41FA5}">
                      <a16:colId xmlns:a16="http://schemas.microsoft.com/office/drawing/2014/main" val="1840090553"/>
                    </a:ext>
                  </a:extLst>
                </a:gridCol>
              </a:tblGrid>
              <a:tr h="487717">
                <a:tc>
                  <a:txBody>
                    <a:bodyPr/>
                    <a:lstStyle/>
                    <a:p>
                      <a:pPr>
                        <a:lnSpc>
                          <a:spcPct val="115000"/>
                        </a:lnSpc>
                        <a:spcAft>
                          <a:spcPts val="0"/>
                        </a:spcAft>
                      </a:pPr>
                      <a:r>
                        <a:rPr lang="uk-UA" sz="2000" b="1" dirty="0">
                          <a:effectLst/>
                          <a:latin typeface="PF Square Sans Pro" panose="02000506040000020004" pitchFamily="2" charset="0"/>
                        </a:rPr>
                        <a:t>Витрати</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tc>
                  <a:txBody>
                    <a:bodyPr/>
                    <a:lstStyle/>
                    <a:p>
                      <a:pPr algn="ctr">
                        <a:lnSpc>
                          <a:spcPct val="115000"/>
                        </a:lnSpc>
                        <a:spcAft>
                          <a:spcPts val="0"/>
                        </a:spcAft>
                      </a:pPr>
                      <a:r>
                        <a:rPr lang="uk-UA" sz="2000" b="1" dirty="0">
                          <a:effectLst/>
                          <a:latin typeface="PF Square Sans Pro" panose="02000506040000020004" pitchFamily="2" charset="0"/>
                        </a:rPr>
                        <a:t>одиниця</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tc>
                  <a:txBody>
                    <a:bodyPr/>
                    <a:lstStyle/>
                    <a:p>
                      <a:pPr algn="ctr">
                        <a:lnSpc>
                          <a:spcPct val="115000"/>
                        </a:lnSpc>
                        <a:spcAft>
                          <a:spcPts val="0"/>
                        </a:spcAft>
                      </a:pPr>
                      <a:r>
                        <a:rPr lang="uk-UA" sz="2000" b="1" dirty="0">
                          <a:effectLst/>
                          <a:latin typeface="PF Square Sans Pro" panose="02000506040000020004" pitchFamily="2" charset="0"/>
                        </a:rPr>
                        <a:t>кількість одиниць</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extLst>
                  <a:ext uri="{0D108BD9-81ED-4DB2-BD59-A6C34878D82A}">
                    <a16:rowId xmlns:a16="http://schemas.microsoft.com/office/drawing/2014/main" val="4041436769"/>
                  </a:ext>
                </a:extLst>
              </a:tr>
              <a:tr h="218050">
                <a:tc gridSpan="3">
                  <a:txBody>
                    <a:bodyPr/>
                    <a:lstStyle/>
                    <a:p>
                      <a:pPr>
                        <a:lnSpc>
                          <a:spcPct val="115000"/>
                        </a:lnSpc>
                        <a:spcAft>
                          <a:spcPts val="0"/>
                        </a:spcAft>
                      </a:pPr>
                      <a:r>
                        <a:rPr lang="uk-UA" sz="2000" b="1" dirty="0">
                          <a:effectLst/>
                          <a:latin typeface="PF Square Sans Pro" panose="02000506040000020004" pitchFamily="2" charset="0"/>
                        </a:rPr>
                        <a:t>3. Обладнання та витратні матеріали: </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4267271021"/>
                  </a:ext>
                </a:extLst>
              </a:tr>
              <a:tr h="454895">
                <a:tc>
                  <a:txBody>
                    <a:bodyPr/>
                    <a:lstStyle/>
                    <a:p>
                      <a:pPr>
                        <a:lnSpc>
                          <a:spcPct val="115000"/>
                        </a:lnSpc>
                        <a:spcAft>
                          <a:spcPts val="0"/>
                        </a:spcAft>
                      </a:pPr>
                      <a:r>
                        <a:rPr lang="uk-UA" sz="2000" b="1" dirty="0">
                          <a:effectLst/>
                          <a:latin typeface="PF Square Sans Pro" panose="02000506040000020004" pitchFamily="2" charset="0"/>
                        </a:rPr>
                        <a:t>автотранспорт (спеціалізовані транспортні засоби для дітей з обмеженими можливостями)</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tc>
                  <a:txBody>
                    <a:bodyPr/>
                    <a:lstStyle/>
                    <a:p>
                      <a:pPr algn="ctr">
                        <a:lnSpc>
                          <a:spcPct val="115000"/>
                        </a:lnSpc>
                        <a:spcAft>
                          <a:spcPts val="0"/>
                        </a:spcAft>
                      </a:pPr>
                      <a:r>
                        <a:rPr lang="uk-UA" sz="2000" b="1" dirty="0">
                          <a:effectLst/>
                          <a:latin typeface="PF Square Sans Pro" panose="02000506040000020004" pitchFamily="2" charset="0"/>
                        </a:rPr>
                        <a:t>за од.</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tc>
                  <a:txBody>
                    <a:bodyPr/>
                    <a:lstStyle/>
                    <a:p>
                      <a:pPr algn="ctr">
                        <a:lnSpc>
                          <a:spcPct val="115000"/>
                        </a:lnSpc>
                        <a:spcAft>
                          <a:spcPts val="0"/>
                        </a:spcAft>
                      </a:pPr>
                      <a:r>
                        <a:rPr lang="uk-UA" sz="2000" b="1" dirty="0">
                          <a:effectLst/>
                          <a:latin typeface="PF Square Sans Pro" panose="02000506040000020004" pitchFamily="2" charset="0"/>
                        </a:rPr>
                        <a:t>2,0</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extLst>
                  <a:ext uri="{0D108BD9-81ED-4DB2-BD59-A6C34878D82A}">
                    <a16:rowId xmlns:a16="http://schemas.microsoft.com/office/drawing/2014/main" val="439948346"/>
                  </a:ext>
                </a:extLst>
              </a:tr>
              <a:tr h="250757">
                <a:tc>
                  <a:txBody>
                    <a:bodyPr/>
                    <a:lstStyle/>
                    <a:p>
                      <a:pPr>
                        <a:lnSpc>
                          <a:spcPct val="115000"/>
                        </a:lnSpc>
                        <a:spcAft>
                          <a:spcPts val="0"/>
                        </a:spcAft>
                      </a:pPr>
                      <a:r>
                        <a:rPr lang="uk-UA" sz="2000" b="1" dirty="0">
                          <a:effectLst/>
                          <a:latin typeface="PF Square Sans Pro" panose="02000506040000020004" pitchFamily="2" charset="0"/>
                        </a:rPr>
                        <a:t>меблі, комп'ютерна техніка (АРР)</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tc>
                  <a:txBody>
                    <a:bodyPr/>
                    <a:lstStyle/>
                    <a:p>
                      <a:pPr algn="ctr">
                        <a:lnSpc>
                          <a:spcPct val="115000"/>
                        </a:lnSpc>
                        <a:spcAft>
                          <a:spcPts val="0"/>
                        </a:spcAft>
                      </a:pPr>
                      <a:r>
                        <a:rPr lang="uk-UA" sz="2000" b="1" dirty="0">
                          <a:effectLst/>
                          <a:latin typeface="PF Square Sans Pro" panose="02000506040000020004" pitchFamily="2" charset="0"/>
                        </a:rPr>
                        <a:t>за од.</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tc>
                  <a:txBody>
                    <a:bodyPr/>
                    <a:lstStyle/>
                    <a:p>
                      <a:pPr algn="ctr">
                        <a:lnSpc>
                          <a:spcPct val="115000"/>
                        </a:lnSpc>
                        <a:spcAft>
                          <a:spcPts val="0"/>
                        </a:spcAft>
                      </a:pPr>
                      <a:r>
                        <a:rPr lang="uk-UA" sz="2000" b="1">
                          <a:effectLst/>
                          <a:latin typeface="PF Square Sans Pro" panose="02000506040000020004" pitchFamily="2" charset="0"/>
                        </a:rPr>
                        <a:t>6,0</a:t>
                      </a:r>
                      <a:endParaRPr lang="uk-UA" sz="20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extLst>
                  <a:ext uri="{0D108BD9-81ED-4DB2-BD59-A6C34878D82A}">
                    <a16:rowId xmlns:a16="http://schemas.microsoft.com/office/drawing/2014/main" val="4096943533"/>
                  </a:ext>
                </a:extLst>
              </a:tr>
              <a:tr h="250757">
                <a:tc>
                  <a:txBody>
                    <a:bodyPr/>
                    <a:lstStyle/>
                    <a:p>
                      <a:pPr>
                        <a:lnSpc>
                          <a:spcPct val="115000"/>
                        </a:lnSpc>
                        <a:spcAft>
                          <a:spcPts val="0"/>
                        </a:spcAft>
                      </a:pPr>
                      <a:r>
                        <a:rPr lang="uk-UA" sz="2000" b="1" dirty="0">
                          <a:effectLst/>
                          <a:latin typeface="PF Square Sans Pro" panose="02000506040000020004" pitchFamily="2" charset="0"/>
                        </a:rPr>
                        <a:t>витратні матеріали, запчастини (АРР офіс)</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tc>
                  <a:txBody>
                    <a:bodyPr/>
                    <a:lstStyle/>
                    <a:p>
                      <a:pPr algn="ctr">
                        <a:lnSpc>
                          <a:spcPct val="115000"/>
                        </a:lnSpc>
                        <a:spcAft>
                          <a:spcPts val="0"/>
                        </a:spcAft>
                      </a:pPr>
                      <a:r>
                        <a:rPr lang="uk-UA" sz="2000" b="1" dirty="0">
                          <a:effectLst/>
                          <a:latin typeface="PF Square Sans Pro" panose="02000506040000020004" pitchFamily="2" charset="0"/>
                        </a:rPr>
                        <a:t>комплект</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tc>
                  <a:txBody>
                    <a:bodyPr/>
                    <a:lstStyle/>
                    <a:p>
                      <a:pPr algn="ctr">
                        <a:lnSpc>
                          <a:spcPct val="115000"/>
                        </a:lnSpc>
                        <a:spcAft>
                          <a:spcPts val="0"/>
                        </a:spcAft>
                      </a:pPr>
                      <a:r>
                        <a:rPr lang="uk-UA" sz="2000" b="1">
                          <a:effectLst/>
                          <a:latin typeface="PF Square Sans Pro" panose="02000506040000020004" pitchFamily="2" charset="0"/>
                        </a:rPr>
                        <a:t>2,0</a:t>
                      </a:r>
                      <a:endParaRPr lang="uk-UA" sz="20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extLst>
                  <a:ext uri="{0D108BD9-81ED-4DB2-BD59-A6C34878D82A}">
                    <a16:rowId xmlns:a16="http://schemas.microsoft.com/office/drawing/2014/main" val="550763109"/>
                  </a:ext>
                </a:extLst>
              </a:tr>
              <a:tr h="228374">
                <a:tc>
                  <a:txBody>
                    <a:bodyPr/>
                    <a:lstStyle/>
                    <a:p>
                      <a:pPr>
                        <a:lnSpc>
                          <a:spcPct val="115000"/>
                        </a:lnSpc>
                        <a:spcAft>
                          <a:spcPts val="0"/>
                        </a:spcAft>
                      </a:pPr>
                      <a:r>
                        <a:rPr lang="uk-UA" sz="2000" b="1" dirty="0">
                          <a:effectLst/>
                          <a:latin typeface="PF Square Sans Pro" panose="02000506040000020004" pitchFamily="2" charset="0"/>
                        </a:rPr>
                        <a:t>ваучер на закупівлю обладнання для ферм (10+)</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tc>
                  <a:txBody>
                    <a:bodyPr/>
                    <a:lstStyle/>
                    <a:p>
                      <a:pPr algn="ctr">
                        <a:lnSpc>
                          <a:spcPct val="115000"/>
                        </a:lnSpc>
                        <a:spcAft>
                          <a:spcPts val="1000"/>
                        </a:spcAft>
                      </a:pPr>
                      <a:r>
                        <a:rPr lang="uk-UA" sz="2000" b="1" dirty="0">
                          <a:effectLst/>
                          <a:latin typeface="PF Square Sans Pro" panose="02000506040000020004" pitchFamily="2" charset="0"/>
                        </a:rPr>
                        <a:t>за од.</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tc>
                <a:tc>
                  <a:txBody>
                    <a:bodyPr/>
                    <a:lstStyle/>
                    <a:p>
                      <a:pPr algn="ctr">
                        <a:lnSpc>
                          <a:spcPct val="115000"/>
                        </a:lnSpc>
                        <a:spcAft>
                          <a:spcPts val="0"/>
                        </a:spcAft>
                      </a:pPr>
                      <a:r>
                        <a:rPr lang="uk-UA" sz="2000" b="1">
                          <a:effectLst/>
                          <a:latin typeface="PF Square Sans Pro" panose="02000506040000020004" pitchFamily="2" charset="0"/>
                        </a:rPr>
                        <a:t>5,0</a:t>
                      </a:r>
                      <a:endParaRPr lang="uk-UA" sz="20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extLst>
                  <a:ext uri="{0D108BD9-81ED-4DB2-BD59-A6C34878D82A}">
                    <a16:rowId xmlns:a16="http://schemas.microsoft.com/office/drawing/2014/main" val="2043980965"/>
                  </a:ext>
                </a:extLst>
              </a:tr>
              <a:tr h="331429">
                <a:tc>
                  <a:txBody>
                    <a:bodyPr/>
                    <a:lstStyle/>
                    <a:p>
                      <a:pPr>
                        <a:lnSpc>
                          <a:spcPct val="115000"/>
                        </a:lnSpc>
                        <a:spcAft>
                          <a:spcPts val="0"/>
                        </a:spcAft>
                      </a:pPr>
                      <a:r>
                        <a:rPr lang="uk-UA" sz="2000" b="1" dirty="0">
                          <a:effectLst/>
                          <a:latin typeface="PF Square Sans Pro" panose="02000506040000020004" pitchFamily="2" charset="0"/>
                        </a:rPr>
                        <a:t>ваучер на закупівлю обладнання для ферм (20+)</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tc>
                  <a:txBody>
                    <a:bodyPr/>
                    <a:lstStyle/>
                    <a:p>
                      <a:pPr algn="ctr">
                        <a:lnSpc>
                          <a:spcPct val="115000"/>
                        </a:lnSpc>
                        <a:spcAft>
                          <a:spcPts val="1000"/>
                        </a:spcAft>
                      </a:pPr>
                      <a:r>
                        <a:rPr lang="uk-UA" sz="2000" b="1" dirty="0">
                          <a:effectLst/>
                          <a:latin typeface="PF Square Sans Pro" panose="02000506040000020004" pitchFamily="2" charset="0"/>
                        </a:rPr>
                        <a:t>за од.</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tc>
                <a:tc>
                  <a:txBody>
                    <a:bodyPr/>
                    <a:lstStyle/>
                    <a:p>
                      <a:pPr algn="ctr">
                        <a:lnSpc>
                          <a:spcPct val="115000"/>
                        </a:lnSpc>
                        <a:spcAft>
                          <a:spcPts val="0"/>
                        </a:spcAft>
                      </a:pPr>
                      <a:r>
                        <a:rPr lang="uk-UA" sz="2000" b="1">
                          <a:effectLst/>
                          <a:latin typeface="PF Square Sans Pro" panose="02000506040000020004" pitchFamily="2" charset="0"/>
                        </a:rPr>
                        <a:t>5,0</a:t>
                      </a:r>
                      <a:endParaRPr lang="uk-UA" sz="20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extLst>
                  <a:ext uri="{0D108BD9-81ED-4DB2-BD59-A6C34878D82A}">
                    <a16:rowId xmlns:a16="http://schemas.microsoft.com/office/drawing/2014/main" val="2269499444"/>
                  </a:ext>
                </a:extLst>
              </a:tr>
              <a:tr h="376136">
                <a:tc>
                  <a:txBody>
                    <a:bodyPr/>
                    <a:lstStyle/>
                    <a:p>
                      <a:pPr>
                        <a:lnSpc>
                          <a:spcPct val="115000"/>
                        </a:lnSpc>
                        <a:spcAft>
                          <a:spcPts val="0"/>
                        </a:spcAft>
                      </a:pPr>
                      <a:r>
                        <a:rPr lang="uk-UA" sz="2000" b="1" dirty="0">
                          <a:effectLst/>
                          <a:latin typeface="PF Square Sans Pro" panose="02000506040000020004" pitchFamily="2" charset="0"/>
                        </a:rPr>
                        <a:t>обладнання, інструменти для </a:t>
                      </a:r>
                      <a:r>
                        <a:rPr lang="uk-UA" sz="2000" b="1" dirty="0" err="1">
                          <a:effectLst/>
                          <a:latin typeface="PF Square Sans Pro" panose="02000506040000020004" pitchFamily="2" charset="0"/>
                        </a:rPr>
                        <a:t>молокозаг</a:t>
                      </a:r>
                      <a:r>
                        <a:rPr lang="uk-UA" sz="2000" b="1" dirty="0">
                          <a:effectLst/>
                          <a:latin typeface="PF Square Sans Pro" panose="02000506040000020004" pitchFamily="2" charset="0"/>
                        </a:rPr>
                        <a:t>. пункту</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tc>
                  <a:txBody>
                    <a:bodyPr/>
                    <a:lstStyle/>
                    <a:p>
                      <a:pPr algn="ctr">
                        <a:lnSpc>
                          <a:spcPct val="115000"/>
                        </a:lnSpc>
                        <a:spcAft>
                          <a:spcPts val="0"/>
                        </a:spcAft>
                      </a:pPr>
                      <a:r>
                        <a:rPr lang="uk-UA" sz="2000" b="1" dirty="0" err="1">
                          <a:effectLst/>
                          <a:latin typeface="PF Square Sans Pro" panose="02000506040000020004" pitchFamily="2" charset="0"/>
                        </a:rPr>
                        <a:t>компл</a:t>
                      </a:r>
                      <a:r>
                        <a:rPr lang="uk-UA" sz="2000" b="1" dirty="0">
                          <a:effectLst/>
                          <a:latin typeface="PF Square Sans Pro" panose="02000506040000020004" pitchFamily="2" charset="0"/>
                        </a:rPr>
                        <a:t>.</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tc>
                  <a:txBody>
                    <a:bodyPr/>
                    <a:lstStyle/>
                    <a:p>
                      <a:pPr algn="ctr">
                        <a:lnSpc>
                          <a:spcPct val="115000"/>
                        </a:lnSpc>
                        <a:spcAft>
                          <a:spcPts val="0"/>
                        </a:spcAft>
                      </a:pPr>
                      <a:r>
                        <a:rPr lang="uk-UA" sz="2000" b="1">
                          <a:effectLst/>
                          <a:latin typeface="PF Square Sans Pro" panose="02000506040000020004" pitchFamily="2" charset="0"/>
                        </a:rPr>
                        <a:t>10,0</a:t>
                      </a:r>
                      <a:endParaRPr lang="uk-UA" sz="20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extLst>
                  <a:ext uri="{0D108BD9-81ED-4DB2-BD59-A6C34878D82A}">
                    <a16:rowId xmlns:a16="http://schemas.microsoft.com/office/drawing/2014/main" val="2339983987"/>
                  </a:ext>
                </a:extLst>
              </a:tr>
              <a:tr h="125379">
                <a:tc>
                  <a:txBody>
                    <a:bodyPr/>
                    <a:lstStyle/>
                    <a:p>
                      <a:pPr>
                        <a:lnSpc>
                          <a:spcPct val="115000"/>
                        </a:lnSpc>
                        <a:spcAft>
                          <a:spcPts val="0"/>
                        </a:spcAft>
                      </a:pPr>
                      <a:r>
                        <a:rPr lang="uk-UA" sz="2000" b="1" dirty="0">
                          <a:effectLst/>
                          <a:latin typeface="PF Square Sans Pro" panose="02000506040000020004" pitchFamily="2" charset="0"/>
                        </a:rPr>
                        <a:t>ваги</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tc>
                  <a:txBody>
                    <a:bodyPr/>
                    <a:lstStyle/>
                    <a:p>
                      <a:pPr algn="ctr">
                        <a:lnSpc>
                          <a:spcPct val="115000"/>
                        </a:lnSpc>
                        <a:spcAft>
                          <a:spcPts val="1000"/>
                        </a:spcAft>
                      </a:pPr>
                      <a:r>
                        <a:rPr lang="uk-UA" sz="2000" b="1" dirty="0">
                          <a:effectLst/>
                          <a:latin typeface="PF Square Sans Pro" panose="02000506040000020004" pitchFamily="2" charset="0"/>
                        </a:rPr>
                        <a:t>за од.</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tc>
                <a:tc>
                  <a:txBody>
                    <a:bodyPr/>
                    <a:lstStyle/>
                    <a:p>
                      <a:pPr algn="ctr">
                        <a:lnSpc>
                          <a:spcPct val="115000"/>
                        </a:lnSpc>
                        <a:spcAft>
                          <a:spcPts val="0"/>
                        </a:spcAft>
                      </a:pPr>
                      <a:r>
                        <a:rPr lang="uk-UA" sz="2000" b="1">
                          <a:effectLst/>
                          <a:latin typeface="PF Square Sans Pro" panose="02000506040000020004" pitchFamily="2" charset="0"/>
                        </a:rPr>
                        <a:t>10,0</a:t>
                      </a:r>
                      <a:endParaRPr lang="uk-UA" sz="20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extLst>
                  <a:ext uri="{0D108BD9-81ED-4DB2-BD59-A6C34878D82A}">
                    <a16:rowId xmlns:a16="http://schemas.microsoft.com/office/drawing/2014/main" val="3602151148"/>
                  </a:ext>
                </a:extLst>
              </a:tr>
              <a:tr h="286304">
                <a:tc>
                  <a:txBody>
                    <a:bodyPr/>
                    <a:lstStyle/>
                    <a:p>
                      <a:pPr>
                        <a:lnSpc>
                          <a:spcPct val="115000"/>
                        </a:lnSpc>
                        <a:spcAft>
                          <a:spcPts val="0"/>
                        </a:spcAft>
                      </a:pPr>
                      <a:r>
                        <a:rPr lang="uk-UA" sz="2000" b="1" dirty="0">
                          <a:effectLst/>
                          <a:latin typeface="PF Square Sans Pro" panose="02000506040000020004" pitchFamily="2" charset="0"/>
                        </a:rPr>
                        <a:t>обладнання, інструменти для забійного цеху</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tc>
                  <a:txBody>
                    <a:bodyPr/>
                    <a:lstStyle/>
                    <a:p>
                      <a:pPr algn="ctr">
                        <a:lnSpc>
                          <a:spcPct val="115000"/>
                        </a:lnSpc>
                        <a:spcAft>
                          <a:spcPts val="1000"/>
                        </a:spcAft>
                      </a:pPr>
                      <a:r>
                        <a:rPr lang="uk-UA" sz="2000" b="1" dirty="0">
                          <a:effectLst/>
                          <a:latin typeface="PF Square Sans Pro" panose="02000506040000020004" pitchFamily="2" charset="0"/>
                        </a:rPr>
                        <a:t>за од.</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tc>
                <a:tc>
                  <a:txBody>
                    <a:bodyPr/>
                    <a:lstStyle/>
                    <a:p>
                      <a:pPr algn="ctr">
                        <a:lnSpc>
                          <a:spcPct val="115000"/>
                        </a:lnSpc>
                        <a:spcAft>
                          <a:spcPts val="0"/>
                        </a:spcAft>
                      </a:pPr>
                      <a:r>
                        <a:rPr lang="uk-UA" sz="2000" b="1">
                          <a:effectLst/>
                          <a:latin typeface="PF Square Sans Pro" panose="02000506040000020004" pitchFamily="2" charset="0"/>
                        </a:rPr>
                        <a:t>1,0</a:t>
                      </a:r>
                      <a:endParaRPr lang="uk-UA" sz="20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extLst>
                  <a:ext uri="{0D108BD9-81ED-4DB2-BD59-A6C34878D82A}">
                    <a16:rowId xmlns:a16="http://schemas.microsoft.com/office/drawing/2014/main" val="2153166388"/>
                  </a:ext>
                </a:extLst>
              </a:tr>
              <a:tr h="376136">
                <a:tc>
                  <a:txBody>
                    <a:bodyPr/>
                    <a:lstStyle/>
                    <a:p>
                      <a:pPr>
                        <a:lnSpc>
                          <a:spcPct val="115000"/>
                        </a:lnSpc>
                        <a:spcAft>
                          <a:spcPts val="0"/>
                        </a:spcAft>
                      </a:pPr>
                      <a:r>
                        <a:rPr lang="uk-UA" sz="2000" b="1" dirty="0">
                          <a:effectLst/>
                          <a:latin typeface="PF Square Sans Pro" panose="02000506040000020004" pitchFamily="2" charset="0"/>
                        </a:rPr>
                        <a:t>велосипеди для центрів соціального обслуговування</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tc>
                  <a:txBody>
                    <a:bodyPr/>
                    <a:lstStyle/>
                    <a:p>
                      <a:pPr algn="ctr">
                        <a:lnSpc>
                          <a:spcPct val="115000"/>
                        </a:lnSpc>
                        <a:spcAft>
                          <a:spcPts val="1000"/>
                        </a:spcAft>
                      </a:pPr>
                      <a:r>
                        <a:rPr lang="uk-UA" sz="2000" b="1" dirty="0">
                          <a:effectLst/>
                          <a:latin typeface="PF Square Sans Pro" panose="02000506040000020004" pitchFamily="2" charset="0"/>
                        </a:rPr>
                        <a:t>за од.</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tc>
                <a:tc>
                  <a:txBody>
                    <a:bodyPr/>
                    <a:lstStyle/>
                    <a:p>
                      <a:pPr algn="ctr">
                        <a:lnSpc>
                          <a:spcPct val="115000"/>
                        </a:lnSpc>
                        <a:spcAft>
                          <a:spcPts val="0"/>
                        </a:spcAft>
                      </a:pPr>
                      <a:r>
                        <a:rPr lang="uk-UA" sz="2000" b="1">
                          <a:effectLst/>
                          <a:latin typeface="PF Square Sans Pro" panose="02000506040000020004" pitchFamily="2" charset="0"/>
                        </a:rPr>
                        <a:t>215,0</a:t>
                      </a:r>
                      <a:endParaRPr lang="uk-UA" sz="20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extLst>
                  <a:ext uri="{0D108BD9-81ED-4DB2-BD59-A6C34878D82A}">
                    <a16:rowId xmlns:a16="http://schemas.microsoft.com/office/drawing/2014/main" val="460749504"/>
                  </a:ext>
                </a:extLst>
              </a:tr>
              <a:tr h="250757">
                <a:tc>
                  <a:txBody>
                    <a:bodyPr/>
                    <a:lstStyle/>
                    <a:p>
                      <a:pPr>
                        <a:lnSpc>
                          <a:spcPct val="115000"/>
                        </a:lnSpc>
                        <a:spcAft>
                          <a:spcPts val="0"/>
                        </a:spcAft>
                      </a:pPr>
                      <a:r>
                        <a:rPr lang="uk-UA" sz="2000" b="1" dirty="0">
                          <a:effectLst/>
                          <a:latin typeface="PF Square Sans Pro" panose="02000506040000020004" pitchFamily="2" charset="0"/>
                        </a:rPr>
                        <a:t>обладнання </a:t>
                      </a:r>
                      <a:r>
                        <a:rPr lang="uk-UA" sz="2000" b="1" dirty="0" err="1">
                          <a:effectLst/>
                          <a:latin typeface="PF Square Sans Pro" panose="02000506040000020004" pitchFamily="2" charset="0"/>
                        </a:rPr>
                        <a:t>навч</a:t>
                      </a:r>
                      <a:r>
                        <a:rPr lang="uk-UA" sz="2000" b="1" dirty="0">
                          <a:effectLst/>
                          <a:latin typeface="PF Square Sans Pro" panose="02000506040000020004" pitchFamily="2" charset="0"/>
                        </a:rPr>
                        <a:t>. кабінетів</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solidFill>
                      <a:srgbClr val="7030A0"/>
                    </a:solidFill>
                  </a:tcPr>
                </a:tc>
                <a:tc>
                  <a:txBody>
                    <a:bodyPr/>
                    <a:lstStyle/>
                    <a:p>
                      <a:pPr algn="ctr">
                        <a:lnSpc>
                          <a:spcPct val="115000"/>
                        </a:lnSpc>
                        <a:spcAft>
                          <a:spcPts val="1000"/>
                        </a:spcAft>
                      </a:pPr>
                      <a:r>
                        <a:rPr lang="uk-UA" sz="2000" b="1" dirty="0">
                          <a:effectLst/>
                          <a:latin typeface="PF Square Sans Pro" panose="02000506040000020004" pitchFamily="2" charset="0"/>
                        </a:rPr>
                        <a:t>за од.</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tc>
                <a:tc>
                  <a:txBody>
                    <a:bodyPr/>
                    <a:lstStyle/>
                    <a:p>
                      <a:pPr algn="ctr">
                        <a:lnSpc>
                          <a:spcPct val="115000"/>
                        </a:lnSpc>
                        <a:spcAft>
                          <a:spcPts val="0"/>
                        </a:spcAft>
                      </a:pPr>
                      <a:r>
                        <a:rPr lang="uk-UA" sz="2000" b="1" dirty="0">
                          <a:effectLst/>
                          <a:latin typeface="PF Square Sans Pro" panose="02000506040000020004" pitchFamily="2" charset="0"/>
                        </a:rPr>
                        <a:t>6,0</a:t>
                      </a:r>
                      <a:endParaRPr lang="uk-UA" sz="20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41693" marR="41693" marT="0" marB="0" anchor="ctr"/>
                </a:tc>
                <a:extLst>
                  <a:ext uri="{0D108BD9-81ED-4DB2-BD59-A6C34878D82A}">
                    <a16:rowId xmlns:a16="http://schemas.microsoft.com/office/drawing/2014/main" val="3402379067"/>
                  </a:ext>
                </a:extLst>
              </a:tr>
            </a:tbl>
          </a:graphicData>
        </a:graphic>
      </p:graphicFrame>
    </p:spTree>
    <p:extLst>
      <p:ext uri="{BB962C8B-B14F-4D97-AF65-F5344CB8AC3E}">
        <p14:creationId xmlns:p14="http://schemas.microsoft.com/office/powerpoint/2010/main" val="79697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p:cNvSpPr>
            <a:spLocks noGrp="1"/>
          </p:cNvSpPr>
          <p:nvPr>
            <p:ph idx="1"/>
          </p:nvPr>
        </p:nvSpPr>
        <p:spPr>
          <a:xfrm>
            <a:off x="457200" y="1412776"/>
            <a:ext cx="8435280" cy="5328592"/>
          </a:xfrm>
        </p:spPr>
        <p:txBody>
          <a:bodyPr>
            <a:noAutofit/>
          </a:bodyPr>
          <a:lstStyle/>
          <a:p>
            <a:pPr marL="0" indent="0" algn="ctr">
              <a:buNone/>
            </a:pPr>
            <a:r>
              <a:rPr lang="uk-UA" sz="2000" b="1" dirty="0" smtClean="0">
                <a:latin typeface="Century Gothic" pitchFamily="34" charset="0"/>
              </a:rPr>
              <a:t>Постанови Кабінету Міністрів України </a:t>
            </a:r>
          </a:p>
          <a:p>
            <a:pPr marL="0" indent="0" algn="ctr">
              <a:buNone/>
            </a:pPr>
            <a:endParaRPr lang="uk-UA" sz="2000" b="1" dirty="0" smtClean="0">
              <a:latin typeface="Century Gothic" pitchFamily="34" charset="0"/>
            </a:endParaRPr>
          </a:p>
          <a:p>
            <a:pPr>
              <a:buFont typeface="Wingdings" pitchFamily="2" charset="2"/>
              <a:buChar char="§"/>
            </a:pPr>
            <a:r>
              <a:rPr lang="uk-UA" sz="2000" b="1" dirty="0">
                <a:solidFill>
                  <a:srgbClr val="FF0000"/>
                </a:solidFill>
                <a:latin typeface="Century Gothic" pitchFamily="34" charset="0"/>
              </a:rPr>
              <a:t>в</a:t>
            </a:r>
            <a:r>
              <a:rPr lang="uk-UA" sz="2000" b="1" dirty="0" smtClean="0">
                <a:solidFill>
                  <a:srgbClr val="FF0000"/>
                </a:solidFill>
                <a:latin typeface="Century Gothic" pitchFamily="34" charset="0"/>
              </a:rPr>
              <a:t>ід 07 жовтня 2015 року №821 </a:t>
            </a:r>
            <a:r>
              <a:rPr lang="uk-UA" sz="2000" b="1" dirty="0" smtClean="0">
                <a:latin typeface="Century Gothic" pitchFamily="34" charset="0"/>
              </a:rPr>
              <a:t>- </a:t>
            </a:r>
            <a:r>
              <a:rPr lang="ru-RU" sz="2000" b="1" dirty="0" err="1">
                <a:latin typeface="Century Gothic" pitchFamily="34" charset="0"/>
              </a:rPr>
              <a:t>Деякі</a:t>
            </a:r>
            <a:r>
              <a:rPr lang="ru-RU" sz="2000" b="1" dirty="0">
                <a:latin typeface="Century Gothic" pitchFamily="34" charset="0"/>
              </a:rPr>
              <a:t> </a:t>
            </a:r>
            <a:r>
              <a:rPr lang="ru-RU" sz="2000" b="1" dirty="0" err="1">
                <a:latin typeface="Century Gothic" pitchFamily="34" charset="0"/>
              </a:rPr>
              <a:t>питання</a:t>
            </a:r>
            <a:r>
              <a:rPr lang="ru-RU" sz="2000" b="1" dirty="0">
                <a:latin typeface="Century Gothic" pitchFamily="34" charset="0"/>
              </a:rPr>
              <a:t> </a:t>
            </a:r>
            <a:r>
              <a:rPr lang="ru-RU" sz="2000" b="1" dirty="0" err="1">
                <a:latin typeface="Century Gothic" pitchFamily="34" charset="0"/>
              </a:rPr>
              <a:t>реалізації</a:t>
            </a:r>
            <a:r>
              <a:rPr lang="ru-RU" sz="2000" b="1" dirty="0">
                <a:latin typeface="Century Gothic" pitchFamily="34" charset="0"/>
              </a:rPr>
              <a:t> у 2015-2017 роках </a:t>
            </a:r>
            <a:r>
              <a:rPr lang="ru-RU" sz="2000" b="1" dirty="0" err="1">
                <a:latin typeface="Century Gothic" pitchFamily="34" charset="0"/>
              </a:rPr>
              <a:t>Державної</a:t>
            </a:r>
            <a:r>
              <a:rPr lang="ru-RU" sz="2000" b="1" dirty="0">
                <a:latin typeface="Century Gothic" pitchFamily="34" charset="0"/>
              </a:rPr>
              <a:t> </a:t>
            </a:r>
            <a:r>
              <a:rPr lang="ru-RU" sz="2000" b="1" dirty="0" err="1">
                <a:latin typeface="Century Gothic" pitchFamily="34" charset="0"/>
              </a:rPr>
              <a:t>стратегії</a:t>
            </a:r>
            <a:r>
              <a:rPr lang="ru-RU" sz="2000" b="1" dirty="0">
                <a:latin typeface="Century Gothic" pitchFamily="34" charset="0"/>
              </a:rPr>
              <a:t> </a:t>
            </a:r>
            <a:r>
              <a:rPr lang="ru-RU" sz="2000" b="1" dirty="0" err="1">
                <a:latin typeface="Century Gothic" pitchFamily="34" charset="0"/>
              </a:rPr>
              <a:t>регіонального</a:t>
            </a:r>
            <a:r>
              <a:rPr lang="ru-RU" sz="2000" b="1" dirty="0">
                <a:latin typeface="Century Gothic" pitchFamily="34" charset="0"/>
              </a:rPr>
              <a:t> </a:t>
            </a:r>
            <a:r>
              <a:rPr lang="ru-RU" sz="2000" b="1" dirty="0" err="1">
                <a:latin typeface="Century Gothic" pitchFamily="34" charset="0"/>
              </a:rPr>
              <a:t>розвитку</a:t>
            </a:r>
            <a:r>
              <a:rPr lang="ru-RU" sz="2000" b="1" dirty="0">
                <a:latin typeface="Century Gothic" pitchFamily="34" charset="0"/>
              </a:rPr>
              <a:t> на </a:t>
            </a:r>
            <a:r>
              <a:rPr lang="ru-RU" sz="2000" b="1" dirty="0" err="1">
                <a:latin typeface="Century Gothic" pitchFamily="34" charset="0"/>
              </a:rPr>
              <a:t>період</a:t>
            </a:r>
            <a:r>
              <a:rPr lang="ru-RU" sz="2000" b="1" dirty="0">
                <a:latin typeface="Century Gothic" pitchFamily="34" charset="0"/>
              </a:rPr>
              <a:t> до 2020 </a:t>
            </a:r>
            <a:r>
              <a:rPr lang="ru-RU" sz="2000" b="1" dirty="0" smtClean="0">
                <a:latin typeface="Century Gothic" pitchFamily="34" charset="0"/>
              </a:rPr>
              <a:t>року (</a:t>
            </a:r>
            <a:r>
              <a:rPr lang="ru-RU" sz="2000" b="1" dirty="0" err="1" smtClean="0">
                <a:latin typeface="Century Gothic" pitchFamily="34" charset="0"/>
              </a:rPr>
              <a:t>опис</a:t>
            </a:r>
            <a:r>
              <a:rPr lang="ru-RU" sz="2000" b="1" dirty="0" smtClean="0">
                <a:latin typeface="Century Gothic" pitchFamily="34" charset="0"/>
              </a:rPr>
              <a:t> </a:t>
            </a:r>
            <a:r>
              <a:rPr lang="ru-RU" sz="2000" b="1" dirty="0" err="1" smtClean="0">
                <a:latin typeface="Century Gothic" pitchFamily="34" charset="0"/>
              </a:rPr>
              <a:t>програм</a:t>
            </a:r>
            <a:r>
              <a:rPr lang="ru-RU" sz="2000" b="1" dirty="0" smtClean="0">
                <a:latin typeface="Century Gothic" pitchFamily="34" charset="0"/>
              </a:rPr>
              <a:t>)</a:t>
            </a:r>
            <a:endParaRPr lang="uk-UA" sz="2000" b="1" dirty="0" smtClean="0">
              <a:latin typeface="Century Gothic" pitchFamily="34" charset="0"/>
            </a:endParaRPr>
          </a:p>
          <a:p>
            <a:pPr>
              <a:buFont typeface="Wingdings" pitchFamily="2" charset="2"/>
              <a:buChar char="§"/>
            </a:pPr>
            <a:r>
              <a:rPr lang="uk-UA" sz="2000" b="1" dirty="0" smtClean="0">
                <a:solidFill>
                  <a:srgbClr val="FF0000"/>
                </a:solidFill>
                <a:latin typeface="Century Gothic" pitchFamily="34" charset="0"/>
              </a:rPr>
              <a:t>від </a:t>
            </a:r>
            <a:r>
              <a:rPr lang="uk-UA" sz="2000" b="1" dirty="0">
                <a:solidFill>
                  <a:srgbClr val="FF0000"/>
                </a:solidFill>
                <a:latin typeface="Century Gothic" pitchFamily="34" charset="0"/>
              </a:rPr>
              <a:t>16 листопада </a:t>
            </a:r>
            <a:r>
              <a:rPr lang="uk-UA" sz="2000" b="1" dirty="0" smtClean="0">
                <a:solidFill>
                  <a:srgbClr val="FF0000"/>
                </a:solidFill>
                <a:latin typeface="Century Gothic" pitchFamily="34" charset="0"/>
              </a:rPr>
              <a:t> 2016 </a:t>
            </a:r>
            <a:r>
              <a:rPr lang="uk-UA" sz="2000" b="1" dirty="0">
                <a:solidFill>
                  <a:srgbClr val="FF0000"/>
                </a:solidFill>
                <a:latin typeface="Century Gothic" pitchFamily="34" charset="0"/>
              </a:rPr>
              <a:t>року № 827 </a:t>
            </a:r>
            <a:r>
              <a:rPr lang="uk-UA" sz="2000" b="1" dirty="0" smtClean="0">
                <a:latin typeface="Century Gothic" pitchFamily="34" charset="0"/>
              </a:rPr>
              <a:t>- порядок проведення конкурсного відбору проектів регіонального розвитку, які можуть реалізовуватися за рахунок коштів державного бюджету, отриманих від Європейського Союзу</a:t>
            </a:r>
          </a:p>
          <a:p>
            <a:pPr>
              <a:buFont typeface="Wingdings" pitchFamily="2" charset="2"/>
              <a:buChar char="§"/>
            </a:pPr>
            <a:r>
              <a:rPr lang="uk-UA" sz="2000" b="1" dirty="0" smtClean="0">
                <a:solidFill>
                  <a:srgbClr val="FF0000"/>
                </a:solidFill>
                <a:latin typeface="Century Gothic" pitchFamily="34" charset="0"/>
              </a:rPr>
              <a:t>від 6 серпня 2014 року № 385 </a:t>
            </a:r>
            <a:r>
              <a:rPr lang="uk-UA" sz="2000" b="1" dirty="0" smtClean="0">
                <a:latin typeface="Century Gothic" pitchFamily="34" charset="0"/>
              </a:rPr>
              <a:t>– завдання Державної стратегії регіонального розвитку на період до 2020 року</a:t>
            </a:r>
          </a:p>
          <a:p>
            <a:pPr>
              <a:buFont typeface="Wingdings" pitchFamily="2" charset="2"/>
              <a:buChar char="§"/>
            </a:pPr>
            <a:r>
              <a:rPr lang="uk-UA" sz="2000" b="1" dirty="0" smtClean="0">
                <a:solidFill>
                  <a:srgbClr val="FF0000"/>
                </a:solidFill>
                <a:latin typeface="Century Gothic" pitchFamily="34" charset="0"/>
              </a:rPr>
              <a:t>План заходів на 2018-2020  роки </a:t>
            </a:r>
            <a:r>
              <a:rPr lang="uk-UA" sz="2000" b="1" dirty="0" smtClean="0">
                <a:latin typeface="Century Gothic" pitchFamily="34" charset="0"/>
              </a:rPr>
              <a:t>з реалізації Державної стратегії регіонального розвитку на період до 2020 року (на погодженні в ЦОВВ – після затвердження КМУ </a:t>
            </a:r>
            <a:r>
              <a:rPr lang="uk-UA" sz="2000" b="1" dirty="0" smtClean="0">
                <a:solidFill>
                  <a:srgbClr val="FF0000"/>
                </a:solidFill>
                <a:latin typeface="Century Gothic" pitchFamily="34" charset="0"/>
              </a:rPr>
              <a:t>буде</a:t>
            </a:r>
            <a:r>
              <a:rPr lang="uk-UA" sz="2000" b="1" dirty="0" smtClean="0">
                <a:latin typeface="Century Gothic" pitchFamily="34" charset="0"/>
              </a:rPr>
              <a:t> </a:t>
            </a:r>
            <a:r>
              <a:rPr lang="uk-UA" sz="2000" b="1" dirty="0" smtClean="0">
                <a:solidFill>
                  <a:srgbClr val="FF0000"/>
                </a:solidFill>
                <a:latin typeface="Century Gothic" pitchFamily="34" charset="0"/>
              </a:rPr>
              <a:t>ОГОЛОШЕНО КОНКУРС – кінець вересня 2018 </a:t>
            </a:r>
            <a:r>
              <a:rPr lang="uk-UA" sz="2000" b="1" dirty="0" err="1" smtClean="0">
                <a:solidFill>
                  <a:srgbClr val="FF0000"/>
                </a:solidFill>
                <a:latin typeface="Century Gothic" pitchFamily="34" charset="0"/>
              </a:rPr>
              <a:t>року+опис</a:t>
            </a:r>
            <a:r>
              <a:rPr lang="uk-UA" sz="2000" b="1" dirty="0" smtClean="0">
                <a:solidFill>
                  <a:srgbClr val="FF0000"/>
                </a:solidFill>
                <a:latin typeface="Century Gothic" pitchFamily="34" charset="0"/>
              </a:rPr>
              <a:t> програм!!!!</a:t>
            </a:r>
            <a:r>
              <a:rPr lang="uk-UA" sz="2000" b="1" dirty="0" smtClean="0">
                <a:latin typeface="Century Gothic" pitchFamily="34" charset="0"/>
              </a:rPr>
              <a:t>)</a:t>
            </a:r>
            <a:endParaRPr lang="uk-UA" sz="2000" b="1" dirty="0">
              <a:latin typeface="Century Gothic" pitchFamily="34" charset="0"/>
            </a:endParaRPr>
          </a:p>
        </p:txBody>
      </p:sp>
      <p:sp>
        <p:nvSpPr>
          <p:cNvPr id="5" name="Прямоугольник 4"/>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НОРМАТИВНО-ПРАВОВА БАЗА </a:t>
            </a:r>
            <a:endParaRPr lang="uk-UA" sz="4000" b="1" dirty="0">
              <a:latin typeface="Century Gothic" pitchFamily="34" charset="0"/>
            </a:endParaRPr>
          </a:p>
        </p:txBody>
      </p:sp>
      <p:sp>
        <p:nvSpPr>
          <p:cNvPr id="2" name="TextBox 1"/>
          <p:cNvSpPr txBox="1"/>
          <p:nvPr/>
        </p:nvSpPr>
        <p:spPr>
          <a:xfrm>
            <a:off x="-2662583" y="4365104"/>
            <a:ext cx="2653419" cy="369332"/>
          </a:xfrm>
          <a:prstGeom prst="rect">
            <a:avLst/>
          </a:prstGeom>
          <a:noFill/>
        </p:spPr>
        <p:txBody>
          <a:bodyPr wrap="none" rtlCol="0">
            <a:spAutoFit/>
          </a:bodyPr>
          <a:lstStyle/>
          <a:p>
            <a:r>
              <a:rPr lang="uk-UA" dirty="0" smtClean="0"/>
              <a:t>Уточнити у Валі в четвер!</a:t>
            </a:r>
            <a:endParaRPr lang="uk-UA" dirty="0"/>
          </a:p>
        </p:txBody>
      </p:sp>
    </p:spTree>
    <p:extLst>
      <p:ext uri="{BB962C8B-B14F-4D97-AF65-F5344CB8AC3E}">
        <p14:creationId xmlns:p14="http://schemas.microsoft.com/office/powerpoint/2010/main" val="17908526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6"/>
          <p:cNvSpPr>
            <a:spLocks noGrp="1"/>
          </p:cNvSpPr>
          <p:nvPr>
            <p:ph type="title"/>
          </p:nvPr>
        </p:nvSpPr>
        <p:spPr>
          <a:xfrm>
            <a:off x="0" y="116632"/>
            <a:ext cx="9144000" cy="576064"/>
          </a:xfrm>
          <a:solidFill>
            <a:srgbClr val="7030A0"/>
          </a:solidFill>
        </p:spPr>
        <p:txBody>
          <a:bodyPr>
            <a:noAutofit/>
          </a:bodyPr>
          <a:lstStyle/>
          <a:p>
            <a:r>
              <a:rPr lang="ru-RU" altLang="uk-UA" sz="2400" b="1" dirty="0" smtClean="0">
                <a:solidFill>
                  <a:schemeClr val="bg1"/>
                </a:solidFill>
                <a:latin typeface="PF Square Sans Pro" panose="02000506040000020004" pitchFamily="2" charset="0"/>
              </a:rPr>
              <a:t>АНАЛІЗ ПРОЕКТУ</a:t>
            </a:r>
            <a:endParaRPr lang="uk-UA" altLang="uk-UA" sz="2400" b="1" dirty="0" smtClean="0">
              <a:solidFill>
                <a:schemeClr val="bg1"/>
              </a:solidFill>
              <a:latin typeface="PF Square Sans Pro" panose="02000506040000020004" pitchFamily="2"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1166724338"/>
              </p:ext>
            </p:extLst>
          </p:nvPr>
        </p:nvGraphicFramePr>
        <p:xfrm>
          <a:off x="179512" y="908720"/>
          <a:ext cx="8712967" cy="5192056"/>
        </p:xfrm>
        <a:graphic>
          <a:graphicData uri="http://schemas.openxmlformats.org/drawingml/2006/table">
            <a:tbl>
              <a:tblPr firstRow="1" firstCol="1" bandRow="1">
                <a:tableStyleId>{5C22544A-7EE6-4342-B048-85BDC9FD1C3A}</a:tableStyleId>
              </a:tblPr>
              <a:tblGrid>
                <a:gridCol w="4513947">
                  <a:extLst>
                    <a:ext uri="{9D8B030D-6E8A-4147-A177-3AD203B41FA5}">
                      <a16:colId xmlns:a16="http://schemas.microsoft.com/office/drawing/2014/main" val="2567425773"/>
                    </a:ext>
                  </a:extLst>
                </a:gridCol>
                <a:gridCol w="2150926">
                  <a:extLst>
                    <a:ext uri="{9D8B030D-6E8A-4147-A177-3AD203B41FA5}">
                      <a16:colId xmlns:a16="http://schemas.microsoft.com/office/drawing/2014/main" val="3665667028"/>
                    </a:ext>
                  </a:extLst>
                </a:gridCol>
                <a:gridCol w="2048094">
                  <a:extLst>
                    <a:ext uri="{9D8B030D-6E8A-4147-A177-3AD203B41FA5}">
                      <a16:colId xmlns:a16="http://schemas.microsoft.com/office/drawing/2014/main" val="1932004508"/>
                    </a:ext>
                  </a:extLst>
                </a:gridCol>
              </a:tblGrid>
              <a:tr h="1745522">
                <a:tc>
                  <a:txBody>
                    <a:bodyPr/>
                    <a:lstStyle/>
                    <a:p>
                      <a:pPr>
                        <a:lnSpc>
                          <a:spcPct val="115000"/>
                        </a:lnSpc>
                        <a:spcAft>
                          <a:spcPts val="0"/>
                        </a:spcAft>
                      </a:pPr>
                      <a:r>
                        <a:rPr lang="uk-UA" sz="2400" dirty="0">
                          <a:effectLst/>
                          <a:latin typeface="PF Square Sans Pro" panose="02000506040000020004" pitchFamily="2" charset="0"/>
                        </a:rPr>
                        <a:t>Витрати</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400" dirty="0">
                          <a:effectLst/>
                          <a:latin typeface="PF Square Sans Pro" panose="02000506040000020004" pitchFamily="2" charset="0"/>
                        </a:rPr>
                        <a:t>одиниця</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400" dirty="0">
                          <a:effectLst/>
                          <a:latin typeface="PF Square Sans Pro" panose="02000506040000020004" pitchFamily="2" charset="0"/>
                        </a:rPr>
                        <a:t>кількість одиниць</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extLst>
                  <a:ext uri="{0D108BD9-81ED-4DB2-BD59-A6C34878D82A}">
                    <a16:rowId xmlns:a16="http://schemas.microsoft.com/office/drawing/2014/main" val="3544808300"/>
                  </a:ext>
                </a:extLst>
              </a:tr>
              <a:tr h="416884">
                <a:tc gridSpan="3">
                  <a:txBody>
                    <a:bodyPr/>
                    <a:lstStyle/>
                    <a:p>
                      <a:pPr>
                        <a:lnSpc>
                          <a:spcPct val="115000"/>
                        </a:lnSpc>
                        <a:spcAft>
                          <a:spcPts val="0"/>
                        </a:spcAft>
                      </a:pPr>
                      <a:r>
                        <a:rPr lang="uk-UA" sz="2400" dirty="0">
                          <a:effectLst/>
                          <a:latin typeface="PF Square Sans Pro" panose="02000506040000020004" pitchFamily="2" charset="0"/>
                        </a:rPr>
                        <a:t>4. Утримання офісу проекту: </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485382622"/>
                  </a:ext>
                </a:extLst>
              </a:tr>
              <a:tr h="416884">
                <a:tc>
                  <a:txBody>
                    <a:bodyPr/>
                    <a:lstStyle/>
                    <a:p>
                      <a:pPr>
                        <a:lnSpc>
                          <a:spcPct val="115000"/>
                        </a:lnSpc>
                        <a:spcAft>
                          <a:spcPts val="0"/>
                        </a:spcAft>
                      </a:pPr>
                      <a:r>
                        <a:rPr lang="uk-UA" sz="2400" dirty="0">
                          <a:effectLst/>
                          <a:latin typeface="PF Square Sans Pro" panose="02000506040000020004" pitchFamily="2" charset="0"/>
                        </a:rPr>
                        <a:t>оренда офісу (АРР)</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400" b="1" dirty="0">
                          <a:effectLst/>
                          <a:latin typeface="PF Square Sans Pro" panose="02000506040000020004" pitchFamily="2" charset="0"/>
                        </a:rPr>
                        <a:t>на міс.</a:t>
                      </a:r>
                      <a:endParaRPr lang="uk-UA" sz="24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400" b="1">
                          <a:effectLst/>
                          <a:latin typeface="PF Square Sans Pro" panose="02000506040000020004" pitchFamily="2" charset="0"/>
                        </a:rPr>
                        <a:t>12,0</a:t>
                      </a:r>
                      <a:endParaRPr lang="uk-UA" sz="24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3108452"/>
                  </a:ext>
                </a:extLst>
              </a:tr>
              <a:tr h="859764">
                <a:tc>
                  <a:txBody>
                    <a:bodyPr/>
                    <a:lstStyle/>
                    <a:p>
                      <a:pPr>
                        <a:lnSpc>
                          <a:spcPct val="115000"/>
                        </a:lnSpc>
                        <a:spcAft>
                          <a:spcPts val="0"/>
                        </a:spcAft>
                      </a:pPr>
                      <a:r>
                        <a:rPr lang="uk-UA" sz="2400" dirty="0">
                          <a:effectLst/>
                          <a:latin typeface="PF Square Sans Pro" panose="02000506040000020004" pitchFamily="2" charset="0"/>
                        </a:rPr>
                        <a:t>витратні офісні матеріали</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400" b="1" dirty="0">
                          <a:effectLst/>
                          <a:latin typeface="PF Square Sans Pro" panose="02000506040000020004" pitchFamily="2" charset="0"/>
                        </a:rPr>
                        <a:t>на міс.</a:t>
                      </a:r>
                      <a:endParaRPr lang="uk-UA" sz="24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400" b="1">
                          <a:effectLst/>
                          <a:latin typeface="PF Square Sans Pro" panose="02000506040000020004" pitchFamily="2" charset="0"/>
                        </a:rPr>
                        <a:t>12,0</a:t>
                      </a:r>
                      <a:endParaRPr lang="uk-UA" sz="24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5817407"/>
                  </a:ext>
                </a:extLst>
              </a:tr>
              <a:tr h="1745522">
                <a:tc>
                  <a:txBody>
                    <a:bodyPr/>
                    <a:lstStyle/>
                    <a:p>
                      <a:pPr>
                        <a:lnSpc>
                          <a:spcPct val="115000"/>
                        </a:lnSpc>
                        <a:spcAft>
                          <a:spcPts val="0"/>
                        </a:spcAft>
                      </a:pPr>
                      <a:r>
                        <a:rPr lang="uk-UA" sz="2400" dirty="0">
                          <a:effectLst/>
                          <a:latin typeface="PF Square Sans Pro" panose="02000506040000020004" pitchFamily="2" charset="0"/>
                        </a:rPr>
                        <a:t>інше (телекомунікаційні, комунальні послуги тощо)</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15000"/>
                        </a:lnSpc>
                        <a:spcAft>
                          <a:spcPts val="0"/>
                        </a:spcAft>
                      </a:pPr>
                      <a:r>
                        <a:rPr lang="uk-UA" sz="2400" b="1" dirty="0">
                          <a:effectLst/>
                          <a:latin typeface="PF Square Sans Pro" panose="02000506040000020004" pitchFamily="2" charset="0"/>
                        </a:rPr>
                        <a:t>на міс.</a:t>
                      </a:r>
                      <a:endParaRPr lang="uk-UA" sz="24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400" b="1" dirty="0">
                          <a:effectLst/>
                          <a:latin typeface="PF Square Sans Pro" panose="02000506040000020004" pitchFamily="2" charset="0"/>
                        </a:rPr>
                        <a:t>12,0</a:t>
                      </a:r>
                      <a:endParaRPr lang="uk-UA" sz="24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0099007"/>
                  </a:ext>
                </a:extLst>
              </a:tr>
            </a:tbl>
          </a:graphicData>
        </a:graphic>
      </p:graphicFrame>
    </p:spTree>
    <p:extLst>
      <p:ext uri="{BB962C8B-B14F-4D97-AF65-F5344CB8AC3E}">
        <p14:creationId xmlns:p14="http://schemas.microsoft.com/office/powerpoint/2010/main" val="94283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6"/>
          <p:cNvSpPr>
            <a:spLocks noGrp="1"/>
          </p:cNvSpPr>
          <p:nvPr>
            <p:ph type="title"/>
          </p:nvPr>
        </p:nvSpPr>
        <p:spPr>
          <a:xfrm>
            <a:off x="0" y="116632"/>
            <a:ext cx="9144000" cy="576064"/>
          </a:xfrm>
          <a:solidFill>
            <a:srgbClr val="7030A0"/>
          </a:solidFill>
        </p:spPr>
        <p:txBody>
          <a:bodyPr>
            <a:noAutofit/>
          </a:bodyPr>
          <a:lstStyle/>
          <a:p>
            <a:r>
              <a:rPr lang="ru-RU" altLang="uk-UA" sz="2400" b="1" dirty="0" smtClean="0">
                <a:solidFill>
                  <a:schemeClr val="bg1"/>
                </a:solidFill>
                <a:latin typeface="PF Square Sans Pro" panose="02000506040000020004" pitchFamily="2" charset="0"/>
              </a:rPr>
              <a:t>АНАЛІЗ ПРОЕКТУ</a:t>
            </a:r>
            <a:endParaRPr lang="uk-UA" altLang="uk-UA" sz="2400" b="1" dirty="0" smtClean="0">
              <a:solidFill>
                <a:schemeClr val="bg1"/>
              </a:solidFill>
              <a:latin typeface="PF Square Sans Pro" panose="02000506040000020004" pitchFamily="2"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3820397991"/>
              </p:ext>
            </p:extLst>
          </p:nvPr>
        </p:nvGraphicFramePr>
        <p:xfrm>
          <a:off x="107501" y="739592"/>
          <a:ext cx="8928994" cy="5047615"/>
        </p:xfrm>
        <a:graphic>
          <a:graphicData uri="http://schemas.openxmlformats.org/drawingml/2006/table">
            <a:tbl>
              <a:tblPr firstRow="1" firstCol="1" bandRow="1">
                <a:tableStyleId>{5C22544A-7EE6-4342-B048-85BDC9FD1C3A}</a:tableStyleId>
              </a:tblPr>
              <a:tblGrid>
                <a:gridCol w="6768755">
                  <a:extLst>
                    <a:ext uri="{9D8B030D-6E8A-4147-A177-3AD203B41FA5}">
                      <a16:colId xmlns:a16="http://schemas.microsoft.com/office/drawing/2014/main" val="3121020986"/>
                    </a:ext>
                  </a:extLst>
                </a:gridCol>
                <a:gridCol w="1152128">
                  <a:extLst>
                    <a:ext uri="{9D8B030D-6E8A-4147-A177-3AD203B41FA5}">
                      <a16:colId xmlns:a16="http://schemas.microsoft.com/office/drawing/2014/main" val="2897757916"/>
                    </a:ext>
                  </a:extLst>
                </a:gridCol>
                <a:gridCol w="1008111">
                  <a:extLst>
                    <a:ext uri="{9D8B030D-6E8A-4147-A177-3AD203B41FA5}">
                      <a16:colId xmlns:a16="http://schemas.microsoft.com/office/drawing/2014/main" val="1331296262"/>
                    </a:ext>
                  </a:extLst>
                </a:gridCol>
              </a:tblGrid>
              <a:tr h="684886">
                <a:tc>
                  <a:txBody>
                    <a:bodyPr/>
                    <a:lstStyle/>
                    <a:p>
                      <a:pPr>
                        <a:lnSpc>
                          <a:spcPct val="115000"/>
                        </a:lnSpc>
                        <a:spcAft>
                          <a:spcPts val="0"/>
                        </a:spcAft>
                      </a:pPr>
                      <a:r>
                        <a:rPr lang="uk-UA" sz="1800" b="1" dirty="0">
                          <a:effectLst/>
                          <a:latin typeface="PF Square Sans Pro" panose="02000506040000020004" pitchFamily="2" charset="0"/>
                        </a:rPr>
                        <a:t>Витрати</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tc>
                  <a:txBody>
                    <a:bodyPr/>
                    <a:lstStyle/>
                    <a:p>
                      <a:pPr algn="ctr">
                        <a:lnSpc>
                          <a:spcPct val="115000"/>
                        </a:lnSpc>
                        <a:spcAft>
                          <a:spcPts val="0"/>
                        </a:spcAft>
                      </a:pPr>
                      <a:r>
                        <a:rPr lang="uk-UA" sz="1800" b="1" dirty="0">
                          <a:effectLst/>
                          <a:latin typeface="PF Square Sans Pro" panose="02000506040000020004" pitchFamily="2" charset="0"/>
                        </a:rPr>
                        <a:t>одиниця</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tc>
                  <a:txBody>
                    <a:bodyPr/>
                    <a:lstStyle/>
                    <a:p>
                      <a:pPr algn="ctr">
                        <a:lnSpc>
                          <a:spcPct val="115000"/>
                        </a:lnSpc>
                        <a:spcAft>
                          <a:spcPts val="0"/>
                        </a:spcAft>
                      </a:pPr>
                      <a:r>
                        <a:rPr lang="uk-UA" sz="1800" b="1" dirty="0">
                          <a:effectLst/>
                          <a:latin typeface="PF Square Sans Pro" panose="02000506040000020004" pitchFamily="2" charset="0"/>
                        </a:rPr>
                        <a:t>кількість одиниць</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extLst>
                  <a:ext uri="{0D108BD9-81ED-4DB2-BD59-A6C34878D82A}">
                    <a16:rowId xmlns:a16="http://schemas.microsoft.com/office/drawing/2014/main" val="2998015902"/>
                  </a:ext>
                </a:extLst>
              </a:tr>
              <a:tr h="337336">
                <a:tc>
                  <a:txBody>
                    <a:bodyPr/>
                    <a:lstStyle/>
                    <a:p>
                      <a:pPr>
                        <a:lnSpc>
                          <a:spcPct val="115000"/>
                        </a:lnSpc>
                        <a:spcAft>
                          <a:spcPts val="0"/>
                        </a:spcAft>
                      </a:pPr>
                      <a:r>
                        <a:rPr lang="uk-UA" sz="1800" b="1" dirty="0">
                          <a:effectLst/>
                          <a:latin typeface="PF Square Sans Pro" panose="02000506040000020004" pitchFamily="2" charset="0"/>
                        </a:rPr>
                        <a:t>5. Послуги та інші витрати:</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tc>
                  <a:txBody>
                    <a:bodyPr/>
                    <a:lstStyle/>
                    <a:p>
                      <a:pPr algn="ctr">
                        <a:lnSpc>
                          <a:spcPct val="115000"/>
                        </a:lnSpc>
                        <a:spcAft>
                          <a:spcPts val="0"/>
                        </a:spcAft>
                      </a:pPr>
                      <a:r>
                        <a:rPr lang="uk-UA" sz="1800" b="1">
                          <a:effectLst/>
                          <a:latin typeface="PF Square Sans Pro" panose="02000506040000020004" pitchFamily="2" charset="0"/>
                        </a:rPr>
                        <a:t> </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tc>
                  <a:txBody>
                    <a:bodyPr/>
                    <a:lstStyle/>
                    <a:p>
                      <a:pPr algn="ctr">
                        <a:lnSpc>
                          <a:spcPct val="115000"/>
                        </a:lnSpc>
                        <a:spcAft>
                          <a:spcPts val="0"/>
                        </a:spcAft>
                      </a:pPr>
                      <a:r>
                        <a:rPr lang="uk-UA" sz="1800" b="1">
                          <a:effectLst/>
                          <a:latin typeface="PF Square Sans Pro" panose="02000506040000020004" pitchFamily="2" charset="0"/>
                        </a:rPr>
                        <a:t> </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425065997"/>
                  </a:ext>
                </a:extLst>
              </a:tr>
              <a:tr h="166207">
                <a:tc>
                  <a:txBody>
                    <a:bodyPr/>
                    <a:lstStyle/>
                    <a:p>
                      <a:pPr>
                        <a:lnSpc>
                          <a:spcPct val="115000"/>
                        </a:lnSpc>
                        <a:spcAft>
                          <a:spcPts val="0"/>
                        </a:spcAft>
                      </a:pPr>
                      <a:r>
                        <a:rPr lang="uk-UA" sz="1800" b="1" dirty="0">
                          <a:effectLst/>
                          <a:latin typeface="PF Square Sans Pro" panose="02000506040000020004" pitchFamily="2" charset="0"/>
                        </a:rPr>
                        <a:t>публікації</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tc>
                  <a:txBody>
                    <a:bodyPr/>
                    <a:lstStyle/>
                    <a:p>
                      <a:pPr algn="ctr">
                        <a:lnSpc>
                          <a:spcPct val="115000"/>
                        </a:lnSpc>
                        <a:spcAft>
                          <a:spcPts val="0"/>
                        </a:spcAft>
                      </a:pPr>
                      <a:r>
                        <a:rPr lang="uk-UA" sz="1800" b="1">
                          <a:effectLst/>
                          <a:latin typeface="PF Square Sans Pro" panose="02000506040000020004" pitchFamily="2" charset="0"/>
                        </a:rPr>
                        <a:t>послуга</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tc>
                  <a:txBody>
                    <a:bodyPr/>
                    <a:lstStyle/>
                    <a:p>
                      <a:pPr algn="ctr">
                        <a:lnSpc>
                          <a:spcPct val="115000"/>
                        </a:lnSpc>
                        <a:spcAft>
                          <a:spcPts val="0"/>
                        </a:spcAft>
                      </a:pPr>
                      <a:r>
                        <a:rPr lang="uk-UA" sz="1800" b="1">
                          <a:effectLst/>
                          <a:latin typeface="PF Square Sans Pro" panose="02000506040000020004" pitchFamily="2" charset="0"/>
                        </a:rPr>
                        <a:t>1 000,0</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2658342372"/>
                  </a:ext>
                </a:extLst>
              </a:tr>
              <a:tr h="337336">
                <a:tc>
                  <a:txBody>
                    <a:bodyPr/>
                    <a:lstStyle/>
                    <a:p>
                      <a:pPr>
                        <a:lnSpc>
                          <a:spcPct val="115000"/>
                        </a:lnSpc>
                        <a:spcAft>
                          <a:spcPts val="0"/>
                        </a:spcAft>
                      </a:pPr>
                      <a:r>
                        <a:rPr lang="uk-UA" sz="1800" b="1" dirty="0">
                          <a:effectLst/>
                          <a:latin typeface="PF Square Sans Pro" panose="02000506040000020004" pitchFamily="2" charset="0"/>
                        </a:rPr>
                        <a:t>аналітика, дослідження</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tc>
                  <a:txBody>
                    <a:bodyPr/>
                    <a:lstStyle/>
                    <a:p>
                      <a:pPr algn="ctr">
                        <a:lnSpc>
                          <a:spcPct val="115000"/>
                        </a:lnSpc>
                        <a:spcAft>
                          <a:spcPts val="0"/>
                        </a:spcAft>
                      </a:pPr>
                      <a:r>
                        <a:rPr lang="uk-UA" sz="1800" b="1">
                          <a:effectLst/>
                          <a:latin typeface="PF Square Sans Pro" panose="02000506040000020004" pitchFamily="2" charset="0"/>
                        </a:rPr>
                        <a:t>послуга</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tc>
                  <a:txBody>
                    <a:bodyPr/>
                    <a:lstStyle/>
                    <a:p>
                      <a:pPr algn="ctr">
                        <a:lnSpc>
                          <a:spcPct val="115000"/>
                        </a:lnSpc>
                        <a:spcAft>
                          <a:spcPts val="0"/>
                        </a:spcAft>
                      </a:pPr>
                      <a:r>
                        <a:rPr lang="uk-UA" sz="1800" b="1">
                          <a:effectLst/>
                          <a:latin typeface="PF Square Sans Pro" panose="02000506040000020004" pitchFamily="2" charset="0"/>
                        </a:rPr>
                        <a:t>1,0</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4081148482"/>
                  </a:ext>
                </a:extLst>
              </a:tr>
              <a:tr h="295542">
                <a:tc>
                  <a:txBody>
                    <a:bodyPr/>
                    <a:lstStyle/>
                    <a:p>
                      <a:pPr>
                        <a:lnSpc>
                          <a:spcPct val="115000"/>
                        </a:lnSpc>
                        <a:spcAft>
                          <a:spcPts val="0"/>
                        </a:spcAft>
                      </a:pPr>
                      <a:r>
                        <a:rPr lang="uk-UA" sz="1800" b="1" dirty="0">
                          <a:effectLst/>
                          <a:latin typeface="PF Square Sans Pro" panose="02000506040000020004" pitchFamily="2" charset="0"/>
                        </a:rPr>
                        <a:t>фінансові послуги (банківські послуги тощо)</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tc>
                  <a:txBody>
                    <a:bodyPr/>
                    <a:lstStyle/>
                    <a:p>
                      <a:pPr algn="ctr">
                        <a:lnSpc>
                          <a:spcPct val="115000"/>
                        </a:lnSpc>
                        <a:spcAft>
                          <a:spcPts val="0"/>
                        </a:spcAft>
                      </a:pPr>
                      <a:r>
                        <a:rPr lang="uk-UA" sz="1800" b="1">
                          <a:effectLst/>
                          <a:latin typeface="PF Square Sans Pro" panose="02000506040000020004" pitchFamily="2" charset="0"/>
                        </a:rPr>
                        <a:t>на міс.</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tc>
                  <a:txBody>
                    <a:bodyPr/>
                    <a:lstStyle/>
                    <a:p>
                      <a:pPr algn="ctr">
                        <a:lnSpc>
                          <a:spcPct val="115000"/>
                        </a:lnSpc>
                        <a:spcAft>
                          <a:spcPts val="0"/>
                        </a:spcAft>
                      </a:pPr>
                      <a:r>
                        <a:rPr lang="uk-UA" sz="1800" b="1">
                          <a:effectLst/>
                          <a:latin typeface="PF Square Sans Pro" panose="02000506040000020004" pitchFamily="2" charset="0"/>
                        </a:rPr>
                        <a:t>12,0</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891329556"/>
                  </a:ext>
                </a:extLst>
              </a:tr>
              <a:tr h="166207">
                <a:tc>
                  <a:txBody>
                    <a:bodyPr/>
                    <a:lstStyle/>
                    <a:p>
                      <a:pPr>
                        <a:lnSpc>
                          <a:spcPct val="115000"/>
                        </a:lnSpc>
                        <a:spcAft>
                          <a:spcPts val="0"/>
                        </a:spcAft>
                      </a:pPr>
                      <a:r>
                        <a:rPr lang="uk-UA" sz="1800" b="1" dirty="0">
                          <a:effectLst/>
                          <a:latin typeface="PF Square Sans Pro" panose="02000506040000020004" pitchFamily="2" charset="0"/>
                        </a:rPr>
                        <a:t>розробка сайту</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tc>
                  <a:txBody>
                    <a:bodyPr/>
                    <a:lstStyle/>
                    <a:p>
                      <a:pPr algn="ctr">
                        <a:lnSpc>
                          <a:spcPct val="115000"/>
                        </a:lnSpc>
                        <a:spcAft>
                          <a:spcPts val="0"/>
                        </a:spcAft>
                      </a:pPr>
                      <a:r>
                        <a:rPr lang="uk-UA" sz="1800" b="1">
                          <a:effectLst/>
                          <a:latin typeface="PF Square Sans Pro" panose="02000506040000020004" pitchFamily="2" charset="0"/>
                        </a:rPr>
                        <a:t>послуга</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tc>
                  <a:txBody>
                    <a:bodyPr/>
                    <a:lstStyle/>
                    <a:p>
                      <a:pPr algn="ctr">
                        <a:lnSpc>
                          <a:spcPct val="115000"/>
                        </a:lnSpc>
                        <a:spcAft>
                          <a:spcPts val="0"/>
                        </a:spcAft>
                      </a:pPr>
                      <a:r>
                        <a:rPr lang="uk-UA" sz="1800" b="1">
                          <a:effectLst/>
                          <a:latin typeface="PF Square Sans Pro" panose="02000506040000020004" pitchFamily="2" charset="0"/>
                        </a:rPr>
                        <a:t>1,0</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541832000"/>
                  </a:ext>
                </a:extLst>
              </a:tr>
              <a:tr h="574980">
                <a:tc>
                  <a:txBody>
                    <a:bodyPr/>
                    <a:lstStyle/>
                    <a:p>
                      <a:pPr>
                        <a:lnSpc>
                          <a:spcPct val="115000"/>
                        </a:lnSpc>
                        <a:spcAft>
                          <a:spcPts val="0"/>
                        </a:spcAft>
                      </a:pPr>
                      <a:r>
                        <a:rPr lang="uk-UA" sz="1800" b="1" dirty="0">
                          <a:effectLst/>
                          <a:latin typeface="PF Square Sans Pro" panose="02000506040000020004" pitchFamily="2" charset="0"/>
                        </a:rPr>
                        <a:t>витрати на розробку логотипу та </a:t>
                      </a:r>
                      <a:r>
                        <a:rPr lang="uk-UA" sz="1800" b="1" dirty="0" err="1">
                          <a:effectLst/>
                          <a:latin typeface="PF Square Sans Pro" panose="02000506040000020004" pitchFamily="2" charset="0"/>
                        </a:rPr>
                        <a:t>брендування</a:t>
                      </a:r>
                      <a:r>
                        <a:rPr lang="uk-UA" sz="1800" b="1" dirty="0">
                          <a:effectLst/>
                          <a:latin typeface="PF Square Sans Pro" panose="02000506040000020004" pitchFamily="2" charset="0"/>
                        </a:rPr>
                        <a:t> АРР та всієї </a:t>
                      </a:r>
                      <a:r>
                        <a:rPr lang="uk-UA" sz="1800" b="1" dirty="0" err="1">
                          <a:effectLst/>
                          <a:latin typeface="PF Square Sans Pro" panose="02000506040000020004" pitchFamily="2" charset="0"/>
                        </a:rPr>
                        <a:t>промоційної</a:t>
                      </a:r>
                      <a:r>
                        <a:rPr lang="uk-UA" sz="1800" b="1" dirty="0">
                          <a:effectLst/>
                          <a:latin typeface="PF Square Sans Pro" panose="02000506040000020004" pitchFamily="2" charset="0"/>
                        </a:rPr>
                        <a:t> продукції</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tc>
                  <a:txBody>
                    <a:bodyPr/>
                    <a:lstStyle/>
                    <a:p>
                      <a:pPr algn="ctr">
                        <a:lnSpc>
                          <a:spcPct val="115000"/>
                        </a:lnSpc>
                        <a:spcAft>
                          <a:spcPts val="0"/>
                        </a:spcAft>
                      </a:pPr>
                      <a:r>
                        <a:rPr lang="uk-UA" sz="1800" b="1">
                          <a:effectLst/>
                          <a:latin typeface="PF Square Sans Pro" panose="02000506040000020004" pitchFamily="2" charset="0"/>
                        </a:rPr>
                        <a:t>послуга</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tc>
                  <a:txBody>
                    <a:bodyPr/>
                    <a:lstStyle/>
                    <a:p>
                      <a:pPr algn="ctr">
                        <a:lnSpc>
                          <a:spcPct val="115000"/>
                        </a:lnSpc>
                        <a:spcAft>
                          <a:spcPts val="0"/>
                        </a:spcAft>
                      </a:pPr>
                      <a:r>
                        <a:rPr lang="uk-UA" sz="1800" b="1">
                          <a:effectLst/>
                          <a:latin typeface="PF Square Sans Pro" panose="02000506040000020004" pitchFamily="2" charset="0"/>
                        </a:rPr>
                        <a:t>1,0</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985744157"/>
                  </a:ext>
                </a:extLst>
              </a:tr>
              <a:tr h="618468">
                <a:tc>
                  <a:txBody>
                    <a:bodyPr/>
                    <a:lstStyle/>
                    <a:p>
                      <a:pPr>
                        <a:lnSpc>
                          <a:spcPct val="115000"/>
                        </a:lnSpc>
                        <a:spcAft>
                          <a:spcPts val="0"/>
                        </a:spcAft>
                      </a:pPr>
                      <a:r>
                        <a:rPr lang="uk-UA" sz="1800" b="1" dirty="0" smtClean="0">
                          <a:solidFill>
                            <a:srgbClr val="FFFF00"/>
                          </a:solidFill>
                          <a:effectLst/>
                          <a:latin typeface="PF Square Sans Pro" panose="02000506040000020004" pitchFamily="2" charset="0"/>
                        </a:rPr>
                        <a:t>*витрати </a:t>
                      </a:r>
                      <a:r>
                        <a:rPr lang="uk-UA" sz="1800" b="1" dirty="0">
                          <a:solidFill>
                            <a:srgbClr val="FFFF00"/>
                          </a:solidFill>
                          <a:effectLst/>
                          <a:latin typeface="PF Square Sans Pro" panose="02000506040000020004" pitchFamily="2" charset="0"/>
                        </a:rPr>
                        <a:t>на оренду приміщень для проведення заходів в рамках проектної діяльності</a:t>
                      </a:r>
                      <a:endParaRPr lang="uk-UA" sz="1800" b="1" dirty="0">
                        <a:solidFill>
                          <a:srgbClr val="FFFF0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tc>
                  <a:txBody>
                    <a:bodyPr/>
                    <a:lstStyle/>
                    <a:p>
                      <a:pPr algn="ctr">
                        <a:lnSpc>
                          <a:spcPct val="115000"/>
                        </a:lnSpc>
                        <a:spcAft>
                          <a:spcPts val="0"/>
                        </a:spcAft>
                      </a:pPr>
                      <a:r>
                        <a:rPr lang="uk-UA" sz="1800" b="1" dirty="0">
                          <a:solidFill>
                            <a:schemeClr val="tx1"/>
                          </a:solidFill>
                          <a:effectLst/>
                          <a:latin typeface="PF Square Sans Pro" panose="02000506040000020004" pitchFamily="2" charset="0"/>
                        </a:rPr>
                        <a:t>день</a:t>
                      </a:r>
                      <a:endParaRPr lang="uk-UA" sz="1800" b="1" dirty="0">
                        <a:solidFill>
                          <a:schemeClr val="tx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tc>
                  <a:txBody>
                    <a:bodyPr/>
                    <a:lstStyle/>
                    <a:p>
                      <a:pPr algn="ctr">
                        <a:lnSpc>
                          <a:spcPct val="115000"/>
                        </a:lnSpc>
                        <a:spcAft>
                          <a:spcPts val="0"/>
                        </a:spcAft>
                      </a:pPr>
                      <a:r>
                        <a:rPr lang="uk-UA" sz="1800" b="1" dirty="0">
                          <a:solidFill>
                            <a:schemeClr val="tx1"/>
                          </a:solidFill>
                          <a:effectLst/>
                          <a:latin typeface="PF Square Sans Pro" panose="02000506040000020004" pitchFamily="2" charset="0"/>
                        </a:rPr>
                        <a:t>10,0</a:t>
                      </a:r>
                      <a:endParaRPr lang="uk-UA" sz="1800" b="1" dirty="0">
                        <a:solidFill>
                          <a:schemeClr val="tx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3018441409"/>
                  </a:ext>
                </a:extLst>
              </a:tr>
              <a:tr h="166207">
                <a:tc>
                  <a:txBody>
                    <a:bodyPr/>
                    <a:lstStyle/>
                    <a:p>
                      <a:pPr>
                        <a:lnSpc>
                          <a:spcPct val="115000"/>
                        </a:lnSpc>
                        <a:spcAft>
                          <a:spcPts val="0"/>
                        </a:spcAft>
                      </a:pPr>
                      <a:r>
                        <a:rPr lang="uk-UA" sz="1800" b="1" dirty="0" err="1">
                          <a:solidFill>
                            <a:srgbClr val="FFFF00"/>
                          </a:solidFill>
                          <a:effectLst/>
                          <a:latin typeface="PF Square Sans Pro" panose="02000506040000020004" pitchFamily="2" charset="0"/>
                        </a:rPr>
                        <a:t>кейтеринг</a:t>
                      </a:r>
                      <a:endParaRPr lang="uk-UA" sz="1800" b="1" dirty="0">
                        <a:solidFill>
                          <a:srgbClr val="FFFF0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tc>
                  <a:txBody>
                    <a:bodyPr/>
                    <a:lstStyle/>
                    <a:p>
                      <a:pPr algn="ctr">
                        <a:lnSpc>
                          <a:spcPct val="115000"/>
                        </a:lnSpc>
                        <a:spcAft>
                          <a:spcPts val="0"/>
                        </a:spcAft>
                      </a:pPr>
                      <a:r>
                        <a:rPr lang="uk-UA" sz="1800" b="1" dirty="0">
                          <a:solidFill>
                            <a:schemeClr val="tx1"/>
                          </a:solidFill>
                          <a:effectLst/>
                          <a:latin typeface="PF Square Sans Pro" panose="02000506040000020004" pitchFamily="2" charset="0"/>
                        </a:rPr>
                        <a:t>день</a:t>
                      </a:r>
                      <a:endParaRPr lang="uk-UA" sz="1800" b="1" dirty="0">
                        <a:solidFill>
                          <a:schemeClr val="tx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tc>
                  <a:txBody>
                    <a:bodyPr/>
                    <a:lstStyle/>
                    <a:p>
                      <a:pPr algn="ctr">
                        <a:lnSpc>
                          <a:spcPct val="115000"/>
                        </a:lnSpc>
                        <a:spcAft>
                          <a:spcPts val="0"/>
                        </a:spcAft>
                      </a:pPr>
                      <a:r>
                        <a:rPr lang="uk-UA" sz="1800" b="1" dirty="0">
                          <a:solidFill>
                            <a:schemeClr val="tx1"/>
                          </a:solidFill>
                          <a:effectLst/>
                          <a:latin typeface="PF Square Sans Pro" panose="02000506040000020004" pitchFamily="2" charset="0"/>
                        </a:rPr>
                        <a:t>10,0</a:t>
                      </a:r>
                      <a:endParaRPr lang="uk-UA" sz="1800" b="1" dirty="0">
                        <a:solidFill>
                          <a:schemeClr val="tx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3900390498"/>
                  </a:ext>
                </a:extLst>
              </a:tr>
              <a:tr h="337336">
                <a:tc>
                  <a:txBody>
                    <a:bodyPr/>
                    <a:lstStyle/>
                    <a:p>
                      <a:pPr>
                        <a:lnSpc>
                          <a:spcPct val="115000"/>
                        </a:lnSpc>
                        <a:spcAft>
                          <a:spcPts val="0"/>
                        </a:spcAft>
                      </a:pPr>
                      <a:r>
                        <a:rPr lang="uk-UA" sz="1800" b="1" dirty="0">
                          <a:effectLst/>
                          <a:latin typeface="PF Square Sans Pro" panose="02000506040000020004" pitchFamily="2" charset="0"/>
                        </a:rPr>
                        <a:t>дизайн </a:t>
                      </a:r>
                      <a:r>
                        <a:rPr lang="uk-UA" sz="1800" b="1" dirty="0" err="1">
                          <a:effectLst/>
                          <a:latin typeface="PF Square Sans Pro" panose="02000506040000020004" pitchFamily="2" charset="0"/>
                        </a:rPr>
                        <a:t>інфографіки</a:t>
                      </a:r>
                      <a:r>
                        <a:rPr lang="uk-UA" sz="1800" b="1" dirty="0">
                          <a:effectLst/>
                          <a:latin typeface="PF Square Sans Pro" panose="02000506040000020004" pitchFamily="2" charset="0"/>
                        </a:rPr>
                        <a:t> і проектів</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tc>
                  <a:txBody>
                    <a:bodyPr/>
                    <a:lstStyle/>
                    <a:p>
                      <a:pPr algn="ctr">
                        <a:lnSpc>
                          <a:spcPct val="115000"/>
                        </a:lnSpc>
                        <a:spcAft>
                          <a:spcPts val="0"/>
                        </a:spcAft>
                      </a:pPr>
                      <a:r>
                        <a:rPr lang="uk-UA" sz="1800" b="1">
                          <a:effectLst/>
                          <a:latin typeface="PF Square Sans Pro" panose="02000506040000020004" pitchFamily="2" charset="0"/>
                        </a:rPr>
                        <a:t>одиниця</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tc>
                  <a:txBody>
                    <a:bodyPr/>
                    <a:lstStyle/>
                    <a:p>
                      <a:pPr algn="ctr">
                        <a:lnSpc>
                          <a:spcPct val="115000"/>
                        </a:lnSpc>
                        <a:spcAft>
                          <a:spcPts val="0"/>
                        </a:spcAft>
                      </a:pPr>
                      <a:r>
                        <a:rPr lang="uk-UA" sz="1800" b="1">
                          <a:effectLst/>
                          <a:latin typeface="PF Square Sans Pro" panose="02000506040000020004" pitchFamily="2" charset="0"/>
                        </a:rPr>
                        <a:t>5,0</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575167713"/>
                  </a:ext>
                </a:extLst>
              </a:tr>
              <a:tr h="453668">
                <a:tc>
                  <a:txBody>
                    <a:bodyPr/>
                    <a:lstStyle/>
                    <a:p>
                      <a:pPr>
                        <a:lnSpc>
                          <a:spcPct val="115000"/>
                        </a:lnSpc>
                        <a:spcAft>
                          <a:spcPts val="0"/>
                        </a:spcAft>
                      </a:pPr>
                      <a:r>
                        <a:rPr lang="uk-UA" sz="1800" b="1" dirty="0">
                          <a:effectLst/>
                          <a:latin typeface="PF Square Sans Pro" panose="02000506040000020004" pitchFamily="2" charset="0"/>
                        </a:rPr>
                        <a:t>ПОСЛУГИ З БРЕНДУВАННЯ продукції фермерів</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tc>
                  <a:txBody>
                    <a:bodyPr/>
                    <a:lstStyle/>
                    <a:p>
                      <a:pPr algn="ctr">
                        <a:lnSpc>
                          <a:spcPct val="115000"/>
                        </a:lnSpc>
                        <a:spcAft>
                          <a:spcPts val="0"/>
                        </a:spcAft>
                      </a:pPr>
                      <a:r>
                        <a:rPr lang="uk-UA" sz="1800" b="1" dirty="0">
                          <a:effectLst/>
                          <a:latin typeface="PF Square Sans Pro" panose="02000506040000020004" pitchFamily="2" charset="0"/>
                        </a:rPr>
                        <a:t>послуга</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tc>
                  <a:txBody>
                    <a:bodyPr/>
                    <a:lstStyle/>
                    <a:p>
                      <a:pPr algn="ctr">
                        <a:lnSpc>
                          <a:spcPct val="115000"/>
                        </a:lnSpc>
                        <a:spcAft>
                          <a:spcPts val="0"/>
                        </a:spcAft>
                      </a:pPr>
                      <a:r>
                        <a:rPr lang="uk-UA" sz="1800" b="1">
                          <a:effectLst/>
                          <a:latin typeface="PF Square Sans Pro" panose="02000506040000020004" pitchFamily="2" charset="0"/>
                        </a:rPr>
                        <a:t>5,0</a:t>
                      </a:r>
                      <a:endParaRPr lang="uk-UA" sz="1800" b="1">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1982698287"/>
                  </a:ext>
                </a:extLst>
              </a:tr>
              <a:tr h="511111">
                <a:tc>
                  <a:txBody>
                    <a:bodyPr/>
                    <a:lstStyle/>
                    <a:p>
                      <a:pPr>
                        <a:lnSpc>
                          <a:spcPct val="115000"/>
                        </a:lnSpc>
                        <a:spcAft>
                          <a:spcPts val="0"/>
                        </a:spcAft>
                      </a:pPr>
                      <a:r>
                        <a:rPr lang="uk-UA" sz="1800" b="1" dirty="0">
                          <a:effectLst/>
                          <a:latin typeface="PF Square Sans Pro" panose="02000506040000020004" pitchFamily="2" charset="0"/>
                        </a:rPr>
                        <a:t>послуги з перекваліфікації вчителів</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solidFill>
                      <a:srgbClr val="7030A0"/>
                    </a:solidFill>
                  </a:tcPr>
                </a:tc>
                <a:tc>
                  <a:txBody>
                    <a:bodyPr/>
                    <a:lstStyle/>
                    <a:p>
                      <a:pPr algn="ctr">
                        <a:lnSpc>
                          <a:spcPct val="115000"/>
                        </a:lnSpc>
                        <a:spcAft>
                          <a:spcPts val="0"/>
                        </a:spcAft>
                      </a:pPr>
                      <a:r>
                        <a:rPr lang="uk-UA" sz="1800" b="1" dirty="0">
                          <a:effectLst/>
                          <a:latin typeface="PF Square Sans Pro" panose="02000506040000020004" pitchFamily="2" charset="0"/>
                        </a:rPr>
                        <a:t>послуга</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tc>
                  <a:txBody>
                    <a:bodyPr/>
                    <a:lstStyle/>
                    <a:p>
                      <a:pPr algn="ctr">
                        <a:lnSpc>
                          <a:spcPct val="115000"/>
                        </a:lnSpc>
                        <a:spcAft>
                          <a:spcPts val="0"/>
                        </a:spcAft>
                      </a:pPr>
                      <a:r>
                        <a:rPr lang="uk-UA" sz="1800" b="1" dirty="0">
                          <a:effectLst/>
                          <a:latin typeface="PF Square Sans Pro" panose="02000506040000020004" pitchFamily="2" charset="0"/>
                        </a:rPr>
                        <a:t>20,0</a:t>
                      </a:r>
                      <a:endParaRPr lang="uk-UA" sz="18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1580651691"/>
                  </a:ext>
                </a:extLst>
              </a:tr>
            </a:tbl>
          </a:graphicData>
        </a:graphic>
      </p:graphicFrame>
      <p:sp>
        <p:nvSpPr>
          <p:cNvPr id="4" name="Прямокутник 3"/>
          <p:cNvSpPr/>
          <p:nvPr/>
        </p:nvSpPr>
        <p:spPr>
          <a:xfrm>
            <a:off x="1907700" y="6022129"/>
            <a:ext cx="7128795" cy="779444"/>
          </a:xfrm>
          <a:prstGeom prst="rect">
            <a:avLst/>
          </a:prstGeom>
          <a:solidFill>
            <a:srgbClr val="FF0000"/>
          </a:solidFill>
        </p:spPr>
        <p:txBody>
          <a:bodyPr wrap="square">
            <a:spAutoFit/>
          </a:bodyPr>
          <a:lstStyle/>
          <a:p>
            <a:pPr>
              <a:lnSpc>
                <a:spcPct val="115000"/>
              </a:lnSpc>
              <a:spcAft>
                <a:spcPts val="1000"/>
              </a:spcAft>
            </a:pPr>
            <a:r>
              <a:rPr lang="uk-UA" sz="2000" b="1" dirty="0">
                <a:solidFill>
                  <a:schemeClr val="bg1"/>
                </a:solidFill>
                <a:latin typeface="PF Square Sans Pro" panose="02000506040000020004" pitchFamily="2" charset="0"/>
                <a:ea typeface="Calibri" panose="020F0502020204030204" pitchFamily="34" charset="0"/>
                <a:cs typeface="Times New Roman" panose="02020603050405020304" pitchFamily="18" charset="0"/>
              </a:rPr>
              <a:t>*Варто в </a:t>
            </a:r>
            <a:r>
              <a:rPr lang="uk-UA" sz="2000" b="1" dirty="0" err="1">
                <a:solidFill>
                  <a:schemeClr val="bg1"/>
                </a:solidFill>
                <a:latin typeface="PF Square Sans Pro" panose="02000506040000020004" pitchFamily="2" charset="0"/>
                <a:ea typeface="Calibri" panose="020F0502020204030204" pitchFamily="34" charset="0"/>
                <a:cs typeface="Times New Roman" panose="02020603050405020304" pitchFamily="18" charset="0"/>
              </a:rPr>
              <a:t>чорновику</a:t>
            </a:r>
            <a:r>
              <a:rPr lang="uk-UA" sz="2000" b="1" dirty="0">
                <a:solidFill>
                  <a:schemeClr val="bg1"/>
                </a:solidFill>
                <a:latin typeface="PF Square Sans Pro" panose="02000506040000020004" pitchFamily="2" charset="0"/>
                <a:ea typeface="Calibri" panose="020F0502020204030204" pitchFamily="34" charset="0"/>
                <a:cs typeface="Times New Roman" panose="02020603050405020304" pitchFamily="18" charset="0"/>
              </a:rPr>
              <a:t> проекту розбити статті бюджету за діями, а потім </a:t>
            </a:r>
            <a:r>
              <a:rPr lang="uk-UA" sz="2000" b="1" dirty="0" smtClean="0">
                <a:solidFill>
                  <a:schemeClr val="bg1"/>
                </a:solidFill>
                <a:latin typeface="PF Square Sans Pro" panose="02000506040000020004" pitchFamily="2" charset="0"/>
                <a:ea typeface="Calibri" panose="020F0502020204030204" pitchFamily="34" charset="0"/>
                <a:cs typeface="Times New Roman" panose="02020603050405020304" pitchFamily="18" charset="0"/>
              </a:rPr>
              <a:t>згрупувати по статтях форми </a:t>
            </a:r>
            <a:endParaRPr lang="uk-UA" sz="2000" b="1" dirty="0">
              <a:solidFill>
                <a:schemeClr val="bg1"/>
              </a:solidFill>
              <a:latin typeface="PF Square Sans Pro" panose="02000506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8695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3600" b="1" dirty="0" smtClean="0">
                <a:latin typeface="Century Gothic" pitchFamily="34" charset="0"/>
              </a:rPr>
              <a:t>БЮДЖЕТ ПРОЕКТУ</a:t>
            </a:r>
            <a:endParaRPr lang="uk-UA" sz="3600" b="1" dirty="0">
              <a:latin typeface="Century Gothic"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415312610"/>
              </p:ext>
            </p:extLst>
          </p:nvPr>
        </p:nvGraphicFramePr>
        <p:xfrm>
          <a:off x="179512" y="1281808"/>
          <a:ext cx="8856984" cy="1354471"/>
        </p:xfrm>
        <a:graphic>
          <a:graphicData uri="http://schemas.openxmlformats.org/drawingml/2006/table">
            <a:tbl>
              <a:tblPr firstRow="1" firstCol="1">
                <a:tableStyleId>{7DF18680-E054-41AD-8BC1-D1AEF772440D}</a:tableStyleId>
              </a:tblPr>
              <a:tblGrid>
                <a:gridCol w="4135183">
                  <a:extLst>
                    <a:ext uri="{9D8B030D-6E8A-4147-A177-3AD203B41FA5}">
                      <a16:colId xmlns:a16="http://schemas.microsoft.com/office/drawing/2014/main" val="20000"/>
                    </a:ext>
                  </a:extLst>
                </a:gridCol>
                <a:gridCol w="966117">
                  <a:extLst>
                    <a:ext uri="{9D8B030D-6E8A-4147-A177-3AD203B41FA5}">
                      <a16:colId xmlns:a16="http://schemas.microsoft.com/office/drawing/2014/main" val="20001"/>
                    </a:ext>
                  </a:extLst>
                </a:gridCol>
                <a:gridCol w="1064444">
                  <a:extLst>
                    <a:ext uri="{9D8B030D-6E8A-4147-A177-3AD203B41FA5}">
                      <a16:colId xmlns:a16="http://schemas.microsoft.com/office/drawing/2014/main" val="20002"/>
                    </a:ext>
                  </a:extLst>
                </a:gridCol>
                <a:gridCol w="1345620">
                  <a:extLst>
                    <a:ext uri="{9D8B030D-6E8A-4147-A177-3AD203B41FA5}">
                      <a16:colId xmlns:a16="http://schemas.microsoft.com/office/drawing/2014/main" val="20003"/>
                    </a:ext>
                  </a:extLst>
                </a:gridCol>
                <a:gridCol w="1345620">
                  <a:extLst>
                    <a:ext uri="{9D8B030D-6E8A-4147-A177-3AD203B41FA5}">
                      <a16:colId xmlns:a16="http://schemas.microsoft.com/office/drawing/2014/main" val="20004"/>
                    </a:ext>
                  </a:extLst>
                </a:gridCol>
              </a:tblGrid>
              <a:tr h="1010644">
                <a:tc>
                  <a:txBody>
                    <a:bodyPr/>
                    <a:lstStyle/>
                    <a:p>
                      <a:pPr algn="ctr" fontAlgn="ctr"/>
                      <a:r>
                        <a:rPr lang="uk-UA" sz="2000" u="none" strike="noStrike" dirty="0">
                          <a:effectLst/>
                        </a:rPr>
                        <a:t>Витрати</a:t>
                      </a:r>
                      <a:endParaRPr lang="uk-UA" sz="2000" b="1" i="0" u="none" strike="noStrike" dirty="0">
                        <a:effectLst/>
                        <a:latin typeface="Arial"/>
                      </a:endParaRPr>
                    </a:p>
                  </a:txBody>
                  <a:tcPr marL="9525" marR="9525" marT="9525" marB="0" anchor="ctr"/>
                </a:tc>
                <a:tc>
                  <a:txBody>
                    <a:bodyPr/>
                    <a:lstStyle/>
                    <a:p>
                      <a:pPr algn="ctr" fontAlgn="t"/>
                      <a:r>
                        <a:rPr lang="uk-UA" sz="2000" u="none" strike="noStrike" dirty="0">
                          <a:effectLst/>
                        </a:rPr>
                        <a:t>Одиниця</a:t>
                      </a:r>
                      <a:endParaRPr lang="uk-UA" sz="2000" b="1" i="0" u="none" strike="noStrike" dirty="0">
                        <a:effectLst/>
                        <a:latin typeface="Arial"/>
                      </a:endParaRPr>
                    </a:p>
                  </a:txBody>
                  <a:tcPr marL="9525" marR="9525" marT="9525" marB="0"/>
                </a:tc>
                <a:tc>
                  <a:txBody>
                    <a:bodyPr/>
                    <a:lstStyle/>
                    <a:p>
                      <a:pPr algn="ctr" fontAlgn="t"/>
                      <a:r>
                        <a:rPr lang="uk-UA" sz="2000" u="none" strike="noStrike">
                          <a:effectLst/>
                        </a:rPr>
                        <a:t>Кількість одиниць</a:t>
                      </a:r>
                      <a:endParaRPr lang="uk-UA" sz="2000" b="1" i="0" u="none" strike="noStrike">
                        <a:effectLst/>
                        <a:latin typeface="Arial"/>
                      </a:endParaRPr>
                    </a:p>
                  </a:txBody>
                  <a:tcPr marL="9525" marR="9525" marT="9525" marB="0"/>
                </a:tc>
                <a:tc>
                  <a:txBody>
                    <a:bodyPr/>
                    <a:lstStyle/>
                    <a:p>
                      <a:pPr algn="ctr" fontAlgn="t"/>
                      <a:r>
                        <a:rPr lang="uk-UA" sz="2000" u="none" strike="noStrike" dirty="0">
                          <a:effectLst/>
                        </a:rPr>
                        <a:t>Вартість одиниці (грн.)</a:t>
                      </a:r>
                      <a:endParaRPr lang="uk-UA" sz="2000" b="1" i="0" u="none" strike="noStrike" dirty="0">
                        <a:effectLst/>
                        <a:latin typeface="Arial"/>
                      </a:endParaRPr>
                    </a:p>
                  </a:txBody>
                  <a:tcPr marL="9525" marR="9525" marT="9525" marB="0"/>
                </a:tc>
                <a:tc>
                  <a:txBody>
                    <a:bodyPr/>
                    <a:lstStyle/>
                    <a:p>
                      <a:pPr algn="ctr" fontAlgn="t"/>
                      <a:r>
                        <a:rPr lang="uk-UA" sz="2000" u="none" strike="noStrike">
                          <a:effectLst/>
                        </a:rPr>
                        <a:t>Загальна вартість (грн.)</a:t>
                      </a:r>
                      <a:endParaRPr lang="uk-UA" sz="2000" b="1" i="0" u="none" strike="noStrike">
                        <a:effectLst/>
                        <a:latin typeface="Arial"/>
                      </a:endParaRPr>
                    </a:p>
                  </a:txBody>
                  <a:tcPr marL="9525" marR="9525" marT="9525" marB="0"/>
                </a:tc>
                <a:extLst>
                  <a:ext uri="{0D108BD9-81ED-4DB2-BD59-A6C34878D82A}">
                    <a16:rowId xmlns:a16="http://schemas.microsoft.com/office/drawing/2014/main" val="10000"/>
                  </a:ext>
                </a:extLst>
              </a:tr>
              <a:tr h="343827">
                <a:tc>
                  <a:txBody>
                    <a:bodyPr/>
                    <a:lstStyle/>
                    <a:p>
                      <a:pPr algn="l" fontAlgn="ctr"/>
                      <a:r>
                        <a:rPr lang="uk-UA" sz="2000" u="none" strike="noStrike" dirty="0">
                          <a:effectLst/>
                        </a:rPr>
                        <a:t>6. Будівельні роботи</a:t>
                      </a:r>
                      <a:endParaRPr lang="uk-UA" sz="2000" b="1" i="0" u="none" strike="noStrike" dirty="0">
                        <a:effectLst/>
                        <a:latin typeface="Arial"/>
                      </a:endParaRPr>
                    </a:p>
                  </a:txBody>
                  <a:tcPr marL="9525" marR="9525" marT="9525" marB="0" anchor="ctr"/>
                </a:tc>
                <a:tc>
                  <a:txBody>
                    <a:bodyPr/>
                    <a:lstStyle/>
                    <a:p>
                      <a:pPr algn="ctr" fontAlgn="b"/>
                      <a:r>
                        <a:rPr lang="uk-UA" sz="2000" u="none" strike="noStrike" dirty="0">
                          <a:effectLst/>
                        </a:rPr>
                        <a:t> </a:t>
                      </a:r>
                      <a:endParaRPr lang="uk-UA" sz="2000" b="0" i="1" u="none" strike="noStrike" dirty="0">
                        <a:effectLst/>
                        <a:latin typeface="Arial"/>
                      </a:endParaRPr>
                    </a:p>
                  </a:txBody>
                  <a:tcPr marL="9525" marR="9525" marT="9525" marB="0" anchor="b"/>
                </a:tc>
                <a:tc>
                  <a:txBody>
                    <a:bodyPr/>
                    <a:lstStyle/>
                    <a:p>
                      <a:pPr algn="l" fontAlgn="b"/>
                      <a:r>
                        <a:rPr lang="uk-UA" sz="2000" u="none" strike="noStrike">
                          <a:effectLst/>
                        </a:rPr>
                        <a:t> </a:t>
                      </a:r>
                      <a:endParaRPr lang="uk-UA" sz="2000" b="0" i="0" u="none" strike="noStrike">
                        <a:effectLst/>
                        <a:latin typeface="Arial"/>
                      </a:endParaRPr>
                    </a:p>
                  </a:txBody>
                  <a:tcPr marL="9525" marR="9525" marT="9525" marB="0" anchor="b"/>
                </a:tc>
                <a:tc>
                  <a:txBody>
                    <a:bodyPr/>
                    <a:lstStyle/>
                    <a:p>
                      <a:pPr algn="l" fontAlgn="b"/>
                      <a:r>
                        <a:rPr lang="uk-UA" sz="2000" u="none" strike="noStrike" dirty="0">
                          <a:effectLst/>
                        </a:rPr>
                        <a:t> </a:t>
                      </a:r>
                      <a:endParaRPr lang="uk-UA" sz="2000" b="0" i="0" u="none" strike="noStrike" dirty="0">
                        <a:effectLst/>
                        <a:latin typeface="Arial"/>
                      </a:endParaRPr>
                    </a:p>
                  </a:txBody>
                  <a:tcPr marL="9525" marR="9525" marT="9525" marB="0" anchor="b"/>
                </a:tc>
                <a:tc>
                  <a:txBody>
                    <a:bodyPr/>
                    <a:lstStyle/>
                    <a:p>
                      <a:pPr algn="l" fontAlgn="b"/>
                      <a:endParaRPr lang="uk-UA" sz="2000" b="0" i="0" u="none" strike="noStrike" dirty="0">
                        <a:effectLst/>
                        <a:latin typeface="Arial"/>
                      </a:endParaRPr>
                    </a:p>
                  </a:txBody>
                  <a:tcPr marL="9525" marR="9525" marT="9525" marB="0" anchor="b"/>
                </a:tc>
                <a:extLst>
                  <a:ext uri="{0D108BD9-81ED-4DB2-BD59-A6C34878D82A}">
                    <a16:rowId xmlns:a16="http://schemas.microsoft.com/office/drawing/2014/main" val="10011"/>
                  </a:ext>
                </a:extLst>
              </a:tr>
            </a:tbl>
          </a:graphicData>
        </a:graphic>
      </p:graphicFrame>
      <p:graphicFrame>
        <p:nvGraphicFramePr>
          <p:cNvPr id="3" name="Таблиця 2"/>
          <p:cNvGraphicFramePr>
            <a:graphicFrameLocks noGrp="1"/>
          </p:cNvGraphicFramePr>
          <p:nvPr>
            <p:extLst>
              <p:ext uri="{D42A27DB-BD31-4B8C-83A1-F6EECF244321}">
                <p14:modId xmlns:p14="http://schemas.microsoft.com/office/powerpoint/2010/main" val="1392797475"/>
              </p:ext>
            </p:extLst>
          </p:nvPr>
        </p:nvGraphicFramePr>
        <p:xfrm>
          <a:off x="251520" y="2852937"/>
          <a:ext cx="8784976" cy="3888430"/>
        </p:xfrm>
        <a:graphic>
          <a:graphicData uri="http://schemas.openxmlformats.org/drawingml/2006/table">
            <a:tbl>
              <a:tblPr>
                <a:tableStyleId>{5C22544A-7EE6-4342-B048-85BDC9FD1C3A}</a:tableStyleId>
              </a:tblPr>
              <a:tblGrid>
                <a:gridCol w="8784976">
                  <a:extLst>
                    <a:ext uri="{9D8B030D-6E8A-4147-A177-3AD203B41FA5}">
                      <a16:colId xmlns:a16="http://schemas.microsoft.com/office/drawing/2014/main" val="647116451"/>
                    </a:ext>
                  </a:extLst>
                </a:gridCol>
              </a:tblGrid>
              <a:tr h="1244298">
                <a:tc>
                  <a:txBody>
                    <a:bodyPr/>
                    <a:lstStyle/>
                    <a:p>
                      <a:pPr algn="l" fontAlgn="ctr"/>
                      <a:r>
                        <a:rPr lang="ru-RU" sz="2800" b="1" u="none" strike="noStrike" dirty="0">
                          <a:effectLst/>
                        </a:rPr>
                        <a:t>6.1 Ремонтно-</a:t>
                      </a:r>
                      <a:r>
                        <a:rPr lang="ru-RU" sz="2800" b="1" u="none" strike="noStrike" dirty="0" err="1">
                          <a:effectLst/>
                        </a:rPr>
                        <a:t>будівельні</a:t>
                      </a:r>
                      <a:r>
                        <a:rPr lang="ru-RU" sz="2800" b="1" u="none" strike="noStrike" dirty="0">
                          <a:effectLst/>
                        </a:rPr>
                        <a:t> </a:t>
                      </a:r>
                      <a:r>
                        <a:rPr lang="ru-RU" sz="2800" b="1" u="none" strike="noStrike" dirty="0" err="1" smtClean="0">
                          <a:effectLst/>
                        </a:rPr>
                        <a:t>роботи</a:t>
                      </a:r>
                      <a:endParaRPr lang="ru-RU" sz="2800" b="1" i="0" u="none" strike="noStrike" dirty="0">
                        <a:effectLst/>
                        <a:latin typeface="Arial" panose="020B0604020202020204" pitchFamily="34" charset="0"/>
                      </a:endParaRPr>
                    </a:p>
                  </a:txBody>
                  <a:tcPr marL="9525" marR="9525" marT="9525" marB="0" anchor="ctr">
                    <a:solidFill>
                      <a:srgbClr val="FFFF00"/>
                    </a:solidFill>
                  </a:tcPr>
                </a:tc>
                <a:extLst>
                  <a:ext uri="{0D108BD9-81ED-4DB2-BD59-A6C34878D82A}">
                    <a16:rowId xmlns:a16="http://schemas.microsoft.com/office/drawing/2014/main" val="716557174"/>
                  </a:ext>
                </a:extLst>
              </a:tr>
              <a:tr h="661033">
                <a:tc>
                  <a:txBody>
                    <a:bodyPr/>
                    <a:lstStyle/>
                    <a:p>
                      <a:pPr algn="l" fontAlgn="ctr"/>
                      <a:r>
                        <a:rPr lang="ru-RU" sz="2800" b="1" u="none" strike="noStrike" dirty="0">
                          <a:effectLst/>
                        </a:rPr>
                        <a:t>   6.1.1 </a:t>
                      </a:r>
                      <a:r>
                        <a:rPr lang="ru-RU" sz="2800" b="1" u="none" strike="noStrike" dirty="0" err="1">
                          <a:effectLst/>
                        </a:rPr>
                        <a:t>Розробка</a:t>
                      </a:r>
                      <a:r>
                        <a:rPr lang="ru-RU" sz="2800" b="1" u="none" strike="noStrike" dirty="0">
                          <a:effectLst/>
                        </a:rPr>
                        <a:t> </a:t>
                      </a:r>
                      <a:r>
                        <a:rPr lang="ru-RU" sz="2800" b="1" u="none" strike="noStrike" dirty="0" smtClean="0">
                          <a:effectLst/>
                        </a:rPr>
                        <a:t>ПКД</a:t>
                      </a:r>
                      <a:endParaRPr lang="ru-RU" sz="2800" b="1" i="0" u="none" strike="noStrike" dirty="0">
                        <a:effectLst/>
                        <a:latin typeface="Arial" panose="020B0604020202020204" pitchFamily="34" charset="0"/>
                      </a:endParaRPr>
                    </a:p>
                  </a:txBody>
                  <a:tcPr marL="9525" marR="9525" marT="9525" marB="0" anchor="ctr">
                    <a:solidFill>
                      <a:srgbClr val="FFFF00"/>
                    </a:solidFill>
                  </a:tcPr>
                </a:tc>
                <a:extLst>
                  <a:ext uri="{0D108BD9-81ED-4DB2-BD59-A6C34878D82A}">
                    <a16:rowId xmlns:a16="http://schemas.microsoft.com/office/drawing/2014/main" val="2844674485"/>
                  </a:ext>
                </a:extLst>
              </a:tr>
              <a:tr h="661033">
                <a:tc>
                  <a:txBody>
                    <a:bodyPr/>
                    <a:lstStyle/>
                    <a:p>
                      <a:pPr algn="l" fontAlgn="ctr"/>
                      <a:r>
                        <a:rPr lang="uk-UA" sz="2800" b="1" u="none" strike="noStrike" dirty="0">
                          <a:effectLst/>
                        </a:rPr>
                        <a:t>   6.1.2 Технічний нагляд</a:t>
                      </a:r>
                      <a:endParaRPr lang="uk-UA" sz="2800" b="1" i="0" u="none" strike="noStrike" dirty="0">
                        <a:effectLst/>
                        <a:latin typeface="Arial" panose="020B0604020202020204" pitchFamily="34" charset="0"/>
                      </a:endParaRPr>
                    </a:p>
                  </a:txBody>
                  <a:tcPr marL="9525" marR="9525" marT="9525" marB="0" anchor="ctr">
                    <a:solidFill>
                      <a:srgbClr val="FFFF00"/>
                    </a:solidFill>
                  </a:tcPr>
                </a:tc>
                <a:extLst>
                  <a:ext uri="{0D108BD9-81ED-4DB2-BD59-A6C34878D82A}">
                    <a16:rowId xmlns:a16="http://schemas.microsoft.com/office/drawing/2014/main" val="1797199035"/>
                  </a:ext>
                </a:extLst>
              </a:tr>
              <a:tr h="661033">
                <a:tc>
                  <a:txBody>
                    <a:bodyPr/>
                    <a:lstStyle/>
                    <a:p>
                      <a:pPr algn="l" fontAlgn="ctr"/>
                      <a:r>
                        <a:rPr lang="uk-UA" sz="2800" b="1" u="none" strike="noStrike">
                          <a:effectLst/>
                        </a:rPr>
                        <a:t>   6.1.3 Вартість робіт</a:t>
                      </a:r>
                      <a:endParaRPr lang="uk-UA" sz="2800" b="1" i="0" u="none" strike="noStrike">
                        <a:effectLst/>
                        <a:latin typeface="Arial" panose="020B0604020202020204" pitchFamily="34" charset="0"/>
                      </a:endParaRPr>
                    </a:p>
                  </a:txBody>
                  <a:tcPr marL="9525" marR="9525" marT="9525" marB="0" anchor="ctr">
                    <a:solidFill>
                      <a:srgbClr val="FFFF00"/>
                    </a:solidFill>
                  </a:tcPr>
                </a:tc>
                <a:extLst>
                  <a:ext uri="{0D108BD9-81ED-4DB2-BD59-A6C34878D82A}">
                    <a16:rowId xmlns:a16="http://schemas.microsoft.com/office/drawing/2014/main" val="1286868142"/>
                  </a:ext>
                </a:extLst>
              </a:tr>
              <a:tr h="661033">
                <a:tc>
                  <a:txBody>
                    <a:bodyPr/>
                    <a:lstStyle/>
                    <a:p>
                      <a:pPr algn="l" fontAlgn="ctr"/>
                      <a:r>
                        <a:rPr lang="uk-UA" sz="2800" b="1" u="none" strike="noStrike" dirty="0">
                          <a:effectLst/>
                        </a:rPr>
                        <a:t>   6.1.4 Вартість будівельних матеріалів</a:t>
                      </a:r>
                      <a:endParaRPr lang="uk-UA" sz="2800" b="1" i="0" u="none" strike="noStrike" dirty="0">
                        <a:effectLst/>
                        <a:latin typeface="Arial" panose="020B0604020202020204" pitchFamily="34" charset="0"/>
                      </a:endParaRPr>
                    </a:p>
                  </a:txBody>
                  <a:tcPr marL="9525" marR="9525" marT="9525" marB="0" anchor="ctr">
                    <a:solidFill>
                      <a:srgbClr val="FFFF00"/>
                    </a:solidFill>
                  </a:tcPr>
                </a:tc>
                <a:extLst>
                  <a:ext uri="{0D108BD9-81ED-4DB2-BD59-A6C34878D82A}">
                    <a16:rowId xmlns:a16="http://schemas.microsoft.com/office/drawing/2014/main" val="543668007"/>
                  </a:ext>
                </a:extLst>
              </a:tr>
            </a:tbl>
          </a:graphicData>
        </a:graphic>
      </p:graphicFrame>
    </p:spTree>
    <p:extLst>
      <p:ext uri="{BB962C8B-B14F-4D97-AF65-F5344CB8AC3E}">
        <p14:creationId xmlns:p14="http://schemas.microsoft.com/office/powerpoint/2010/main" val="693918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a:latin typeface="Century Gothic" pitchFamily="34" charset="0"/>
              </a:rPr>
              <a:t> </a:t>
            </a:r>
            <a:r>
              <a:rPr lang="uk-UA" sz="3600" b="1" dirty="0" smtClean="0">
                <a:latin typeface="Century Gothic" pitchFamily="34" charset="0"/>
              </a:rPr>
              <a:t>ОБҐРУНТУВАННЯ ВИТРАТ</a:t>
            </a:r>
            <a:endParaRPr lang="ru-RU" sz="2400" b="1" dirty="0">
              <a:latin typeface="Century Gothic" pitchFamily="34" charset="0"/>
            </a:endParaRPr>
          </a:p>
        </p:txBody>
      </p:sp>
      <p:graphicFrame>
        <p:nvGraphicFramePr>
          <p:cNvPr id="6" name="Таблица 5"/>
          <p:cNvGraphicFramePr>
            <a:graphicFrameLocks noGrp="1"/>
          </p:cNvGraphicFramePr>
          <p:nvPr>
            <p:extLst/>
          </p:nvPr>
        </p:nvGraphicFramePr>
        <p:xfrm>
          <a:off x="179512" y="1412776"/>
          <a:ext cx="8568953" cy="4779960"/>
        </p:xfrm>
        <a:graphic>
          <a:graphicData uri="http://schemas.openxmlformats.org/drawingml/2006/table">
            <a:tbl>
              <a:tblPr firstRow="1" firstCol="1">
                <a:tableStyleId>{7DF18680-E054-41AD-8BC1-D1AEF772440D}</a:tableStyleId>
              </a:tblPr>
              <a:tblGrid>
                <a:gridCol w="3059253">
                  <a:extLst>
                    <a:ext uri="{9D8B030D-6E8A-4147-A177-3AD203B41FA5}">
                      <a16:colId xmlns:a16="http://schemas.microsoft.com/office/drawing/2014/main" val="20000"/>
                    </a:ext>
                  </a:extLst>
                </a:gridCol>
                <a:gridCol w="2754850">
                  <a:extLst>
                    <a:ext uri="{9D8B030D-6E8A-4147-A177-3AD203B41FA5}">
                      <a16:colId xmlns:a16="http://schemas.microsoft.com/office/drawing/2014/main" val="20001"/>
                    </a:ext>
                  </a:extLst>
                </a:gridCol>
                <a:gridCol w="2754850">
                  <a:extLst>
                    <a:ext uri="{9D8B030D-6E8A-4147-A177-3AD203B41FA5}">
                      <a16:colId xmlns:a16="http://schemas.microsoft.com/office/drawing/2014/main" val="20002"/>
                    </a:ext>
                  </a:extLst>
                </a:gridCol>
              </a:tblGrid>
              <a:tr h="1152128">
                <a:tc>
                  <a:txBody>
                    <a:bodyPr/>
                    <a:lstStyle/>
                    <a:p>
                      <a:pPr algn="ctr" fontAlgn="ctr"/>
                      <a:r>
                        <a:rPr lang="uk-UA" sz="1600" u="none" strike="noStrike" dirty="0">
                          <a:effectLst/>
                        </a:rPr>
                        <a:t>Витрати</a:t>
                      </a:r>
                      <a:endParaRPr lang="uk-UA" sz="1600" b="1" i="0" u="none" strike="noStrike" dirty="0">
                        <a:effectLst/>
                        <a:latin typeface="Arial"/>
                      </a:endParaRPr>
                    </a:p>
                  </a:txBody>
                  <a:tcPr marL="9525" marR="9525" marT="9525" marB="0" anchor="ctr"/>
                </a:tc>
                <a:tc>
                  <a:txBody>
                    <a:bodyPr/>
                    <a:lstStyle/>
                    <a:p>
                      <a:pPr algn="ctr" fontAlgn="t"/>
                      <a:r>
                        <a:rPr lang="ru-RU" sz="1600" u="none" strike="noStrike">
                          <a:effectLst/>
                        </a:rPr>
                        <a:t>Надайте пояснення щодо необхідності даних витрат, їх відношення до конкретних дій проекту</a:t>
                      </a:r>
                      <a:endParaRPr lang="ru-RU" sz="1600" b="1" i="0" u="none" strike="noStrike">
                        <a:effectLst/>
                        <a:latin typeface="Arial"/>
                      </a:endParaRPr>
                    </a:p>
                  </a:txBody>
                  <a:tcPr marL="9525" marR="9525" marT="9525" marB="0"/>
                </a:tc>
                <a:tc>
                  <a:txBody>
                    <a:bodyPr/>
                    <a:lstStyle/>
                    <a:p>
                      <a:pPr algn="ctr" fontAlgn="t"/>
                      <a:r>
                        <a:rPr lang="uk-UA" sz="1600" u="none" strike="noStrike">
                          <a:effectLst/>
                        </a:rPr>
                        <a:t>Надайте обґрунтування щодо необхідної кількості та розрахункової вартості витрат</a:t>
                      </a:r>
                      <a:endParaRPr lang="uk-UA" sz="1600" b="1" i="0" u="none" strike="noStrike">
                        <a:effectLst/>
                        <a:latin typeface="Arial"/>
                      </a:endParaRPr>
                    </a:p>
                  </a:txBody>
                  <a:tcPr marL="9525" marR="9525" marT="9525" marB="0"/>
                </a:tc>
                <a:extLst>
                  <a:ext uri="{0D108BD9-81ED-4DB2-BD59-A6C34878D82A}">
                    <a16:rowId xmlns:a16="http://schemas.microsoft.com/office/drawing/2014/main" val="10000"/>
                  </a:ext>
                </a:extLst>
              </a:tr>
              <a:tr h="306156">
                <a:tc>
                  <a:txBody>
                    <a:bodyPr/>
                    <a:lstStyle/>
                    <a:p>
                      <a:pPr algn="l" fontAlgn="ctr"/>
                      <a:r>
                        <a:rPr lang="uk-UA" sz="1600" u="none" strike="noStrike">
                          <a:effectLst/>
                        </a:rPr>
                        <a:t>1. Людські ресурси</a:t>
                      </a:r>
                      <a:endParaRPr lang="uk-UA" sz="1600" b="1" i="0" u="none" strike="noStrike">
                        <a:effectLst/>
                        <a:latin typeface="Arial"/>
                      </a:endParaRPr>
                    </a:p>
                  </a:txBody>
                  <a:tcPr marL="9525" marR="9525" marT="9525" marB="0" anchor="ctr"/>
                </a:tc>
                <a:tc>
                  <a:txBody>
                    <a:bodyPr/>
                    <a:lstStyle/>
                    <a:p>
                      <a:pPr algn="ctr" fontAlgn="b"/>
                      <a:endParaRPr lang="uk-UA" sz="1600" b="1" i="0" u="none" strike="noStrike" dirty="0">
                        <a:effectLst/>
                        <a:latin typeface="Arial"/>
                      </a:endParaRPr>
                    </a:p>
                  </a:txBody>
                  <a:tcPr marL="9525" marR="9525" marT="9525" marB="0" anchor="b"/>
                </a:tc>
                <a:tc>
                  <a:txBody>
                    <a:bodyPr/>
                    <a:lstStyle/>
                    <a:p>
                      <a:pPr algn="l" fontAlgn="b"/>
                      <a:r>
                        <a:rPr lang="uk-UA" sz="1600" u="none" strike="noStrike">
                          <a:effectLst/>
                        </a:rPr>
                        <a:t> </a:t>
                      </a:r>
                      <a:endParaRPr lang="uk-UA" sz="1600" b="1" i="0" u="none" strike="noStrike">
                        <a:effectLst/>
                        <a:latin typeface="Arial"/>
                      </a:endParaRPr>
                    </a:p>
                  </a:txBody>
                  <a:tcPr marL="9525" marR="9525" marT="9525" marB="0" anchor="b"/>
                </a:tc>
                <a:extLst>
                  <a:ext uri="{0D108BD9-81ED-4DB2-BD59-A6C34878D82A}">
                    <a16:rowId xmlns:a16="http://schemas.microsoft.com/office/drawing/2014/main" val="10001"/>
                  </a:ext>
                </a:extLst>
              </a:tr>
              <a:tr h="600802">
                <a:tc>
                  <a:txBody>
                    <a:bodyPr/>
                    <a:lstStyle/>
                    <a:p>
                      <a:pPr algn="l" fontAlgn="ctr"/>
                      <a:r>
                        <a:rPr lang="uk-UA" sz="1600" u="none" strike="noStrike">
                          <a:effectLst/>
                        </a:rPr>
                        <a:t>2. Транспортні витрати (поїздки)</a:t>
                      </a:r>
                      <a:endParaRPr lang="uk-UA" sz="1600" b="1" i="0" u="none" strike="noStrike">
                        <a:effectLst/>
                        <a:latin typeface="Arial"/>
                      </a:endParaRPr>
                    </a:p>
                  </a:txBody>
                  <a:tcPr marL="9525" marR="9525" marT="9525" marB="0" anchor="ctr"/>
                </a:tc>
                <a:tc>
                  <a:txBody>
                    <a:bodyPr/>
                    <a:lstStyle/>
                    <a:p>
                      <a:pPr algn="ctr" fontAlgn="b"/>
                      <a:endParaRPr lang="uk-UA" sz="1600" b="1" i="0" u="none" strike="noStrike" dirty="0">
                        <a:effectLst/>
                        <a:latin typeface="Arial"/>
                      </a:endParaRPr>
                    </a:p>
                  </a:txBody>
                  <a:tcPr marL="9525" marR="9525" marT="9525" marB="0" anchor="b"/>
                </a:tc>
                <a:tc>
                  <a:txBody>
                    <a:bodyPr/>
                    <a:lstStyle/>
                    <a:p>
                      <a:pPr algn="l" fontAlgn="b"/>
                      <a:r>
                        <a:rPr lang="uk-UA" sz="1600" u="none" strike="noStrike">
                          <a:effectLst/>
                        </a:rPr>
                        <a:t> </a:t>
                      </a:r>
                      <a:endParaRPr lang="uk-UA" sz="1600" b="1" i="0" u="none" strike="noStrike">
                        <a:effectLst/>
                        <a:latin typeface="Arial"/>
                      </a:endParaRPr>
                    </a:p>
                  </a:txBody>
                  <a:tcPr marL="9525" marR="9525" marT="9525" marB="0" anchor="b"/>
                </a:tc>
                <a:extLst>
                  <a:ext uri="{0D108BD9-81ED-4DB2-BD59-A6C34878D82A}">
                    <a16:rowId xmlns:a16="http://schemas.microsoft.com/office/drawing/2014/main" val="10002"/>
                  </a:ext>
                </a:extLst>
              </a:tr>
              <a:tr h="600802">
                <a:tc>
                  <a:txBody>
                    <a:bodyPr/>
                    <a:lstStyle/>
                    <a:p>
                      <a:pPr algn="l" fontAlgn="ctr"/>
                      <a:r>
                        <a:rPr lang="ru-RU" sz="1600" u="none" strike="noStrike">
                          <a:effectLst/>
                        </a:rPr>
                        <a:t>3. Обладнання та витратні матеріали</a:t>
                      </a:r>
                      <a:endParaRPr lang="ru-RU" sz="1600" b="1" i="0" u="none" strike="noStrike">
                        <a:effectLst/>
                        <a:latin typeface="Arial"/>
                      </a:endParaRPr>
                    </a:p>
                  </a:txBody>
                  <a:tcPr marL="9525" marR="9525" marT="9525" marB="0" anchor="ctr"/>
                </a:tc>
                <a:tc>
                  <a:txBody>
                    <a:bodyPr/>
                    <a:lstStyle/>
                    <a:p>
                      <a:pPr algn="ctr" fontAlgn="b"/>
                      <a:endParaRPr lang="uk-UA" sz="1600" b="1" i="0" u="none" strike="noStrike" dirty="0">
                        <a:effectLst/>
                        <a:latin typeface="Arial"/>
                      </a:endParaRPr>
                    </a:p>
                  </a:txBody>
                  <a:tcPr marL="9525" marR="9525" marT="9525" marB="0" anchor="b"/>
                </a:tc>
                <a:tc>
                  <a:txBody>
                    <a:bodyPr/>
                    <a:lstStyle/>
                    <a:p>
                      <a:pPr algn="l" fontAlgn="b"/>
                      <a:r>
                        <a:rPr lang="uk-UA" sz="1600" u="none" strike="noStrike">
                          <a:effectLst/>
                        </a:rPr>
                        <a:t> </a:t>
                      </a:r>
                      <a:endParaRPr lang="uk-UA" sz="1600" b="1" i="0" u="none" strike="noStrike">
                        <a:effectLst/>
                        <a:latin typeface="Arial"/>
                      </a:endParaRPr>
                    </a:p>
                  </a:txBody>
                  <a:tcPr marL="9525" marR="9525" marT="9525" marB="0" anchor="b"/>
                </a:tc>
                <a:extLst>
                  <a:ext uri="{0D108BD9-81ED-4DB2-BD59-A6C34878D82A}">
                    <a16:rowId xmlns:a16="http://schemas.microsoft.com/office/drawing/2014/main" val="10003"/>
                  </a:ext>
                </a:extLst>
              </a:tr>
              <a:tr h="306156">
                <a:tc>
                  <a:txBody>
                    <a:bodyPr/>
                    <a:lstStyle/>
                    <a:p>
                      <a:pPr algn="l" fontAlgn="ctr"/>
                      <a:r>
                        <a:rPr lang="uk-UA" sz="1600" u="none" strike="noStrike">
                          <a:effectLst/>
                        </a:rPr>
                        <a:t>4. Утримання офісу проекту</a:t>
                      </a:r>
                      <a:endParaRPr lang="uk-UA" sz="1600" b="1" i="0" u="none" strike="noStrike">
                        <a:effectLst/>
                        <a:latin typeface="Arial"/>
                      </a:endParaRPr>
                    </a:p>
                  </a:txBody>
                  <a:tcPr marL="9525" marR="9525" marT="9525" marB="0" anchor="ctr"/>
                </a:tc>
                <a:tc>
                  <a:txBody>
                    <a:bodyPr/>
                    <a:lstStyle/>
                    <a:p>
                      <a:pPr algn="ctr" fontAlgn="b"/>
                      <a:endParaRPr lang="uk-UA" sz="1600" b="0" i="0" u="none" strike="noStrike" dirty="0">
                        <a:effectLst/>
                        <a:latin typeface="Arial"/>
                      </a:endParaRPr>
                    </a:p>
                  </a:txBody>
                  <a:tcPr marL="9525" marR="9525" marT="9525" marB="0" anchor="b"/>
                </a:tc>
                <a:tc>
                  <a:txBody>
                    <a:bodyPr/>
                    <a:lstStyle/>
                    <a:p>
                      <a:pPr algn="l" fontAlgn="b"/>
                      <a:r>
                        <a:rPr lang="uk-UA" sz="1600" u="none" strike="noStrike">
                          <a:effectLst/>
                        </a:rPr>
                        <a:t> </a:t>
                      </a:r>
                      <a:endParaRPr lang="uk-UA" sz="1600" b="0" i="0" u="none" strike="noStrike">
                        <a:effectLst/>
                        <a:latin typeface="Arial"/>
                      </a:endParaRPr>
                    </a:p>
                  </a:txBody>
                  <a:tcPr marL="9525" marR="9525" marT="9525" marB="0" anchor="b"/>
                </a:tc>
                <a:extLst>
                  <a:ext uri="{0D108BD9-81ED-4DB2-BD59-A6C34878D82A}">
                    <a16:rowId xmlns:a16="http://schemas.microsoft.com/office/drawing/2014/main" val="10004"/>
                  </a:ext>
                </a:extLst>
              </a:tr>
              <a:tr h="306156">
                <a:tc>
                  <a:txBody>
                    <a:bodyPr/>
                    <a:lstStyle/>
                    <a:p>
                      <a:pPr algn="l" fontAlgn="ctr"/>
                      <a:r>
                        <a:rPr lang="ru-RU" sz="1600" u="none" strike="noStrike">
                          <a:effectLst/>
                        </a:rPr>
                        <a:t>5. Послуги та інші витрати</a:t>
                      </a:r>
                      <a:endParaRPr lang="ru-RU" sz="1600" b="1" i="0" u="none" strike="noStrike">
                        <a:effectLst/>
                        <a:latin typeface="Arial"/>
                      </a:endParaRPr>
                    </a:p>
                  </a:txBody>
                  <a:tcPr marL="9525" marR="9525" marT="9525" marB="0" anchor="ctr"/>
                </a:tc>
                <a:tc>
                  <a:txBody>
                    <a:bodyPr/>
                    <a:lstStyle/>
                    <a:p>
                      <a:pPr algn="ctr" fontAlgn="b"/>
                      <a:endParaRPr lang="uk-UA" sz="1600" b="0" i="0" u="none" strike="noStrike">
                        <a:effectLst/>
                        <a:latin typeface="Arial"/>
                      </a:endParaRPr>
                    </a:p>
                  </a:txBody>
                  <a:tcPr marL="9525" marR="9525" marT="9525" marB="0" anchor="b"/>
                </a:tc>
                <a:tc>
                  <a:txBody>
                    <a:bodyPr/>
                    <a:lstStyle/>
                    <a:p>
                      <a:pPr algn="l" fontAlgn="b"/>
                      <a:r>
                        <a:rPr lang="uk-UA" sz="1600" u="none" strike="noStrike">
                          <a:effectLst/>
                        </a:rPr>
                        <a:t> </a:t>
                      </a:r>
                      <a:endParaRPr lang="uk-UA" sz="1600" b="1" i="0" u="none" strike="noStrike">
                        <a:effectLst/>
                        <a:latin typeface="Arial"/>
                      </a:endParaRPr>
                    </a:p>
                  </a:txBody>
                  <a:tcPr marL="9525" marR="9525" marT="9525" marB="0" anchor="b"/>
                </a:tc>
                <a:extLst>
                  <a:ext uri="{0D108BD9-81ED-4DB2-BD59-A6C34878D82A}">
                    <a16:rowId xmlns:a16="http://schemas.microsoft.com/office/drawing/2014/main" val="10005"/>
                  </a:ext>
                </a:extLst>
              </a:tr>
              <a:tr h="306156">
                <a:tc>
                  <a:txBody>
                    <a:bodyPr/>
                    <a:lstStyle/>
                    <a:p>
                      <a:pPr algn="l" fontAlgn="ctr"/>
                      <a:r>
                        <a:rPr lang="uk-UA" sz="1600" u="none" strike="noStrike">
                          <a:effectLst/>
                        </a:rPr>
                        <a:t>6. Будівельні роботи</a:t>
                      </a:r>
                      <a:endParaRPr lang="uk-UA" sz="1600" b="1" i="0" u="none" strike="noStrike">
                        <a:effectLst/>
                        <a:latin typeface="Arial"/>
                      </a:endParaRPr>
                    </a:p>
                  </a:txBody>
                  <a:tcPr marL="9525" marR="9525" marT="9525" marB="0" anchor="ctr"/>
                </a:tc>
                <a:tc>
                  <a:txBody>
                    <a:bodyPr/>
                    <a:lstStyle/>
                    <a:p>
                      <a:pPr algn="ctr" fontAlgn="b"/>
                      <a:endParaRPr lang="uk-UA" sz="1600" b="0" i="0" u="none" strike="noStrike" dirty="0">
                        <a:effectLst/>
                        <a:latin typeface="Arial"/>
                      </a:endParaRPr>
                    </a:p>
                  </a:txBody>
                  <a:tcPr marL="9525" marR="9525" marT="9525" marB="0" anchor="b"/>
                </a:tc>
                <a:tc>
                  <a:txBody>
                    <a:bodyPr/>
                    <a:lstStyle/>
                    <a:p>
                      <a:pPr algn="l" fontAlgn="b"/>
                      <a:r>
                        <a:rPr lang="uk-UA" sz="1600" u="none" strike="noStrike">
                          <a:effectLst/>
                        </a:rPr>
                        <a:t> </a:t>
                      </a:r>
                      <a:endParaRPr lang="uk-UA" sz="1600" b="0" i="1" u="none" strike="noStrike">
                        <a:effectLst/>
                        <a:latin typeface="Arial"/>
                      </a:endParaRPr>
                    </a:p>
                  </a:txBody>
                  <a:tcPr marL="9525" marR="9525" marT="9525" marB="0" anchor="b"/>
                </a:tc>
                <a:extLst>
                  <a:ext uri="{0D108BD9-81ED-4DB2-BD59-A6C34878D82A}">
                    <a16:rowId xmlns:a16="http://schemas.microsoft.com/office/drawing/2014/main" val="10006"/>
                  </a:ext>
                </a:extLst>
              </a:tr>
              <a:tr h="600802">
                <a:tc>
                  <a:txBody>
                    <a:bodyPr/>
                    <a:lstStyle/>
                    <a:p>
                      <a:pPr algn="l" fontAlgn="ctr"/>
                      <a:r>
                        <a:rPr lang="uk-UA" sz="1600" u="none" strike="noStrike">
                          <a:effectLst/>
                        </a:rPr>
                        <a:t>8. Непрямі (адміністративні) витрати</a:t>
                      </a:r>
                      <a:endParaRPr lang="uk-UA" sz="1600" b="0" i="0" u="none" strike="noStrike">
                        <a:effectLst/>
                        <a:latin typeface="Arial"/>
                      </a:endParaRPr>
                    </a:p>
                  </a:txBody>
                  <a:tcPr marL="9525" marR="9525" marT="9525" marB="0" anchor="ctr"/>
                </a:tc>
                <a:tc>
                  <a:txBody>
                    <a:bodyPr/>
                    <a:lstStyle/>
                    <a:p>
                      <a:pPr algn="ctr" fontAlgn="b"/>
                      <a:endParaRPr lang="uk-UA" sz="1600" b="0" i="0" u="none" strike="noStrike" dirty="0">
                        <a:effectLst/>
                        <a:latin typeface="Arial"/>
                      </a:endParaRPr>
                    </a:p>
                  </a:txBody>
                  <a:tcPr marL="9525" marR="9525" marT="9525" marB="0" anchor="b"/>
                </a:tc>
                <a:tc>
                  <a:txBody>
                    <a:bodyPr/>
                    <a:lstStyle/>
                    <a:p>
                      <a:pPr algn="l" fontAlgn="b"/>
                      <a:r>
                        <a:rPr lang="uk-UA" sz="1600" u="none" strike="noStrike">
                          <a:effectLst/>
                        </a:rPr>
                        <a:t> </a:t>
                      </a:r>
                      <a:endParaRPr lang="uk-UA" sz="1600" b="0" i="0" u="none" strike="noStrike">
                        <a:effectLst/>
                        <a:latin typeface="Arial"/>
                      </a:endParaRPr>
                    </a:p>
                  </a:txBody>
                  <a:tcPr marL="9525" marR="9525" marT="9525" marB="0" anchor="b"/>
                </a:tc>
                <a:extLst>
                  <a:ext uri="{0D108BD9-81ED-4DB2-BD59-A6C34878D82A}">
                    <a16:rowId xmlns:a16="http://schemas.microsoft.com/office/drawing/2014/main" val="10007"/>
                  </a:ext>
                </a:extLst>
              </a:tr>
              <a:tr h="600802">
                <a:tc>
                  <a:txBody>
                    <a:bodyPr/>
                    <a:lstStyle/>
                    <a:p>
                      <a:pPr algn="l" fontAlgn="ctr"/>
                      <a:r>
                        <a:rPr lang="ru-RU" sz="1600" u="none" strike="noStrike" dirty="0">
                          <a:effectLst/>
                        </a:rPr>
                        <a:t>10. </a:t>
                      </a:r>
                      <a:r>
                        <a:rPr lang="ru-RU" sz="1600" u="none" strike="noStrike" dirty="0" err="1">
                          <a:effectLst/>
                        </a:rPr>
                        <a:t>Внески</a:t>
                      </a:r>
                      <a:r>
                        <a:rPr lang="ru-RU" sz="1600" u="none" strike="noStrike" dirty="0">
                          <a:effectLst/>
                        </a:rPr>
                        <a:t> в </a:t>
                      </a:r>
                      <a:r>
                        <a:rPr lang="ru-RU" sz="1600" u="none" strike="noStrike" dirty="0" err="1">
                          <a:effectLst/>
                        </a:rPr>
                        <a:t>натуральній</a:t>
                      </a:r>
                      <a:r>
                        <a:rPr lang="ru-RU" sz="1600" u="none" strike="noStrike" dirty="0">
                          <a:effectLst/>
                        </a:rPr>
                        <a:t> </a:t>
                      </a:r>
                      <a:r>
                        <a:rPr lang="ru-RU" sz="1600" u="none" strike="noStrike" dirty="0" err="1">
                          <a:effectLst/>
                        </a:rPr>
                        <a:t>формі</a:t>
                      </a:r>
                      <a:endParaRPr lang="ru-RU" sz="1600" b="0" i="0" u="none" strike="noStrike" dirty="0">
                        <a:effectLst/>
                        <a:latin typeface="Arial"/>
                      </a:endParaRPr>
                    </a:p>
                  </a:txBody>
                  <a:tcPr marL="9525" marR="9525" marT="9525" marB="0" anchor="ctr"/>
                </a:tc>
                <a:tc>
                  <a:txBody>
                    <a:bodyPr/>
                    <a:lstStyle/>
                    <a:p>
                      <a:pPr algn="ctr" fontAlgn="b"/>
                      <a:endParaRPr lang="uk-UA" sz="1600" b="0" i="0" u="none" strike="noStrike" dirty="0">
                        <a:effectLst/>
                        <a:latin typeface="Arial"/>
                      </a:endParaRPr>
                    </a:p>
                  </a:txBody>
                  <a:tcPr marL="9525" marR="9525" marT="9525" marB="0" anchor="b"/>
                </a:tc>
                <a:tc>
                  <a:txBody>
                    <a:bodyPr/>
                    <a:lstStyle/>
                    <a:p>
                      <a:pPr algn="l" fontAlgn="b"/>
                      <a:r>
                        <a:rPr lang="uk-UA" sz="1600" u="none" strike="noStrike" dirty="0">
                          <a:effectLst/>
                        </a:rPr>
                        <a:t> </a:t>
                      </a:r>
                      <a:endParaRPr lang="uk-UA" sz="1600" b="0" i="0" u="none" strike="noStrike" dirty="0">
                        <a:effectLst/>
                        <a:latin typeface="Arial"/>
                      </a:endParaRPr>
                    </a:p>
                  </a:txBody>
                  <a:tcPr marL="9525" marR="9525" marT="9525" marB="0" anchor="b"/>
                </a:tc>
                <a:extLst>
                  <a:ext uri="{0D108BD9-81ED-4DB2-BD59-A6C34878D82A}">
                    <a16:rowId xmlns:a16="http://schemas.microsoft.com/office/drawing/2014/main" val="10008"/>
                  </a:ext>
                </a:extLst>
              </a:tr>
            </a:tbl>
          </a:graphicData>
        </a:graphic>
      </p:graphicFrame>
      <p:cxnSp>
        <p:nvCxnSpPr>
          <p:cNvPr id="8" name="Пряма сполучна лінія 7"/>
          <p:cNvCxnSpPr/>
          <p:nvPr/>
        </p:nvCxnSpPr>
        <p:spPr>
          <a:xfrm>
            <a:off x="1763688" y="1281807"/>
            <a:ext cx="6201072" cy="51829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 сполучна лінія 9"/>
          <p:cNvCxnSpPr/>
          <p:nvPr/>
        </p:nvCxnSpPr>
        <p:spPr>
          <a:xfrm flipH="1">
            <a:off x="1511288" y="1380006"/>
            <a:ext cx="5911688" cy="50733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90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160" r="-220" b="160"/>
          <a:stretch/>
        </p:blipFill>
        <p:spPr bwMode="auto">
          <a:xfrm>
            <a:off x="0" y="1"/>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5013176"/>
            <a:ext cx="9144000"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uk-UA" dirty="0"/>
          </a:p>
        </p:txBody>
      </p:sp>
      <p:sp>
        <p:nvSpPr>
          <p:cNvPr id="2" name="Заголовок 1"/>
          <p:cNvSpPr>
            <a:spLocks noGrp="1"/>
          </p:cNvSpPr>
          <p:nvPr>
            <p:ph type="ctrTitle"/>
          </p:nvPr>
        </p:nvSpPr>
        <p:spPr>
          <a:xfrm>
            <a:off x="259408" y="4767287"/>
            <a:ext cx="8640960" cy="1470025"/>
          </a:xfrm>
        </p:spPr>
        <p:txBody>
          <a:bodyPr>
            <a:noAutofit/>
          </a:bodyPr>
          <a:lstStyle/>
          <a:p>
            <a:r>
              <a:rPr lang="uk-UA" sz="4000" b="1" dirty="0" smtClean="0">
                <a:solidFill>
                  <a:schemeClr val="accent4">
                    <a:lumMod val="50000"/>
                  </a:schemeClr>
                </a:solidFill>
                <a:latin typeface="Century Gothic" pitchFamily="34" charset="0"/>
              </a:rPr>
              <a:t>КРИТЕРІЇ ОЦІНЮВАННЯ</a:t>
            </a:r>
            <a:endParaRPr lang="uk-UA" sz="4000" b="1" dirty="0">
              <a:solidFill>
                <a:schemeClr val="accent4">
                  <a:lumMod val="50000"/>
                </a:schemeClr>
              </a:solidFill>
              <a:latin typeface="Century Gothic" pitchFamily="34" charset="0"/>
            </a:endParaRPr>
          </a:p>
        </p:txBody>
      </p:sp>
    </p:spTree>
    <p:extLst>
      <p:ext uri="{BB962C8B-B14F-4D97-AF65-F5344CB8AC3E}">
        <p14:creationId xmlns:p14="http://schemas.microsoft.com/office/powerpoint/2010/main" val="5146013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0405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9164" y="98825"/>
            <a:ext cx="9172672" cy="449855"/>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ШКАЛА ОЦІНКИ</a:t>
            </a:r>
            <a:endParaRPr lang="ru-RU" sz="2800" b="1" dirty="0">
              <a:latin typeface="Century Gothic" pitchFamily="34" charset="0"/>
            </a:endParaRPr>
          </a:p>
        </p:txBody>
      </p:sp>
      <p:graphicFrame>
        <p:nvGraphicFramePr>
          <p:cNvPr id="2" name="Таблиця 1"/>
          <p:cNvGraphicFramePr>
            <a:graphicFrameLocks noGrp="1"/>
          </p:cNvGraphicFramePr>
          <p:nvPr>
            <p:extLst>
              <p:ext uri="{D42A27DB-BD31-4B8C-83A1-F6EECF244321}">
                <p14:modId xmlns:p14="http://schemas.microsoft.com/office/powerpoint/2010/main" val="317826736"/>
              </p:ext>
            </p:extLst>
          </p:nvPr>
        </p:nvGraphicFramePr>
        <p:xfrm>
          <a:off x="46221" y="602881"/>
          <a:ext cx="9125127" cy="6121299"/>
        </p:xfrm>
        <a:graphic>
          <a:graphicData uri="http://schemas.openxmlformats.org/drawingml/2006/table">
            <a:tbl>
              <a:tblPr firstRow="1" firstCol="1" bandRow="1">
                <a:tableStyleId>{5C22544A-7EE6-4342-B048-85BDC9FD1C3A}</a:tableStyleId>
              </a:tblPr>
              <a:tblGrid>
                <a:gridCol w="410338">
                  <a:extLst>
                    <a:ext uri="{9D8B030D-6E8A-4147-A177-3AD203B41FA5}">
                      <a16:colId xmlns:a16="http://schemas.microsoft.com/office/drawing/2014/main" val="1293822162"/>
                    </a:ext>
                  </a:extLst>
                </a:gridCol>
                <a:gridCol w="7455156">
                  <a:extLst>
                    <a:ext uri="{9D8B030D-6E8A-4147-A177-3AD203B41FA5}">
                      <a16:colId xmlns:a16="http://schemas.microsoft.com/office/drawing/2014/main" val="1842814443"/>
                    </a:ext>
                  </a:extLst>
                </a:gridCol>
                <a:gridCol w="853956">
                  <a:extLst>
                    <a:ext uri="{9D8B030D-6E8A-4147-A177-3AD203B41FA5}">
                      <a16:colId xmlns:a16="http://schemas.microsoft.com/office/drawing/2014/main" val="20002"/>
                    </a:ext>
                  </a:extLst>
                </a:gridCol>
                <a:gridCol w="405677">
                  <a:extLst>
                    <a:ext uri="{9D8B030D-6E8A-4147-A177-3AD203B41FA5}">
                      <a16:colId xmlns:a16="http://schemas.microsoft.com/office/drawing/2014/main" val="4092874987"/>
                    </a:ext>
                  </a:extLst>
                </a:gridCol>
              </a:tblGrid>
              <a:tr h="181122">
                <a:tc>
                  <a:txBody>
                    <a:bodyPr/>
                    <a:lstStyle/>
                    <a:p>
                      <a:pPr algn="ctr">
                        <a:lnSpc>
                          <a:spcPct val="107000"/>
                        </a:lnSpc>
                        <a:spcAft>
                          <a:spcPts val="0"/>
                        </a:spcAft>
                      </a:pPr>
                      <a:r>
                        <a:rPr lang="uk-UA" sz="1550" dirty="0">
                          <a:solidFill>
                            <a:schemeClr val="bg1"/>
                          </a:solidFill>
                          <a:effectLst/>
                        </a:rPr>
                        <a:t> </a:t>
                      </a:r>
                      <a:endParaRPr lang="uk-UA" sz="15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FF0000"/>
                    </a:solidFill>
                  </a:tcPr>
                </a:tc>
                <a:tc>
                  <a:txBody>
                    <a:bodyPr/>
                    <a:lstStyle/>
                    <a:p>
                      <a:pPr algn="ctr">
                        <a:lnSpc>
                          <a:spcPct val="107000"/>
                        </a:lnSpc>
                        <a:spcAft>
                          <a:spcPts val="0"/>
                        </a:spcAft>
                      </a:pPr>
                      <a:r>
                        <a:rPr lang="uk-UA" sz="1550" dirty="0">
                          <a:solidFill>
                            <a:schemeClr val="bg1"/>
                          </a:solidFill>
                          <a:effectLst/>
                        </a:rPr>
                        <a:t>І. Загальні критерії оцінювання</a:t>
                      </a:r>
                      <a:endParaRPr lang="uk-UA" sz="15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FF0000"/>
                    </a:solidFill>
                  </a:tcPr>
                </a:tc>
                <a:tc>
                  <a:txBody>
                    <a:bodyPr/>
                    <a:lstStyle/>
                    <a:p>
                      <a:pPr algn="ctr">
                        <a:lnSpc>
                          <a:spcPct val="107000"/>
                        </a:lnSpc>
                        <a:spcAft>
                          <a:spcPts val="0"/>
                        </a:spcAft>
                      </a:pPr>
                      <a:endParaRPr lang="uk-UA" sz="15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FF0000"/>
                    </a:solidFill>
                  </a:tcPr>
                </a:tc>
                <a:tc>
                  <a:txBody>
                    <a:bodyPr/>
                    <a:lstStyle/>
                    <a:p>
                      <a:pPr algn="ctr">
                        <a:lnSpc>
                          <a:spcPct val="107000"/>
                        </a:lnSpc>
                        <a:spcAft>
                          <a:spcPts val="0"/>
                        </a:spcAft>
                      </a:pPr>
                      <a:r>
                        <a:rPr lang="uk-UA" sz="1550" dirty="0">
                          <a:solidFill>
                            <a:schemeClr val="bg1"/>
                          </a:solidFill>
                          <a:effectLst/>
                        </a:rPr>
                        <a:t> </a:t>
                      </a:r>
                      <a:endParaRPr lang="uk-UA" sz="15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FF0000"/>
                    </a:solidFill>
                  </a:tcPr>
                </a:tc>
                <a:extLst>
                  <a:ext uri="{0D108BD9-81ED-4DB2-BD59-A6C34878D82A}">
                    <a16:rowId xmlns:a16="http://schemas.microsoft.com/office/drawing/2014/main" val="751119515"/>
                  </a:ext>
                </a:extLst>
              </a:tr>
              <a:tr h="289459">
                <a:tc>
                  <a:txBody>
                    <a:bodyPr/>
                    <a:lstStyle/>
                    <a:p>
                      <a:pPr>
                        <a:lnSpc>
                          <a:spcPct val="107000"/>
                        </a:lnSpc>
                        <a:spcAft>
                          <a:spcPts val="0"/>
                        </a:spcAft>
                      </a:pPr>
                      <a:r>
                        <a:rPr lang="uk-UA" sz="1550" b="1" dirty="0">
                          <a:solidFill>
                            <a:schemeClr val="bg1"/>
                          </a:solidFill>
                          <a:effectLst/>
                        </a:rPr>
                        <a:t>1</a:t>
                      </a:r>
                      <a:endParaRPr lang="uk-UA" sz="15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solidFill>
                            <a:schemeClr val="bg1"/>
                          </a:solidFill>
                          <a:effectLst/>
                        </a:rPr>
                        <a:t>Актуальність проекту</a:t>
                      </a:r>
                      <a:endParaRPr lang="uk-UA" sz="15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gn="ctr">
                        <a:lnSpc>
                          <a:spcPct val="107000"/>
                        </a:lnSpc>
                        <a:spcAft>
                          <a:spcPts val="0"/>
                        </a:spcAft>
                      </a:pPr>
                      <a:r>
                        <a:rPr lang="uk-UA" sz="155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Розділ</a:t>
                      </a:r>
                      <a:endParaRPr lang="uk-UA" sz="15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gn="ctr">
                        <a:lnSpc>
                          <a:spcPct val="107000"/>
                        </a:lnSpc>
                        <a:spcAft>
                          <a:spcPts val="0"/>
                        </a:spcAft>
                      </a:pPr>
                      <a:r>
                        <a:rPr lang="uk-UA" sz="1550" b="1" dirty="0">
                          <a:solidFill>
                            <a:schemeClr val="bg1"/>
                          </a:solidFill>
                          <a:effectLst/>
                        </a:rPr>
                        <a:t>20</a:t>
                      </a:r>
                      <a:endParaRPr lang="uk-UA" sz="15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extLst>
                  <a:ext uri="{0D108BD9-81ED-4DB2-BD59-A6C34878D82A}">
                    <a16:rowId xmlns:a16="http://schemas.microsoft.com/office/drawing/2014/main" val="655620247"/>
                  </a:ext>
                </a:extLst>
              </a:tr>
              <a:tr h="70062">
                <a:tc>
                  <a:txBody>
                    <a:bodyPr/>
                    <a:lstStyle/>
                    <a:p>
                      <a:pPr>
                        <a:lnSpc>
                          <a:spcPct val="107000"/>
                        </a:lnSpc>
                        <a:spcAft>
                          <a:spcPts val="0"/>
                        </a:spcAft>
                      </a:pPr>
                      <a:r>
                        <a:rPr lang="uk-UA" sz="1550" dirty="0">
                          <a:effectLst/>
                        </a:rPr>
                        <a:t>1.1</a:t>
                      </a:r>
                      <a:endParaRPr lang="uk-UA"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effectLst/>
                        </a:rPr>
                        <a:t>Узгодженість загальних цілей проекту із завданнями </a:t>
                      </a:r>
                      <a:r>
                        <a:rPr lang="uk-UA" sz="1550" b="1" u="sng" dirty="0">
                          <a:effectLst/>
                          <a:hlinkClick r:id="rId3"/>
                        </a:rPr>
                        <a:t>Державної стратегії регіонального розвитку на період до 2020 року</a:t>
                      </a:r>
                      <a:r>
                        <a:rPr lang="uk-UA" sz="1550" b="1" dirty="0">
                          <a:effectLst/>
                        </a:rPr>
                        <a:t>, Плану заходів з її реалізації</a:t>
                      </a:r>
                      <a:endParaRPr lang="uk-UA" sz="155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uk-UA" sz="1550" b="1" kern="1200" dirty="0" smtClean="0">
                          <a:solidFill>
                            <a:schemeClr val="dk1"/>
                          </a:solidFill>
                          <a:effectLst/>
                          <a:latin typeface="+mn-lt"/>
                          <a:ea typeface="+mn-ea"/>
                          <a:cs typeface="+mn-cs"/>
                        </a:rPr>
                        <a:t>2.1</a:t>
                      </a:r>
                      <a:endParaRPr lang="uk-UA" sz="1550" b="1" kern="1200" dirty="0">
                        <a:solidFill>
                          <a:schemeClr val="dk1"/>
                        </a:solidFill>
                        <a:effectLst/>
                        <a:latin typeface="+mn-lt"/>
                        <a:ea typeface="+mn-ea"/>
                        <a:cs typeface="+mn-cs"/>
                      </a:endParaRPr>
                    </a:p>
                  </a:txBody>
                  <a:tcPr marL="9525" marR="9525" marT="9525" marB="9525">
                    <a:solidFill>
                      <a:schemeClr val="accent1">
                        <a:lumMod val="20000"/>
                        <a:lumOff val="80000"/>
                      </a:schemeClr>
                    </a:solidFill>
                  </a:tcPr>
                </a:tc>
                <a:tc>
                  <a:txBody>
                    <a:bodyPr/>
                    <a:lstStyle/>
                    <a:p>
                      <a:pPr algn="ctr">
                        <a:lnSpc>
                          <a:spcPct val="107000"/>
                        </a:lnSpc>
                        <a:spcAft>
                          <a:spcPts val="0"/>
                        </a:spcAft>
                      </a:pPr>
                      <a:r>
                        <a:rPr lang="uk-UA" sz="1550" b="1" dirty="0">
                          <a:effectLst/>
                        </a:rPr>
                        <a:t>5</a:t>
                      </a:r>
                      <a:endParaRPr lang="uk-UA" sz="155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1">
                        <a:lumMod val="20000"/>
                        <a:lumOff val="80000"/>
                      </a:schemeClr>
                    </a:solidFill>
                  </a:tcPr>
                </a:tc>
                <a:extLst>
                  <a:ext uri="{0D108BD9-81ED-4DB2-BD59-A6C34878D82A}">
                    <a16:rowId xmlns:a16="http://schemas.microsoft.com/office/drawing/2014/main" val="1063962108"/>
                  </a:ext>
                </a:extLst>
              </a:tr>
              <a:tr h="44845">
                <a:tc>
                  <a:txBody>
                    <a:bodyPr/>
                    <a:lstStyle/>
                    <a:p>
                      <a:pPr>
                        <a:lnSpc>
                          <a:spcPct val="107000"/>
                        </a:lnSpc>
                        <a:spcAft>
                          <a:spcPts val="0"/>
                        </a:spcAft>
                      </a:pPr>
                      <a:r>
                        <a:rPr lang="uk-UA" sz="1550" dirty="0">
                          <a:effectLst/>
                        </a:rPr>
                        <a:t>1.2</a:t>
                      </a:r>
                      <a:endParaRPr lang="uk-UA"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effectLst/>
                        </a:rPr>
                        <a:t>Ступінь впливу проекту (за його цілями та видами діяльності) на досягнення очікуваних результатів відповідної програми регіонального розвитку, схваленої постановою Кабінету Міністрів України від 07 жовтня 2015 року </a:t>
                      </a:r>
                      <a:r>
                        <a:rPr lang="uk-UA" sz="1550" b="1" u="sng" dirty="0">
                          <a:effectLst/>
                          <a:hlinkClick r:id="rId4"/>
                        </a:rPr>
                        <a:t>№ 821</a:t>
                      </a:r>
                      <a:endParaRPr lang="uk-UA" sz="155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uk-UA" sz="1550" b="1" kern="1200" dirty="0" smtClean="0">
                          <a:solidFill>
                            <a:schemeClr val="dk1"/>
                          </a:solidFill>
                          <a:effectLst/>
                          <a:latin typeface="+mn-lt"/>
                          <a:ea typeface="+mn-ea"/>
                          <a:cs typeface="+mn-cs"/>
                        </a:rPr>
                        <a:t>2.1, 2.3</a:t>
                      </a:r>
                      <a:endParaRPr lang="uk-UA" sz="1550" b="1" kern="1200" dirty="0">
                        <a:solidFill>
                          <a:schemeClr val="dk1"/>
                        </a:solidFill>
                        <a:effectLst/>
                        <a:latin typeface="+mn-lt"/>
                        <a:ea typeface="+mn-ea"/>
                        <a:cs typeface="+mn-cs"/>
                      </a:endParaRPr>
                    </a:p>
                  </a:txBody>
                  <a:tcPr marL="9525" marR="9525" marT="9525" marB="9525">
                    <a:solidFill>
                      <a:schemeClr val="accent1">
                        <a:lumMod val="20000"/>
                        <a:lumOff val="80000"/>
                      </a:schemeClr>
                    </a:solidFill>
                  </a:tcPr>
                </a:tc>
                <a:tc>
                  <a:txBody>
                    <a:bodyPr/>
                    <a:lstStyle/>
                    <a:p>
                      <a:pPr algn="ctr">
                        <a:lnSpc>
                          <a:spcPct val="107000"/>
                        </a:lnSpc>
                        <a:spcAft>
                          <a:spcPts val="0"/>
                        </a:spcAft>
                      </a:pPr>
                      <a:r>
                        <a:rPr lang="uk-UA" sz="1550" b="1" dirty="0">
                          <a:effectLst/>
                        </a:rPr>
                        <a:t>5</a:t>
                      </a:r>
                      <a:endParaRPr lang="uk-UA" sz="155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1">
                        <a:lumMod val="20000"/>
                        <a:lumOff val="80000"/>
                      </a:schemeClr>
                    </a:solidFill>
                  </a:tcPr>
                </a:tc>
                <a:extLst>
                  <a:ext uri="{0D108BD9-81ED-4DB2-BD59-A6C34878D82A}">
                    <a16:rowId xmlns:a16="http://schemas.microsoft.com/office/drawing/2014/main" val="2982985792"/>
                  </a:ext>
                </a:extLst>
              </a:tr>
              <a:tr h="46739">
                <a:tc>
                  <a:txBody>
                    <a:bodyPr/>
                    <a:lstStyle/>
                    <a:p>
                      <a:pPr>
                        <a:lnSpc>
                          <a:spcPct val="107000"/>
                        </a:lnSpc>
                        <a:spcAft>
                          <a:spcPts val="0"/>
                        </a:spcAft>
                      </a:pPr>
                      <a:r>
                        <a:rPr lang="uk-UA" sz="1550" dirty="0">
                          <a:effectLst/>
                        </a:rPr>
                        <a:t>1.3</a:t>
                      </a:r>
                      <a:endParaRPr lang="uk-UA"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effectLst/>
                        </a:rPr>
                        <a:t>Географічні та/або соціально-демографічні масштаби позитивного впливу результатів реалізації проекту (на цільові групи та </a:t>
                      </a:r>
                      <a:r>
                        <a:rPr lang="uk-UA" sz="1550" b="1" dirty="0" err="1">
                          <a:effectLst/>
                        </a:rPr>
                        <a:t>бенефіціарів</a:t>
                      </a:r>
                      <a:r>
                        <a:rPr lang="uk-UA" sz="1550" b="1" dirty="0">
                          <a:effectLst/>
                        </a:rPr>
                        <a:t>)</a:t>
                      </a:r>
                      <a:endParaRPr lang="uk-UA" sz="155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uk-UA" sz="1550" b="1" kern="1200" dirty="0" smtClean="0">
                          <a:solidFill>
                            <a:schemeClr val="dk1"/>
                          </a:solidFill>
                          <a:effectLst/>
                          <a:latin typeface="+mn-lt"/>
                          <a:ea typeface="+mn-ea"/>
                          <a:cs typeface="+mn-cs"/>
                        </a:rPr>
                        <a:t>2.1</a:t>
                      </a:r>
                      <a:endParaRPr lang="uk-UA" sz="1550" b="1" kern="1200" dirty="0">
                        <a:solidFill>
                          <a:schemeClr val="dk1"/>
                        </a:solidFill>
                        <a:effectLst/>
                        <a:latin typeface="+mn-lt"/>
                        <a:ea typeface="+mn-ea"/>
                        <a:cs typeface="+mn-cs"/>
                      </a:endParaRPr>
                    </a:p>
                  </a:txBody>
                  <a:tcPr marL="9525" marR="9525" marT="9525" marB="9525">
                    <a:solidFill>
                      <a:schemeClr val="accent1">
                        <a:lumMod val="20000"/>
                        <a:lumOff val="80000"/>
                      </a:schemeClr>
                    </a:solidFill>
                  </a:tcPr>
                </a:tc>
                <a:tc>
                  <a:txBody>
                    <a:bodyPr/>
                    <a:lstStyle/>
                    <a:p>
                      <a:pPr algn="ctr">
                        <a:lnSpc>
                          <a:spcPct val="107000"/>
                        </a:lnSpc>
                        <a:spcAft>
                          <a:spcPts val="0"/>
                        </a:spcAft>
                      </a:pPr>
                      <a:r>
                        <a:rPr lang="uk-UA" sz="1550" b="1" dirty="0">
                          <a:effectLst/>
                        </a:rPr>
                        <a:t>5</a:t>
                      </a:r>
                      <a:endParaRPr lang="uk-UA" sz="155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1">
                        <a:lumMod val="20000"/>
                        <a:lumOff val="80000"/>
                      </a:schemeClr>
                    </a:solidFill>
                  </a:tcPr>
                </a:tc>
                <a:extLst>
                  <a:ext uri="{0D108BD9-81ED-4DB2-BD59-A6C34878D82A}">
                    <a16:rowId xmlns:a16="http://schemas.microsoft.com/office/drawing/2014/main" val="293038187"/>
                  </a:ext>
                </a:extLst>
              </a:tr>
              <a:tr h="0">
                <a:tc>
                  <a:txBody>
                    <a:bodyPr/>
                    <a:lstStyle/>
                    <a:p>
                      <a:pPr>
                        <a:lnSpc>
                          <a:spcPct val="107000"/>
                        </a:lnSpc>
                        <a:spcAft>
                          <a:spcPts val="0"/>
                        </a:spcAft>
                      </a:pPr>
                      <a:r>
                        <a:rPr lang="uk-UA" sz="1550" dirty="0">
                          <a:effectLst/>
                        </a:rPr>
                        <a:t>1.4</a:t>
                      </a:r>
                      <a:endParaRPr lang="uk-UA"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effectLst/>
                        </a:rPr>
                        <a:t>Відповідність запланованих видів діяльності оціночній вартості проекту (бюджету)</a:t>
                      </a:r>
                      <a:endParaRPr lang="uk-UA" sz="155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1">
                        <a:lumMod val="20000"/>
                        <a:lumOff val="80000"/>
                      </a:schemeClr>
                    </a:solidFill>
                  </a:tcPr>
                </a:tc>
                <a:tc>
                  <a:txBody>
                    <a:bodyPr/>
                    <a:lstStyle/>
                    <a:p>
                      <a:pPr algn="ctr">
                        <a:lnSpc>
                          <a:spcPct val="107000"/>
                        </a:lnSpc>
                        <a:spcAft>
                          <a:spcPts val="0"/>
                        </a:spcAft>
                      </a:pPr>
                      <a:r>
                        <a:rPr lang="uk-UA" sz="1550" b="1" dirty="0" smtClean="0">
                          <a:effectLst/>
                          <a:latin typeface="Calibri" panose="020F0502020204030204" pitchFamily="34" charset="0"/>
                          <a:ea typeface="Calibri" panose="020F0502020204030204" pitchFamily="34" charset="0"/>
                          <a:cs typeface="Times New Roman" panose="02020603050405020304" pitchFamily="18" charset="0"/>
                        </a:rPr>
                        <a:t>2.1, 2.3, бюджет</a:t>
                      </a:r>
                    </a:p>
                  </a:txBody>
                  <a:tcPr marL="9525" marR="9525" marT="9525" marB="9525">
                    <a:solidFill>
                      <a:schemeClr val="accent1">
                        <a:lumMod val="20000"/>
                        <a:lumOff val="80000"/>
                      </a:schemeClr>
                    </a:solidFill>
                  </a:tcPr>
                </a:tc>
                <a:tc>
                  <a:txBody>
                    <a:bodyPr/>
                    <a:lstStyle/>
                    <a:p>
                      <a:pPr algn="ctr">
                        <a:lnSpc>
                          <a:spcPct val="107000"/>
                        </a:lnSpc>
                        <a:spcAft>
                          <a:spcPts val="0"/>
                        </a:spcAft>
                      </a:pPr>
                      <a:r>
                        <a:rPr lang="uk-UA" sz="1550" b="1" dirty="0">
                          <a:effectLst/>
                        </a:rPr>
                        <a:t>5</a:t>
                      </a:r>
                      <a:endParaRPr lang="uk-UA" sz="155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1">
                        <a:lumMod val="20000"/>
                        <a:lumOff val="80000"/>
                      </a:schemeClr>
                    </a:solidFill>
                  </a:tcPr>
                </a:tc>
                <a:extLst>
                  <a:ext uri="{0D108BD9-81ED-4DB2-BD59-A6C34878D82A}">
                    <a16:rowId xmlns:a16="http://schemas.microsoft.com/office/drawing/2014/main" val="232238763"/>
                  </a:ext>
                </a:extLst>
              </a:tr>
              <a:tr h="0">
                <a:tc>
                  <a:txBody>
                    <a:bodyPr/>
                    <a:lstStyle/>
                    <a:p>
                      <a:pPr>
                        <a:lnSpc>
                          <a:spcPct val="107000"/>
                        </a:lnSpc>
                        <a:spcAft>
                          <a:spcPts val="0"/>
                        </a:spcAft>
                      </a:pPr>
                      <a:r>
                        <a:rPr lang="uk-UA" sz="1550" b="1" dirty="0">
                          <a:solidFill>
                            <a:schemeClr val="bg1"/>
                          </a:solidFill>
                          <a:effectLst/>
                        </a:rPr>
                        <a:t>2</a:t>
                      </a:r>
                      <a:endParaRPr lang="uk-UA" sz="15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solidFill>
                            <a:schemeClr val="bg1"/>
                          </a:solidFill>
                          <a:effectLst/>
                        </a:rPr>
                        <a:t>Доцільність інвестування. Ефективність проекту </a:t>
                      </a:r>
                      <a:endParaRPr lang="uk-UA" sz="15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gn="ctr">
                        <a:lnSpc>
                          <a:spcPct val="107000"/>
                        </a:lnSpc>
                        <a:spcAft>
                          <a:spcPts val="0"/>
                        </a:spcAft>
                      </a:pPr>
                      <a:endParaRPr lang="uk-UA" sz="15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gn="ctr">
                        <a:lnSpc>
                          <a:spcPct val="107000"/>
                        </a:lnSpc>
                        <a:spcAft>
                          <a:spcPts val="0"/>
                        </a:spcAft>
                      </a:pPr>
                      <a:r>
                        <a:rPr lang="uk-UA" sz="1550" b="1" dirty="0">
                          <a:solidFill>
                            <a:schemeClr val="bg1"/>
                          </a:solidFill>
                          <a:effectLst/>
                        </a:rPr>
                        <a:t>50</a:t>
                      </a:r>
                      <a:endParaRPr lang="uk-UA" sz="15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extLst>
                  <a:ext uri="{0D108BD9-81ED-4DB2-BD59-A6C34878D82A}">
                    <a16:rowId xmlns:a16="http://schemas.microsoft.com/office/drawing/2014/main" val="1439283145"/>
                  </a:ext>
                </a:extLst>
              </a:tr>
              <a:tr h="47101">
                <a:tc>
                  <a:txBody>
                    <a:bodyPr/>
                    <a:lstStyle/>
                    <a:p>
                      <a:pPr>
                        <a:lnSpc>
                          <a:spcPct val="107000"/>
                        </a:lnSpc>
                        <a:spcAft>
                          <a:spcPts val="0"/>
                        </a:spcAft>
                      </a:pPr>
                      <a:r>
                        <a:rPr lang="uk-UA" sz="1550" dirty="0">
                          <a:effectLst/>
                        </a:rPr>
                        <a:t>2.1</a:t>
                      </a:r>
                      <a:endParaRPr lang="uk-UA"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solidFill>
                            <a:schemeClr val="tx1"/>
                          </a:solidFill>
                          <a:effectLst/>
                        </a:rPr>
                        <a:t>Рівень економічної та/або бюджетної ефективності реалізації проекту (наскільки дотичне)</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tc>
                  <a:txBody>
                    <a:bodyPr/>
                    <a:lstStyle/>
                    <a:p>
                      <a:pPr algn="ctr">
                        <a:lnSpc>
                          <a:spcPct val="107000"/>
                        </a:lnSpc>
                        <a:spcAft>
                          <a:spcPts val="0"/>
                        </a:spcAft>
                      </a:pPr>
                      <a:r>
                        <a:rPr lang="uk-UA" sz="1550" b="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9525" marR="9525" marT="9525" marB="9525">
                    <a:solidFill>
                      <a:schemeClr val="accent6">
                        <a:lumMod val="20000"/>
                        <a:lumOff val="80000"/>
                      </a:schemeClr>
                    </a:solidFill>
                  </a:tcPr>
                </a:tc>
                <a:tc>
                  <a:txBody>
                    <a:bodyPr/>
                    <a:lstStyle/>
                    <a:p>
                      <a:pPr algn="ctr">
                        <a:lnSpc>
                          <a:spcPct val="107000"/>
                        </a:lnSpc>
                        <a:spcAft>
                          <a:spcPts val="0"/>
                        </a:spcAft>
                      </a:pPr>
                      <a:r>
                        <a:rPr lang="uk-UA" sz="1550" b="1" dirty="0">
                          <a:solidFill>
                            <a:schemeClr val="tx1"/>
                          </a:solidFill>
                          <a:effectLst/>
                        </a:rPr>
                        <a:t>5х3</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3375308173"/>
                  </a:ext>
                </a:extLst>
              </a:tr>
              <a:tr h="0">
                <a:tc>
                  <a:txBody>
                    <a:bodyPr/>
                    <a:lstStyle/>
                    <a:p>
                      <a:pPr>
                        <a:lnSpc>
                          <a:spcPct val="107000"/>
                        </a:lnSpc>
                        <a:spcAft>
                          <a:spcPts val="0"/>
                        </a:spcAft>
                      </a:pPr>
                      <a:r>
                        <a:rPr lang="uk-UA" sz="1550" dirty="0">
                          <a:effectLst/>
                        </a:rPr>
                        <a:t>2.2</a:t>
                      </a:r>
                      <a:endParaRPr lang="uk-UA"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solidFill>
                            <a:schemeClr val="tx1"/>
                          </a:solidFill>
                          <a:effectLst/>
                        </a:rPr>
                        <a:t>Ступінь отримання інших економічних вигід від реалізації проекту (наскільки дотичне)</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tc>
                  <a:txBody>
                    <a:bodyPr/>
                    <a:lstStyle/>
                    <a:p>
                      <a:pPr algn="ctr">
                        <a:lnSpc>
                          <a:spcPct val="107000"/>
                        </a:lnSpc>
                        <a:spcAft>
                          <a:spcPts val="0"/>
                        </a:spcAft>
                      </a:pPr>
                      <a:r>
                        <a:rPr lang="uk-UA" sz="155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9525" marR="9525" marT="9525" marB="9525">
                    <a:solidFill>
                      <a:schemeClr val="accent6">
                        <a:lumMod val="20000"/>
                        <a:lumOff val="80000"/>
                      </a:schemeClr>
                    </a:solidFill>
                  </a:tcPr>
                </a:tc>
                <a:tc>
                  <a:txBody>
                    <a:bodyPr/>
                    <a:lstStyle/>
                    <a:p>
                      <a:pPr algn="ctr">
                        <a:lnSpc>
                          <a:spcPct val="107000"/>
                        </a:lnSpc>
                        <a:spcAft>
                          <a:spcPts val="0"/>
                        </a:spcAft>
                      </a:pPr>
                      <a:r>
                        <a:rPr lang="uk-UA" sz="1550" b="1" dirty="0">
                          <a:solidFill>
                            <a:schemeClr val="tx1"/>
                          </a:solidFill>
                          <a:effectLst/>
                        </a:rPr>
                        <a:t>5х2</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503720827"/>
                  </a:ext>
                </a:extLst>
              </a:tr>
              <a:tr h="68675">
                <a:tc>
                  <a:txBody>
                    <a:bodyPr/>
                    <a:lstStyle/>
                    <a:p>
                      <a:pPr>
                        <a:lnSpc>
                          <a:spcPct val="107000"/>
                        </a:lnSpc>
                        <a:spcAft>
                          <a:spcPts val="0"/>
                        </a:spcAft>
                      </a:pPr>
                      <a:r>
                        <a:rPr lang="uk-UA" sz="1550" dirty="0">
                          <a:effectLst/>
                        </a:rPr>
                        <a:t>2.3</a:t>
                      </a:r>
                      <a:endParaRPr lang="uk-UA"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solidFill>
                            <a:schemeClr val="tx1"/>
                          </a:solidFill>
                          <a:effectLst/>
                        </a:rPr>
                        <a:t>Рівень позитивного соціального впливу (наскільки дотичне)</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tc>
                  <a:txBody>
                    <a:bodyPr/>
                    <a:lstStyle/>
                    <a:p>
                      <a:pPr algn="ctr">
                        <a:lnSpc>
                          <a:spcPct val="107000"/>
                        </a:lnSpc>
                        <a:spcAft>
                          <a:spcPts val="0"/>
                        </a:spcAft>
                      </a:pPr>
                      <a:r>
                        <a:rPr lang="uk-UA" sz="155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9525" marR="9525" marT="9525" marB="9525">
                    <a:solidFill>
                      <a:schemeClr val="accent6">
                        <a:lumMod val="20000"/>
                        <a:lumOff val="80000"/>
                      </a:schemeClr>
                    </a:solidFill>
                  </a:tcPr>
                </a:tc>
                <a:tc>
                  <a:txBody>
                    <a:bodyPr/>
                    <a:lstStyle/>
                    <a:p>
                      <a:pPr algn="ctr">
                        <a:lnSpc>
                          <a:spcPct val="107000"/>
                        </a:lnSpc>
                        <a:spcAft>
                          <a:spcPts val="0"/>
                        </a:spcAft>
                      </a:pPr>
                      <a:r>
                        <a:rPr lang="uk-UA" sz="1550" b="1" dirty="0">
                          <a:solidFill>
                            <a:schemeClr val="tx1"/>
                          </a:solidFill>
                          <a:effectLst/>
                        </a:rPr>
                        <a:t>5х2</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2522797026"/>
                  </a:ext>
                </a:extLst>
              </a:tr>
              <a:tr h="169663">
                <a:tc>
                  <a:txBody>
                    <a:bodyPr/>
                    <a:lstStyle/>
                    <a:p>
                      <a:pPr>
                        <a:lnSpc>
                          <a:spcPct val="107000"/>
                        </a:lnSpc>
                        <a:spcAft>
                          <a:spcPts val="0"/>
                        </a:spcAft>
                      </a:pPr>
                      <a:r>
                        <a:rPr lang="uk-UA" sz="1550" dirty="0">
                          <a:effectLst/>
                        </a:rPr>
                        <a:t>2.4</a:t>
                      </a:r>
                      <a:endParaRPr lang="uk-UA"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solidFill>
                            <a:schemeClr val="tx1"/>
                          </a:solidFill>
                          <a:effectLst/>
                        </a:rPr>
                        <a:t>Рівень позитивного екологічного впливу проекту (наскільки дотичне)</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tc>
                  <a:txBody>
                    <a:bodyPr/>
                    <a:lstStyle/>
                    <a:p>
                      <a:pPr algn="ctr">
                        <a:lnSpc>
                          <a:spcPct val="107000"/>
                        </a:lnSpc>
                        <a:spcAft>
                          <a:spcPts val="0"/>
                        </a:spcAft>
                      </a:pPr>
                      <a:r>
                        <a:rPr lang="uk-UA" sz="155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tc>
                  <a:txBody>
                    <a:bodyPr/>
                    <a:lstStyle/>
                    <a:p>
                      <a:pPr algn="ctr">
                        <a:lnSpc>
                          <a:spcPct val="107000"/>
                        </a:lnSpc>
                        <a:spcAft>
                          <a:spcPts val="0"/>
                        </a:spcAft>
                      </a:pPr>
                      <a:r>
                        <a:rPr lang="uk-UA" sz="1550" b="1" dirty="0">
                          <a:solidFill>
                            <a:schemeClr val="tx1"/>
                          </a:solidFill>
                          <a:effectLst/>
                        </a:rPr>
                        <a:t>5</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444539122"/>
                  </a:ext>
                </a:extLst>
              </a:tr>
              <a:tr h="0">
                <a:tc>
                  <a:txBody>
                    <a:bodyPr/>
                    <a:lstStyle/>
                    <a:p>
                      <a:pPr>
                        <a:lnSpc>
                          <a:spcPct val="107000"/>
                        </a:lnSpc>
                        <a:spcAft>
                          <a:spcPts val="0"/>
                        </a:spcAft>
                      </a:pPr>
                      <a:r>
                        <a:rPr lang="uk-UA" sz="1550" dirty="0">
                          <a:effectLst/>
                        </a:rPr>
                        <a:t>2.5</a:t>
                      </a:r>
                      <a:endParaRPr lang="uk-UA"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solidFill>
                            <a:schemeClr val="tx1"/>
                          </a:solidFill>
                          <a:effectLst/>
                        </a:rPr>
                        <a:t>Рівень </a:t>
                      </a:r>
                      <a:r>
                        <a:rPr lang="uk-UA" sz="1550" b="1" dirty="0" err="1">
                          <a:solidFill>
                            <a:schemeClr val="tx1"/>
                          </a:solidFill>
                          <a:effectLst/>
                        </a:rPr>
                        <a:t>інноваційності</a:t>
                      </a:r>
                      <a:r>
                        <a:rPr lang="uk-UA" sz="1550" b="1" dirty="0">
                          <a:solidFill>
                            <a:schemeClr val="tx1"/>
                          </a:solidFill>
                          <a:effectLst/>
                        </a:rPr>
                        <a:t> проекту (впровадження інноваційних технологій, </a:t>
                      </a:r>
                      <a:r>
                        <a:rPr lang="uk-UA" sz="1550" b="1" dirty="0" err="1">
                          <a:solidFill>
                            <a:schemeClr val="tx1"/>
                          </a:solidFill>
                          <a:effectLst/>
                        </a:rPr>
                        <a:t>методик</a:t>
                      </a:r>
                      <a:r>
                        <a:rPr lang="uk-UA" sz="1550" b="1" dirty="0">
                          <a:solidFill>
                            <a:schemeClr val="tx1"/>
                          </a:solidFill>
                          <a:effectLst/>
                        </a:rPr>
                        <a:t> та практик, сприяння переходу на новий технологічний уклад)</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tc>
                  <a:txBody>
                    <a:bodyPr/>
                    <a:lstStyle/>
                    <a:p>
                      <a:pPr algn="ctr">
                        <a:lnSpc>
                          <a:spcPct val="107000"/>
                        </a:lnSpc>
                        <a:spcAft>
                          <a:spcPts val="0"/>
                        </a:spcAft>
                      </a:pPr>
                      <a:r>
                        <a:rPr lang="uk-UA" sz="155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9525" marR="9525" marT="9525" marB="9525">
                    <a:solidFill>
                      <a:schemeClr val="accent6">
                        <a:lumMod val="20000"/>
                        <a:lumOff val="80000"/>
                      </a:schemeClr>
                    </a:solidFill>
                  </a:tcPr>
                </a:tc>
                <a:tc>
                  <a:txBody>
                    <a:bodyPr/>
                    <a:lstStyle/>
                    <a:p>
                      <a:pPr algn="ctr">
                        <a:lnSpc>
                          <a:spcPct val="107000"/>
                        </a:lnSpc>
                        <a:spcAft>
                          <a:spcPts val="0"/>
                        </a:spcAft>
                      </a:pPr>
                      <a:r>
                        <a:rPr lang="uk-UA" sz="1550" b="1" dirty="0">
                          <a:solidFill>
                            <a:schemeClr val="tx1"/>
                          </a:solidFill>
                          <a:effectLst/>
                        </a:rPr>
                        <a:t>5х2</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653874117"/>
                  </a:ext>
                </a:extLst>
              </a:tr>
              <a:tr h="71199">
                <a:tc>
                  <a:txBody>
                    <a:bodyPr/>
                    <a:lstStyle/>
                    <a:p>
                      <a:pPr>
                        <a:lnSpc>
                          <a:spcPct val="107000"/>
                        </a:lnSpc>
                        <a:spcAft>
                          <a:spcPts val="0"/>
                        </a:spcAft>
                      </a:pPr>
                      <a:r>
                        <a:rPr lang="uk-UA" sz="1550" b="1" dirty="0">
                          <a:solidFill>
                            <a:schemeClr val="bg1"/>
                          </a:solidFill>
                          <a:effectLst/>
                        </a:rPr>
                        <a:t>3</a:t>
                      </a:r>
                      <a:endParaRPr lang="uk-UA" sz="15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solidFill>
                            <a:schemeClr val="bg1"/>
                          </a:solidFill>
                          <a:effectLst/>
                        </a:rPr>
                        <a:t>Сталість результатів проекту</a:t>
                      </a:r>
                      <a:endParaRPr lang="uk-UA" sz="15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gn="ctr">
                        <a:lnSpc>
                          <a:spcPct val="107000"/>
                        </a:lnSpc>
                        <a:spcAft>
                          <a:spcPts val="0"/>
                        </a:spcAft>
                      </a:pPr>
                      <a:endParaRPr lang="uk-UA" sz="15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gn="ctr">
                        <a:lnSpc>
                          <a:spcPct val="107000"/>
                        </a:lnSpc>
                        <a:spcAft>
                          <a:spcPts val="0"/>
                        </a:spcAft>
                      </a:pPr>
                      <a:r>
                        <a:rPr lang="uk-UA" sz="1550" b="1" dirty="0">
                          <a:solidFill>
                            <a:schemeClr val="bg1"/>
                          </a:solidFill>
                          <a:effectLst/>
                        </a:rPr>
                        <a:t>10</a:t>
                      </a:r>
                      <a:endParaRPr lang="uk-UA" sz="15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extLst>
                  <a:ext uri="{0D108BD9-81ED-4DB2-BD59-A6C34878D82A}">
                    <a16:rowId xmlns:a16="http://schemas.microsoft.com/office/drawing/2014/main" val="1783703701"/>
                  </a:ext>
                </a:extLst>
              </a:tr>
              <a:tr h="0">
                <a:tc>
                  <a:txBody>
                    <a:bodyPr/>
                    <a:lstStyle/>
                    <a:p>
                      <a:pPr>
                        <a:lnSpc>
                          <a:spcPct val="107000"/>
                        </a:lnSpc>
                        <a:spcAft>
                          <a:spcPts val="0"/>
                        </a:spcAft>
                      </a:pPr>
                      <a:r>
                        <a:rPr lang="uk-UA" sz="1550" dirty="0">
                          <a:effectLst/>
                        </a:rPr>
                        <a:t>3.1</a:t>
                      </a:r>
                      <a:endParaRPr lang="uk-UA"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solidFill>
                            <a:schemeClr val="tx1"/>
                          </a:solidFill>
                          <a:effectLst/>
                        </a:rPr>
                        <a:t>Рівень спроможності та надійності джерел подальшого фінансування діяльності та заходів за проектом або утримання об'єкта за рахунок власних </a:t>
                      </a:r>
                      <a:r>
                        <a:rPr lang="uk-UA" sz="1550" b="1" dirty="0" smtClean="0">
                          <a:solidFill>
                            <a:schemeClr val="tx1"/>
                          </a:solidFill>
                          <a:effectLst/>
                        </a:rPr>
                        <a:t>коштів</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4">
                        <a:lumMod val="20000"/>
                        <a:lumOff val="80000"/>
                      </a:schemeClr>
                    </a:solidFill>
                  </a:tcPr>
                </a:tc>
                <a:tc>
                  <a:txBody>
                    <a:bodyPr/>
                    <a:lstStyle/>
                    <a:p>
                      <a:pPr algn="ctr">
                        <a:lnSpc>
                          <a:spcPct val="107000"/>
                        </a:lnSpc>
                        <a:spcAft>
                          <a:spcPts val="0"/>
                        </a:spcAft>
                      </a:pPr>
                      <a:r>
                        <a:rPr lang="uk-UA" sz="155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9525" marR="9525" marT="9525" marB="9525">
                    <a:solidFill>
                      <a:schemeClr val="accent4">
                        <a:lumMod val="20000"/>
                        <a:lumOff val="80000"/>
                      </a:schemeClr>
                    </a:solidFill>
                  </a:tcPr>
                </a:tc>
                <a:tc>
                  <a:txBody>
                    <a:bodyPr/>
                    <a:lstStyle/>
                    <a:p>
                      <a:pPr algn="ctr">
                        <a:lnSpc>
                          <a:spcPct val="107000"/>
                        </a:lnSpc>
                        <a:spcAft>
                          <a:spcPts val="0"/>
                        </a:spcAft>
                      </a:pPr>
                      <a:r>
                        <a:rPr lang="uk-UA" sz="1550" b="1" dirty="0">
                          <a:solidFill>
                            <a:schemeClr val="tx1"/>
                          </a:solidFill>
                          <a:effectLst/>
                        </a:rPr>
                        <a:t>5</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4">
                        <a:lumMod val="20000"/>
                        <a:lumOff val="80000"/>
                      </a:schemeClr>
                    </a:solidFill>
                  </a:tcPr>
                </a:tc>
                <a:extLst>
                  <a:ext uri="{0D108BD9-81ED-4DB2-BD59-A6C34878D82A}">
                    <a16:rowId xmlns:a16="http://schemas.microsoft.com/office/drawing/2014/main" val="1492805033"/>
                  </a:ext>
                </a:extLst>
              </a:tr>
              <a:tr h="0">
                <a:tc>
                  <a:txBody>
                    <a:bodyPr/>
                    <a:lstStyle/>
                    <a:p>
                      <a:pPr>
                        <a:lnSpc>
                          <a:spcPct val="107000"/>
                        </a:lnSpc>
                        <a:spcAft>
                          <a:spcPts val="0"/>
                        </a:spcAft>
                      </a:pPr>
                      <a:r>
                        <a:rPr lang="uk-UA" sz="1550" dirty="0">
                          <a:effectLst/>
                        </a:rPr>
                        <a:t>3.2</a:t>
                      </a:r>
                      <a:endParaRPr lang="uk-UA"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0000"/>
                        </a:lnSpc>
                        <a:spcAft>
                          <a:spcPts val="0"/>
                        </a:spcAft>
                      </a:pPr>
                      <a:r>
                        <a:rPr lang="uk-UA" sz="1550" b="1" dirty="0">
                          <a:solidFill>
                            <a:schemeClr val="tx1"/>
                          </a:solidFill>
                          <a:effectLst/>
                        </a:rPr>
                        <a:t>Наявність </a:t>
                      </a:r>
                      <a:r>
                        <a:rPr lang="uk-UA" sz="1550" b="1" dirty="0" err="1">
                          <a:solidFill>
                            <a:schemeClr val="tx1"/>
                          </a:solidFill>
                          <a:effectLst/>
                        </a:rPr>
                        <a:t>співфінансування</a:t>
                      </a:r>
                      <a:r>
                        <a:rPr lang="uk-UA" sz="1550" b="1" dirty="0">
                          <a:solidFill>
                            <a:schemeClr val="tx1"/>
                          </a:solidFill>
                          <a:effectLst/>
                        </a:rPr>
                        <a:t> проекту із джерел ініціатора або замовника проекту</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4">
                        <a:lumMod val="20000"/>
                        <a:lumOff val="80000"/>
                      </a:schemeClr>
                    </a:solidFill>
                  </a:tcPr>
                </a:tc>
                <a:tc>
                  <a:txBody>
                    <a:bodyPr/>
                    <a:lstStyle/>
                    <a:p>
                      <a:pPr algn="ctr">
                        <a:lnSpc>
                          <a:spcPct val="107000"/>
                        </a:lnSpc>
                        <a:spcAft>
                          <a:spcPts val="0"/>
                        </a:spcAft>
                      </a:pP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4">
                        <a:lumMod val="20000"/>
                        <a:lumOff val="80000"/>
                      </a:schemeClr>
                    </a:solidFill>
                  </a:tcPr>
                </a:tc>
                <a:tc>
                  <a:txBody>
                    <a:bodyPr/>
                    <a:lstStyle/>
                    <a:p>
                      <a:pPr algn="ctr">
                        <a:lnSpc>
                          <a:spcPct val="107000"/>
                        </a:lnSpc>
                        <a:spcAft>
                          <a:spcPts val="0"/>
                        </a:spcAft>
                      </a:pPr>
                      <a:r>
                        <a:rPr lang="uk-UA" sz="1550" b="1" dirty="0">
                          <a:solidFill>
                            <a:schemeClr val="tx1"/>
                          </a:solidFill>
                          <a:effectLst/>
                        </a:rPr>
                        <a:t>5</a:t>
                      </a:r>
                      <a:endParaRPr lang="uk-UA"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4">
                        <a:lumMod val="20000"/>
                        <a:lumOff val="80000"/>
                      </a:schemeClr>
                    </a:solidFill>
                  </a:tcPr>
                </a:tc>
                <a:extLst>
                  <a:ext uri="{0D108BD9-81ED-4DB2-BD59-A6C34878D82A}">
                    <a16:rowId xmlns:a16="http://schemas.microsoft.com/office/drawing/2014/main" val="2911717542"/>
                  </a:ext>
                </a:extLst>
              </a:tr>
            </a:tbl>
          </a:graphicData>
        </a:graphic>
      </p:graphicFrame>
    </p:spTree>
    <p:extLst>
      <p:ext uri="{BB962C8B-B14F-4D97-AF65-F5344CB8AC3E}">
        <p14:creationId xmlns:p14="http://schemas.microsoft.com/office/powerpoint/2010/main" val="17943488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0405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9164" y="98825"/>
            <a:ext cx="9172672" cy="449855"/>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ШКАЛА ОЦІНКИ</a:t>
            </a:r>
            <a:endParaRPr lang="ru-RU" sz="2800" b="1" dirty="0">
              <a:latin typeface="Century Gothic" pitchFamily="34" charset="0"/>
            </a:endParaRPr>
          </a:p>
        </p:txBody>
      </p:sp>
      <p:graphicFrame>
        <p:nvGraphicFramePr>
          <p:cNvPr id="2" name="Таблиця 1"/>
          <p:cNvGraphicFramePr>
            <a:graphicFrameLocks noGrp="1"/>
          </p:cNvGraphicFramePr>
          <p:nvPr>
            <p:extLst>
              <p:ext uri="{D42A27DB-BD31-4B8C-83A1-F6EECF244321}">
                <p14:modId xmlns:p14="http://schemas.microsoft.com/office/powerpoint/2010/main" val="2959490711"/>
              </p:ext>
            </p:extLst>
          </p:nvPr>
        </p:nvGraphicFramePr>
        <p:xfrm>
          <a:off x="107504" y="602882"/>
          <a:ext cx="9036496" cy="5974888"/>
        </p:xfrm>
        <a:graphic>
          <a:graphicData uri="http://schemas.openxmlformats.org/drawingml/2006/table">
            <a:tbl>
              <a:tblPr firstRow="1" firstCol="1" bandRow="1">
                <a:tableStyleId>{5C22544A-7EE6-4342-B048-85BDC9FD1C3A}</a:tableStyleId>
              </a:tblPr>
              <a:tblGrid>
                <a:gridCol w="425258">
                  <a:extLst>
                    <a:ext uri="{9D8B030D-6E8A-4147-A177-3AD203B41FA5}">
                      <a16:colId xmlns:a16="http://schemas.microsoft.com/office/drawing/2014/main" val="1512579316"/>
                    </a:ext>
                  </a:extLst>
                </a:gridCol>
                <a:gridCol w="8051784">
                  <a:extLst>
                    <a:ext uri="{9D8B030D-6E8A-4147-A177-3AD203B41FA5}">
                      <a16:colId xmlns:a16="http://schemas.microsoft.com/office/drawing/2014/main" val="3970768438"/>
                    </a:ext>
                  </a:extLst>
                </a:gridCol>
                <a:gridCol w="559454">
                  <a:extLst>
                    <a:ext uri="{9D8B030D-6E8A-4147-A177-3AD203B41FA5}">
                      <a16:colId xmlns:a16="http://schemas.microsoft.com/office/drawing/2014/main" val="1125635509"/>
                    </a:ext>
                  </a:extLst>
                </a:gridCol>
              </a:tblGrid>
              <a:tr h="480438">
                <a:tc>
                  <a:txBody>
                    <a:bodyPr/>
                    <a:lstStyle/>
                    <a:p>
                      <a:pPr>
                        <a:lnSpc>
                          <a:spcPct val="107000"/>
                        </a:lnSpc>
                        <a:spcAft>
                          <a:spcPts val="0"/>
                        </a:spcAft>
                      </a:pPr>
                      <a:r>
                        <a:rPr lang="uk-UA" sz="1800" dirty="0">
                          <a:solidFill>
                            <a:srgbClr val="002060"/>
                          </a:solidFill>
                          <a:effectLst/>
                        </a:rPr>
                        <a:t> </a:t>
                      </a:r>
                      <a:endParaRPr lang="uk-UA"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bg1"/>
                    </a:solidFill>
                  </a:tcPr>
                </a:tc>
                <a:tc>
                  <a:txBody>
                    <a:bodyPr/>
                    <a:lstStyle/>
                    <a:p>
                      <a:pPr algn="ctr">
                        <a:lnSpc>
                          <a:spcPct val="107000"/>
                        </a:lnSpc>
                        <a:spcAft>
                          <a:spcPts val="0"/>
                        </a:spcAft>
                      </a:pPr>
                      <a:r>
                        <a:rPr lang="uk-UA" sz="1800" dirty="0">
                          <a:solidFill>
                            <a:schemeClr val="bg1"/>
                          </a:solidFill>
                          <a:effectLst/>
                        </a:rPr>
                        <a:t>ІІ. Спеціальні критерії оцінювання проекту за програмами</a:t>
                      </a:r>
                      <a:endParaRPr lang="uk-U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FF0000"/>
                    </a:solidFill>
                  </a:tcPr>
                </a:tc>
                <a:tc>
                  <a:txBody>
                    <a:bodyPr/>
                    <a:lstStyle/>
                    <a:p>
                      <a:pPr>
                        <a:lnSpc>
                          <a:spcPct val="107000"/>
                        </a:lnSpc>
                        <a:spcAft>
                          <a:spcPts val="0"/>
                        </a:spcAft>
                      </a:pPr>
                      <a:r>
                        <a:rPr lang="uk-UA" sz="1800" dirty="0">
                          <a:solidFill>
                            <a:srgbClr val="002060"/>
                          </a:solidFill>
                          <a:effectLst/>
                        </a:rPr>
                        <a:t> </a:t>
                      </a:r>
                      <a:endParaRPr lang="uk-UA"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bg1"/>
                    </a:solidFill>
                  </a:tcPr>
                </a:tc>
                <a:extLst>
                  <a:ext uri="{0D108BD9-81ED-4DB2-BD59-A6C34878D82A}">
                    <a16:rowId xmlns:a16="http://schemas.microsoft.com/office/drawing/2014/main" val="4135051224"/>
                  </a:ext>
                </a:extLst>
              </a:tr>
              <a:tr h="329456">
                <a:tc>
                  <a:txBody>
                    <a:bodyPr/>
                    <a:lstStyle/>
                    <a:p>
                      <a:pPr>
                        <a:lnSpc>
                          <a:spcPct val="107000"/>
                        </a:lnSpc>
                        <a:spcAft>
                          <a:spcPts val="0"/>
                        </a:spcAft>
                      </a:pPr>
                      <a:r>
                        <a:rPr lang="uk-UA" sz="1800" b="1" dirty="0">
                          <a:solidFill>
                            <a:schemeClr val="bg1"/>
                          </a:solidFill>
                          <a:effectLst/>
                        </a:rPr>
                        <a:t>1</a:t>
                      </a:r>
                      <a:endParaRPr lang="uk-U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tc>
                  <a:txBody>
                    <a:bodyPr/>
                    <a:lstStyle/>
                    <a:p>
                      <a:pPr algn="ctr">
                        <a:lnSpc>
                          <a:spcPct val="107000"/>
                        </a:lnSpc>
                        <a:spcAft>
                          <a:spcPts val="0"/>
                        </a:spcAft>
                      </a:pPr>
                      <a:r>
                        <a:rPr lang="uk-UA" sz="1800" b="1" dirty="0">
                          <a:solidFill>
                            <a:schemeClr val="bg1"/>
                          </a:solidFill>
                          <a:effectLst/>
                        </a:rPr>
                        <a:t>Програма розвитку інноваційної економіки та інвестицій</a:t>
                      </a:r>
                      <a:endParaRPr lang="uk-U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tc>
                  <a:txBody>
                    <a:bodyPr/>
                    <a:lstStyle/>
                    <a:p>
                      <a:pPr>
                        <a:lnSpc>
                          <a:spcPct val="107000"/>
                        </a:lnSpc>
                        <a:spcAft>
                          <a:spcPts val="0"/>
                        </a:spcAft>
                      </a:pPr>
                      <a:r>
                        <a:rPr lang="uk-UA" sz="1800" b="1" dirty="0">
                          <a:solidFill>
                            <a:schemeClr val="bg1"/>
                          </a:solidFill>
                          <a:effectLst/>
                        </a:rPr>
                        <a:t>20</a:t>
                      </a:r>
                      <a:endParaRPr lang="uk-U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extLst>
                  <a:ext uri="{0D108BD9-81ED-4DB2-BD59-A6C34878D82A}">
                    <a16:rowId xmlns:a16="http://schemas.microsoft.com/office/drawing/2014/main" val="279446393"/>
                  </a:ext>
                </a:extLst>
              </a:tr>
              <a:tr h="1824409">
                <a:tc>
                  <a:txBody>
                    <a:bodyPr/>
                    <a:lstStyle/>
                    <a:p>
                      <a:pPr>
                        <a:lnSpc>
                          <a:spcPct val="107000"/>
                        </a:lnSpc>
                        <a:spcAft>
                          <a:spcPts val="0"/>
                        </a:spcAft>
                      </a:pPr>
                      <a:r>
                        <a:rPr lang="uk-UA" sz="1800" dirty="0">
                          <a:effectLst/>
                        </a:rPr>
                        <a:t>1.1</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Ступінь новизни проекту </a:t>
                      </a:r>
                      <a:r>
                        <a:rPr lang="uk-UA" sz="1800" dirty="0">
                          <a:effectLst/>
                        </a:rPr>
                        <a:t>(абсолютна: принципово нові технології, види продукції, послуги, технологічні рішення, бізнес-процеси; </a:t>
                      </a:r>
                      <a:br>
                        <a:rPr lang="uk-UA" sz="1800" dirty="0">
                          <a:effectLst/>
                        </a:rPr>
                      </a:br>
                      <a:r>
                        <a:rPr lang="uk-UA" sz="1800" dirty="0">
                          <a:effectLst/>
                        </a:rPr>
                        <a:t>відносна: комбінація існуючих технологій, підходів для створення нового продукту, послуги, бізнес-процесу; </a:t>
                      </a:r>
                      <a:br>
                        <a:rPr lang="uk-UA" sz="1800" dirty="0">
                          <a:effectLst/>
                        </a:rPr>
                      </a:br>
                      <a:r>
                        <a:rPr lang="uk-UA" sz="1800" dirty="0">
                          <a:effectLst/>
                        </a:rPr>
                        <a:t>умовна: удосконалення існуючої продукції, послуги, технологічного рішення, бізнес-процесу)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795099664"/>
                  </a:ext>
                </a:extLst>
              </a:tr>
              <a:tr h="1046706">
                <a:tc>
                  <a:txBody>
                    <a:bodyPr/>
                    <a:lstStyle/>
                    <a:p>
                      <a:pPr>
                        <a:lnSpc>
                          <a:spcPct val="107000"/>
                        </a:lnSpc>
                        <a:spcAft>
                          <a:spcPts val="0"/>
                        </a:spcAft>
                      </a:pPr>
                      <a:r>
                        <a:rPr lang="uk-UA" sz="1800" dirty="0">
                          <a:effectLst/>
                        </a:rPr>
                        <a:t>1.2</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Ступінь впливу проекту </a:t>
                      </a:r>
                      <a:r>
                        <a:rPr lang="uk-UA" sz="1800" dirty="0">
                          <a:effectLst/>
                        </a:rPr>
                        <a:t>на стимулювання розвитку інноваційної інфраструктури (для наукових розробок, досліджень, інновацій; виробничої інфраструктури, спрямованої на створення та удосконалення технологій, продуктів, послуг, бізнес-процесів)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359554708"/>
                  </a:ext>
                </a:extLst>
              </a:tr>
              <a:tr h="661012">
                <a:tc>
                  <a:txBody>
                    <a:bodyPr/>
                    <a:lstStyle/>
                    <a:p>
                      <a:pPr>
                        <a:lnSpc>
                          <a:spcPct val="107000"/>
                        </a:lnSpc>
                        <a:spcAft>
                          <a:spcPts val="0"/>
                        </a:spcAft>
                      </a:pPr>
                      <a:r>
                        <a:rPr lang="uk-UA" sz="1800" dirty="0">
                          <a:effectLst/>
                        </a:rPr>
                        <a:t>1.3</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Значущість проекту </a:t>
                      </a:r>
                      <a:r>
                        <a:rPr lang="uk-UA" sz="1800" dirty="0">
                          <a:effectLst/>
                        </a:rPr>
                        <a:t>для таких </a:t>
                      </a:r>
                      <a:r>
                        <a:rPr lang="uk-UA" sz="1800" dirty="0" err="1">
                          <a:effectLst/>
                        </a:rPr>
                        <a:t>стейкхолдерів</a:t>
                      </a:r>
                      <a:r>
                        <a:rPr lang="uk-UA" sz="1800" dirty="0">
                          <a:effectLst/>
                        </a:rPr>
                        <a:t>, як підприємства, науковці, дослідники, студенти, населення регіону/області/країни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249295684"/>
                  </a:ext>
                </a:extLst>
              </a:tr>
              <a:tr h="1376420">
                <a:tc>
                  <a:txBody>
                    <a:bodyPr/>
                    <a:lstStyle/>
                    <a:p>
                      <a:pPr>
                        <a:lnSpc>
                          <a:spcPct val="107000"/>
                        </a:lnSpc>
                        <a:spcAft>
                          <a:spcPts val="0"/>
                        </a:spcAft>
                      </a:pPr>
                      <a:r>
                        <a:rPr lang="uk-UA" sz="1800" dirty="0">
                          <a:effectLst/>
                        </a:rPr>
                        <a:t>1.4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Ступінь готовності </a:t>
                      </a:r>
                      <a:r>
                        <a:rPr lang="uk-UA" sz="1800" dirty="0">
                          <a:effectLst/>
                        </a:rPr>
                        <a:t>до впровадження наукових розробок та забезпечення практичних результатів у галузі економіки (вимоги </a:t>
                      </a:r>
                      <a:r>
                        <a:rPr lang="uk-UA" sz="1800" u="sng" dirty="0">
                          <a:effectLst/>
                          <a:hlinkClick r:id="rId3"/>
                        </a:rPr>
                        <a:t>підпункту 1</a:t>
                      </a:r>
                      <a:r>
                        <a:rPr lang="uk-UA" sz="1800" dirty="0">
                          <a:effectLst/>
                        </a:rPr>
                        <a:t> пункту 1 Плану заходів з реалізації Концепції реформування державної політики в інноваційній сфері на 2015-2019 роки, затвердженого розпорядженням Кабінету Міністрів України від 04 червня 2015 року № 575-р)</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983884092"/>
                  </a:ext>
                </a:extLst>
              </a:tr>
            </a:tbl>
          </a:graphicData>
        </a:graphic>
      </p:graphicFrame>
    </p:spTree>
    <p:extLst>
      <p:ext uri="{BB962C8B-B14F-4D97-AF65-F5344CB8AC3E}">
        <p14:creationId xmlns:p14="http://schemas.microsoft.com/office/powerpoint/2010/main" val="10049157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0405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9164" y="98825"/>
            <a:ext cx="9172672" cy="449855"/>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ШКАЛА ОЦІНКИ</a:t>
            </a:r>
            <a:endParaRPr lang="ru-RU" sz="2800" b="1" dirty="0">
              <a:latin typeface="Century Gothic" pitchFamily="34" charset="0"/>
            </a:endParaRPr>
          </a:p>
        </p:txBody>
      </p:sp>
      <p:graphicFrame>
        <p:nvGraphicFramePr>
          <p:cNvPr id="2" name="Таблиця 1"/>
          <p:cNvGraphicFramePr>
            <a:graphicFrameLocks noGrp="1"/>
          </p:cNvGraphicFramePr>
          <p:nvPr>
            <p:extLst>
              <p:ext uri="{D42A27DB-BD31-4B8C-83A1-F6EECF244321}">
                <p14:modId xmlns:p14="http://schemas.microsoft.com/office/powerpoint/2010/main" val="887406101"/>
              </p:ext>
            </p:extLst>
          </p:nvPr>
        </p:nvGraphicFramePr>
        <p:xfrm>
          <a:off x="107504" y="692696"/>
          <a:ext cx="8928992" cy="6165304"/>
        </p:xfrm>
        <a:graphic>
          <a:graphicData uri="http://schemas.openxmlformats.org/drawingml/2006/table">
            <a:tbl>
              <a:tblPr firstRow="1" firstCol="1" bandRow="1">
                <a:tableStyleId>{5C22544A-7EE6-4342-B048-85BDC9FD1C3A}</a:tableStyleId>
              </a:tblPr>
              <a:tblGrid>
                <a:gridCol w="420199">
                  <a:extLst>
                    <a:ext uri="{9D8B030D-6E8A-4147-A177-3AD203B41FA5}">
                      <a16:colId xmlns:a16="http://schemas.microsoft.com/office/drawing/2014/main" val="913765338"/>
                    </a:ext>
                  </a:extLst>
                </a:gridCol>
                <a:gridCol w="7955995">
                  <a:extLst>
                    <a:ext uri="{9D8B030D-6E8A-4147-A177-3AD203B41FA5}">
                      <a16:colId xmlns:a16="http://schemas.microsoft.com/office/drawing/2014/main" val="3367846648"/>
                    </a:ext>
                  </a:extLst>
                </a:gridCol>
                <a:gridCol w="552798">
                  <a:extLst>
                    <a:ext uri="{9D8B030D-6E8A-4147-A177-3AD203B41FA5}">
                      <a16:colId xmlns:a16="http://schemas.microsoft.com/office/drawing/2014/main" val="594976044"/>
                    </a:ext>
                  </a:extLst>
                </a:gridCol>
              </a:tblGrid>
              <a:tr h="562713">
                <a:tc>
                  <a:txBody>
                    <a:bodyPr/>
                    <a:lstStyle/>
                    <a:p>
                      <a:pPr>
                        <a:lnSpc>
                          <a:spcPct val="107000"/>
                        </a:lnSpc>
                        <a:spcAft>
                          <a:spcPts val="0"/>
                        </a:spcAft>
                      </a:pPr>
                      <a:r>
                        <a:rPr lang="uk-UA" sz="1800" dirty="0">
                          <a:solidFill>
                            <a:schemeClr val="bg1"/>
                          </a:solidFill>
                          <a:effectLst/>
                        </a:rPr>
                        <a:t>2</a:t>
                      </a:r>
                      <a:endParaRPr lang="uk-U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tc>
                  <a:txBody>
                    <a:bodyPr/>
                    <a:lstStyle/>
                    <a:p>
                      <a:pPr algn="ctr">
                        <a:lnSpc>
                          <a:spcPct val="107000"/>
                        </a:lnSpc>
                        <a:spcAft>
                          <a:spcPts val="0"/>
                        </a:spcAft>
                      </a:pPr>
                      <a:r>
                        <a:rPr lang="uk-UA" sz="1800" dirty="0">
                          <a:solidFill>
                            <a:schemeClr val="bg1"/>
                          </a:solidFill>
                          <a:effectLst/>
                        </a:rPr>
                        <a:t>Програма розвитку людського потенціалу</a:t>
                      </a:r>
                      <a:endParaRPr lang="uk-U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tc>
                  <a:txBody>
                    <a:bodyPr/>
                    <a:lstStyle/>
                    <a:p>
                      <a:pPr>
                        <a:lnSpc>
                          <a:spcPct val="107000"/>
                        </a:lnSpc>
                        <a:spcAft>
                          <a:spcPts val="0"/>
                        </a:spcAft>
                      </a:pPr>
                      <a:r>
                        <a:rPr lang="uk-UA" sz="1800" dirty="0">
                          <a:solidFill>
                            <a:schemeClr val="bg1"/>
                          </a:solidFill>
                          <a:effectLst/>
                        </a:rPr>
                        <a:t>20</a:t>
                      </a:r>
                      <a:endParaRPr lang="uk-U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extLst>
                  <a:ext uri="{0D108BD9-81ED-4DB2-BD59-A6C34878D82A}">
                    <a16:rowId xmlns:a16="http://schemas.microsoft.com/office/drawing/2014/main" val="419256760"/>
                  </a:ext>
                </a:extLst>
              </a:tr>
              <a:tr h="1489870">
                <a:tc>
                  <a:txBody>
                    <a:bodyPr/>
                    <a:lstStyle/>
                    <a:p>
                      <a:pPr>
                        <a:lnSpc>
                          <a:spcPct val="107000"/>
                        </a:lnSpc>
                        <a:spcAft>
                          <a:spcPts val="0"/>
                        </a:spcAft>
                      </a:pPr>
                      <a:r>
                        <a:rPr lang="uk-UA" sz="1800" dirty="0">
                          <a:effectLst/>
                        </a:rPr>
                        <a:t>2.1</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Стимулювання підвищення фахового рівня трудових ресурсів </a:t>
                      </a:r>
                      <a:r>
                        <a:rPr lang="uk-UA" sz="1800" dirty="0">
                          <a:effectLst/>
                        </a:rPr>
                        <a:t>регіону (запровадження дистанційних курсів та короткострокових курсів з певної тематики з доступом до них широкого кола громадськості; кількість підготовлених висококваліфікованих фахівців та робітничих кадрів)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131155820"/>
                  </a:ext>
                </a:extLst>
              </a:tr>
              <a:tr h="1489870">
                <a:tc>
                  <a:txBody>
                    <a:bodyPr/>
                    <a:lstStyle/>
                    <a:p>
                      <a:pPr>
                        <a:lnSpc>
                          <a:spcPct val="107000"/>
                        </a:lnSpc>
                        <a:spcAft>
                          <a:spcPts val="0"/>
                        </a:spcAft>
                      </a:pPr>
                      <a:r>
                        <a:rPr lang="uk-UA" sz="1800" dirty="0">
                          <a:effectLst/>
                        </a:rPr>
                        <a:t>2.2</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Вплив проекту на удосконалення структури ринку праці </a:t>
                      </a:r>
                      <a:r>
                        <a:rPr lang="uk-UA" sz="1800" dirty="0">
                          <a:effectLst/>
                        </a:rPr>
                        <a:t>(запровадження навчання і профорієнтації для перепрофілювання та переорієнтації трудових кадрів; підвищення якості робочої сили; розвиток професійної мобільності населення регіону; % зайнятості населення </a:t>
                      </a:r>
                      <a:r>
                        <a:rPr lang="uk-UA" sz="1800" dirty="0" err="1">
                          <a:effectLst/>
                        </a:rPr>
                        <a:t>праценадлишкових</a:t>
                      </a:r>
                      <a:r>
                        <a:rPr lang="uk-UA" sz="1800" dirty="0">
                          <a:effectLst/>
                        </a:rPr>
                        <a:t> територій)</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900589000"/>
                  </a:ext>
                </a:extLst>
              </a:tr>
              <a:tr h="1489870">
                <a:tc>
                  <a:txBody>
                    <a:bodyPr/>
                    <a:lstStyle/>
                    <a:p>
                      <a:pPr>
                        <a:lnSpc>
                          <a:spcPct val="107000"/>
                        </a:lnSpc>
                        <a:spcAft>
                          <a:spcPts val="0"/>
                        </a:spcAft>
                      </a:pPr>
                      <a:r>
                        <a:rPr lang="uk-UA" sz="1800" dirty="0">
                          <a:effectLst/>
                        </a:rPr>
                        <a:t>2.3</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Ступінь сприяння підвищенню рівня та якості зайнятості населення </a:t>
                      </a:r>
                      <a:r>
                        <a:rPr lang="uk-UA" sz="1800" dirty="0">
                          <a:effectLst/>
                        </a:rPr>
                        <a:t>(динаміка рівня зайнятості населення, кількість працевлаштованих осіб, які пройшли підготовку за програмами та курсами; відсоток працевлаштування випускників начальних закладів, підготовлених фахівців та робітничих кадрів)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717732694"/>
                  </a:ext>
                </a:extLst>
              </a:tr>
              <a:tr h="1132981">
                <a:tc>
                  <a:txBody>
                    <a:bodyPr/>
                    <a:lstStyle/>
                    <a:p>
                      <a:pPr>
                        <a:lnSpc>
                          <a:spcPct val="107000"/>
                        </a:lnSpc>
                        <a:spcAft>
                          <a:spcPts val="0"/>
                        </a:spcAft>
                      </a:pPr>
                      <a:r>
                        <a:rPr lang="uk-UA" sz="1800" dirty="0">
                          <a:effectLst/>
                        </a:rPr>
                        <a:t>2.4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Рівень інтеграції теоретичних розробок та їх практичного впровадження </a:t>
                      </a:r>
                      <a:r>
                        <a:rPr lang="uk-UA" sz="1800" dirty="0">
                          <a:effectLst/>
                        </a:rPr>
                        <a:t>(рівень співробітництва навчальних закладів, науково-дослідних установ з підприємствами; питома вага впроваджених патентів та авторських </a:t>
                      </a:r>
                      <a:r>
                        <a:rPr lang="uk-UA" sz="1800" dirty="0" err="1">
                          <a:effectLst/>
                        </a:rPr>
                        <a:t>свідоцтв</a:t>
                      </a:r>
                      <a:r>
                        <a:rPr lang="uk-UA" sz="1800" dirty="0">
                          <a:effectLst/>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634048867"/>
                  </a:ext>
                </a:extLst>
              </a:tr>
            </a:tbl>
          </a:graphicData>
        </a:graphic>
      </p:graphicFrame>
    </p:spTree>
    <p:extLst>
      <p:ext uri="{BB962C8B-B14F-4D97-AF65-F5344CB8AC3E}">
        <p14:creationId xmlns:p14="http://schemas.microsoft.com/office/powerpoint/2010/main" val="34620452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0405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9164" y="98825"/>
            <a:ext cx="9172672" cy="449855"/>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ШКАЛА ОЦІНКИ</a:t>
            </a:r>
            <a:endParaRPr lang="ru-RU" sz="2800" b="1" dirty="0">
              <a:latin typeface="Century Gothic" pitchFamily="34" charset="0"/>
            </a:endParaRPr>
          </a:p>
        </p:txBody>
      </p:sp>
      <p:graphicFrame>
        <p:nvGraphicFramePr>
          <p:cNvPr id="2" name="Таблиця 1"/>
          <p:cNvGraphicFramePr>
            <a:graphicFrameLocks noGrp="1"/>
          </p:cNvGraphicFramePr>
          <p:nvPr>
            <p:extLst>
              <p:ext uri="{D42A27DB-BD31-4B8C-83A1-F6EECF244321}">
                <p14:modId xmlns:p14="http://schemas.microsoft.com/office/powerpoint/2010/main" val="4175593352"/>
              </p:ext>
            </p:extLst>
          </p:nvPr>
        </p:nvGraphicFramePr>
        <p:xfrm>
          <a:off x="107504" y="602882"/>
          <a:ext cx="8928992" cy="5809000"/>
        </p:xfrm>
        <a:graphic>
          <a:graphicData uri="http://schemas.openxmlformats.org/drawingml/2006/table">
            <a:tbl>
              <a:tblPr firstRow="1" firstCol="1" bandRow="1">
                <a:tableStyleId>{5C22544A-7EE6-4342-B048-85BDC9FD1C3A}</a:tableStyleId>
              </a:tblPr>
              <a:tblGrid>
                <a:gridCol w="420199">
                  <a:extLst>
                    <a:ext uri="{9D8B030D-6E8A-4147-A177-3AD203B41FA5}">
                      <a16:colId xmlns:a16="http://schemas.microsoft.com/office/drawing/2014/main" val="2516826921"/>
                    </a:ext>
                  </a:extLst>
                </a:gridCol>
                <a:gridCol w="7955995">
                  <a:extLst>
                    <a:ext uri="{9D8B030D-6E8A-4147-A177-3AD203B41FA5}">
                      <a16:colId xmlns:a16="http://schemas.microsoft.com/office/drawing/2014/main" val="448273798"/>
                    </a:ext>
                  </a:extLst>
                </a:gridCol>
                <a:gridCol w="552798">
                  <a:extLst>
                    <a:ext uri="{9D8B030D-6E8A-4147-A177-3AD203B41FA5}">
                      <a16:colId xmlns:a16="http://schemas.microsoft.com/office/drawing/2014/main" val="493779577"/>
                    </a:ext>
                  </a:extLst>
                </a:gridCol>
              </a:tblGrid>
              <a:tr h="449854">
                <a:tc>
                  <a:txBody>
                    <a:bodyPr/>
                    <a:lstStyle/>
                    <a:p>
                      <a:pPr>
                        <a:lnSpc>
                          <a:spcPct val="107000"/>
                        </a:lnSpc>
                        <a:spcAft>
                          <a:spcPts val="0"/>
                        </a:spcAft>
                      </a:pPr>
                      <a:r>
                        <a:rPr lang="uk-UA" sz="1800" dirty="0">
                          <a:solidFill>
                            <a:schemeClr val="bg1"/>
                          </a:solidFill>
                          <a:effectLst/>
                        </a:rPr>
                        <a:t>3 </a:t>
                      </a:r>
                      <a:endParaRPr lang="uk-U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tc>
                  <a:txBody>
                    <a:bodyPr/>
                    <a:lstStyle/>
                    <a:p>
                      <a:pPr algn="ctr">
                        <a:lnSpc>
                          <a:spcPct val="107000"/>
                        </a:lnSpc>
                        <a:spcAft>
                          <a:spcPts val="0"/>
                        </a:spcAft>
                      </a:pPr>
                      <a:r>
                        <a:rPr lang="uk-UA" sz="1800" dirty="0">
                          <a:solidFill>
                            <a:schemeClr val="bg1"/>
                          </a:solidFill>
                          <a:effectLst/>
                        </a:rPr>
                        <a:t>Програма розвитку туризму</a:t>
                      </a:r>
                      <a:endParaRPr lang="uk-U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tc>
                  <a:txBody>
                    <a:bodyPr/>
                    <a:lstStyle/>
                    <a:p>
                      <a:pPr algn="ctr">
                        <a:lnSpc>
                          <a:spcPct val="107000"/>
                        </a:lnSpc>
                        <a:spcAft>
                          <a:spcPts val="0"/>
                        </a:spcAft>
                      </a:pPr>
                      <a:r>
                        <a:rPr lang="uk-UA" sz="1800" b="1" dirty="0">
                          <a:solidFill>
                            <a:schemeClr val="bg1"/>
                          </a:solidFill>
                          <a:effectLst/>
                        </a:rPr>
                        <a:t>20</a:t>
                      </a:r>
                      <a:endParaRPr lang="uk-U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extLst>
                  <a:ext uri="{0D108BD9-81ED-4DB2-BD59-A6C34878D82A}">
                    <a16:rowId xmlns:a16="http://schemas.microsoft.com/office/drawing/2014/main" val="915201964"/>
                  </a:ext>
                </a:extLst>
              </a:tr>
              <a:tr h="1433767">
                <a:tc>
                  <a:txBody>
                    <a:bodyPr/>
                    <a:lstStyle/>
                    <a:p>
                      <a:pPr>
                        <a:lnSpc>
                          <a:spcPct val="107000"/>
                        </a:lnSpc>
                        <a:spcAft>
                          <a:spcPts val="0"/>
                        </a:spcAft>
                      </a:pPr>
                      <a:r>
                        <a:rPr lang="uk-UA" sz="1800" dirty="0">
                          <a:effectLst/>
                        </a:rPr>
                        <a:t>3.1</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Вплив проекту на підвищення туристичного потенціалу </a:t>
                      </a:r>
                      <a:r>
                        <a:rPr lang="uk-UA" sz="1800" dirty="0">
                          <a:effectLst/>
                        </a:rPr>
                        <a:t>регіону (кількість нових та модернізованих туристичних продуктів, створення екологічних стежок, еколого-інформаційних центрів, музеїв, спеціально облаштованих місць для відпочинку на територіях та об’єктах природно-заповідного фонду; підготовка кадрів для сфери туризму та курортів)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907888333"/>
                  </a:ext>
                </a:extLst>
              </a:tr>
              <a:tr h="1090317">
                <a:tc>
                  <a:txBody>
                    <a:bodyPr/>
                    <a:lstStyle/>
                    <a:p>
                      <a:pPr>
                        <a:lnSpc>
                          <a:spcPct val="107000"/>
                        </a:lnSpc>
                        <a:spcAft>
                          <a:spcPts val="0"/>
                        </a:spcAft>
                      </a:pPr>
                      <a:r>
                        <a:rPr lang="uk-UA" sz="1800" dirty="0">
                          <a:effectLst/>
                        </a:rPr>
                        <a:t>3.2</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Вплив проекту на збереження об’єктів </a:t>
                      </a:r>
                      <a:r>
                        <a:rPr lang="uk-UA" sz="1800" dirty="0">
                          <a:effectLst/>
                        </a:rPr>
                        <a:t>національної наукової і культурно-історичної спадщини, біологічного та ландшафтного різноманіття (збереження національних заповідників, історичних центрів міст, замків, фортець, палаців тощо)</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238850351"/>
                  </a:ext>
                </a:extLst>
              </a:tr>
              <a:tr h="1433767">
                <a:tc>
                  <a:txBody>
                    <a:bodyPr/>
                    <a:lstStyle/>
                    <a:p>
                      <a:pPr>
                        <a:lnSpc>
                          <a:spcPct val="107000"/>
                        </a:lnSpc>
                        <a:spcAft>
                          <a:spcPts val="0"/>
                        </a:spcAft>
                      </a:pPr>
                      <a:r>
                        <a:rPr lang="uk-UA" sz="1800" dirty="0">
                          <a:effectLst/>
                        </a:rPr>
                        <a:t>3.3</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Ступінь унікальності проекту </a:t>
                      </a:r>
                      <a:r>
                        <a:rPr lang="uk-UA" sz="1800" dirty="0">
                          <a:effectLst/>
                        </a:rPr>
                        <a:t>(облаштування унікальних туристичних, екскурсійних об’єктів та історико-культурних пам’яток, відпочинкових територій, аналогів яких не існує у світі; модернізація існуючого туристичного продукту; впровадження інноваційних технологій обслуговування споживачів туристичних та супутніх послуг)</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123963925"/>
                  </a:ext>
                </a:extLst>
              </a:tr>
              <a:tr h="1090317">
                <a:tc>
                  <a:txBody>
                    <a:bodyPr/>
                    <a:lstStyle/>
                    <a:p>
                      <a:pPr>
                        <a:lnSpc>
                          <a:spcPct val="107000"/>
                        </a:lnSpc>
                        <a:spcAft>
                          <a:spcPts val="0"/>
                        </a:spcAft>
                      </a:pPr>
                      <a:r>
                        <a:rPr lang="uk-UA" sz="1800" dirty="0">
                          <a:effectLst/>
                        </a:rPr>
                        <a:t>3.4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Виробничий потенціал проекту </a:t>
                      </a:r>
                      <a:r>
                        <a:rPr lang="uk-UA" sz="1800" dirty="0">
                          <a:effectLst/>
                        </a:rPr>
                        <a:t>(ступінь збільшення кількості туристів, що можуть використати даний проект, кількості місць у готелях, мотелях, туристичних базах, інших закладах розміщення туристів; кількості нових робочих місць)</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258216005"/>
                  </a:ext>
                </a:extLst>
              </a:tr>
            </a:tbl>
          </a:graphicData>
        </a:graphic>
      </p:graphicFrame>
    </p:spTree>
    <p:extLst>
      <p:ext uri="{BB962C8B-B14F-4D97-AF65-F5344CB8AC3E}">
        <p14:creationId xmlns:p14="http://schemas.microsoft.com/office/powerpoint/2010/main" val="5607117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0405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9164" y="98825"/>
            <a:ext cx="9172672" cy="449855"/>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ШКАЛА ОЦІНКИ</a:t>
            </a:r>
            <a:endParaRPr lang="ru-RU" sz="2800" b="1" dirty="0">
              <a:latin typeface="Century Gothic" pitchFamily="34"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2475104811"/>
              </p:ext>
            </p:extLst>
          </p:nvPr>
        </p:nvGraphicFramePr>
        <p:xfrm>
          <a:off x="107504" y="764703"/>
          <a:ext cx="8928992" cy="6093296"/>
        </p:xfrm>
        <a:graphic>
          <a:graphicData uri="http://schemas.openxmlformats.org/drawingml/2006/table">
            <a:tbl>
              <a:tblPr firstRow="1" firstCol="1" bandRow="1">
                <a:tableStyleId>{5C22544A-7EE6-4342-B048-85BDC9FD1C3A}</a:tableStyleId>
              </a:tblPr>
              <a:tblGrid>
                <a:gridCol w="420199">
                  <a:extLst>
                    <a:ext uri="{9D8B030D-6E8A-4147-A177-3AD203B41FA5}">
                      <a16:colId xmlns:a16="http://schemas.microsoft.com/office/drawing/2014/main" val="3174495775"/>
                    </a:ext>
                  </a:extLst>
                </a:gridCol>
                <a:gridCol w="7955995">
                  <a:extLst>
                    <a:ext uri="{9D8B030D-6E8A-4147-A177-3AD203B41FA5}">
                      <a16:colId xmlns:a16="http://schemas.microsoft.com/office/drawing/2014/main" val="1539474708"/>
                    </a:ext>
                  </a:extLst>
                </a:gridCol>
                <a:gridCol w="552798">
                  <a:extLst>
                    <a:ext uri="{9D8B030D-6E8A-4147-A177-3AD203B41FA5}">
                      <a16:colId xmlns:a16="http://schemas.microsoft.com/office/drawing/2014/main" val="1760790130"/>
                    </a:ext>
                  </a:extLst>
                </a:gridCol>
              </a:tblGrid>
              <a:tr h="517546">
                <a:tc>
                  <a:txBody>
                    <a:bodyPr/>
                    <a:lstStyle/>
                    <a:p>
                      <a:pPr>
                        <a:lnSpc>
                          <a:spcPct val="107000"/>
                        </a:lnSpc>
                        <a:spcAft>
                          <a:spcPts val="0"/>
                        </a:spcAft>
                      </a:pPr>
                      <a:r>
                        <a:rPr lang="uk-UA" sz="1800" dirty="0">
                          <a:solidFill>
                            <a:schemeClr val="bg1"/>
                          </a:solidFill>
                          <a:effectLst/>
                        </a:rPr>
                        <a:t>4</a:t>
                      </a:r>
                      <a:endParaRPr lang="uk-U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tc>
                  <a:txBody>
                    <a:bodyPr/>
                    <a:lstStyle/>
                    <a:p>
                      <a:pPr algn="ctr">
                        <a:lnSpc>
                          <a:spcPct val="107000"/>
                        </a:lnSpc>
                        <a:spcAft>
                          <a:spcPts val="0"/>
                        </a:spcAft>
                      </a:pPr>
                      <a:r>
                        <a:rPr lang="uk-UA" sz="1800" dirty="0">
                          <a:solidFill>
                            <a:schemeClr val="bg1"/>
                          </a:solidFill>
                          <a:effectLst/>
                        </a:rPr>
                        <a:t>Програма розвитку </a:t>
                      </a:r>
                      <a:r>
                        <a:rPr lang="uk-UA" sz="1800" dirty="0" err="1">
                          <a:solidFill>
                            <a:schemeClr val="bg1"/>
                          </a:solidFill>
                          <a:effectLst/>
                        </a:rPr>
                        <a:t>cільських</a:t>
                      </a:r>
                      <a:r>
                        <a:rPr lang="uk-UA" sz="1800" dirty="0">
                          <a:solidFill>
                            <a:schemeClr val="bg1"/>
                          </a:solidFill>
                          <a:effectLst/>
                        </a:rPr>
                        <a:t> територій</a:t>
                      </a:r>
                      <a:endParaRPr lang="uk-U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tc>
                  <a:txBody>
                    <a:bodyPr/>
                    <a:lstStyle/>
                    <a:p>
                      <a:pPr algn="ctr">
                        <a:lnSpc>
                          <a:spcPct val="107000"/>
                        </a:lnSpc>
                        <a:spcAft>
                          <a:spcPts val="0"/>
                        </a:spcAft>
                      </a:pPr>
                      <a:r>
                        <a:rPr lang="uk-UA" sz="1800" b="1" dirty="0">
                          <a:solidFill>
                            <a:schemeClr val="bg1"/>
                          </a:solidFill>
                          <a:effectLst/>
                        </a:rPr>
                        <a:t>20</a:t>
                      </a:r>
                      <a:endParaRPr lang="uk-U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extLst>
                  <a:ext uri="{0D108BD9-81ED-4DB2-BD59-A6C34878D82A}">
                    <a16:rowId xmlns:a16="http://schemas.microsoft.com/office/drawing/2014/main" val="1848239746"/>
                  </a:ext>
                </a:extLst>
              </a:tr>
              <a:tr h="1965325">
                <a:tc>
                  <a:txBody>
                    <a:bodyPr/>
                    <a:lstStyle/>
                    <a:p>
                      <a:pPr>
                        <a:lnSpc>
                          <a:spcPct val="107000"/>
                        </a:lnSpc>
                        <a:spcAft>
                          <a:spcPts val="0"/>
                        </a:spcAft>
                      </a:pPr>
                      <a:r>
                        <a:rPr lang="uk-UA" sz="1800" dirty="0">
                          <a:effectLst/>
                        </a:rPr>
                        <a:t>4.1</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Вплив проекту на підвищення рівня облаштування сільської місцевості як сфери життя, діяльності та побуту селян </a:t>
                      </a:r>
                      <a:r>
                        <a:rPr lang="uk-UA" sz="1800" dirty="0">
                          <a:effectLst/>
                        </a:rPr>
                        <a:t>(створення молодіжних клубів за інтересами, спортивних об’єктів, поліпшення інженерної інфраструктури сільської місцевості, поліпшення інформаційно-освітньої, соціальної інфраструктури, поліпшення інфраструктури відпочинку та задоволення культурних запитів, медичної та екологічної інфраструктури)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888474679"/>
                  </a:ext>
                </a:extLst>
              </a:tr>
              <a:tr h="1482732">
                <a:tc>
                  <a:txBody>
                    <a:bodyPr/>
                    <a:lstStyle/>
                    <a:p>
                      <a:pPr>
                        <a:lnSpc>
                          <a:spcPct val="107000"/>
                        </a:lnSpc>
                        <a:spcAft>
                          <a:spcPts val="0"/>
                        </a:spcAft>
                      </a:pPr>
                      <a:r>
                        <a:rPr lang="uk-UA" sz="1800" dirty="0">
                          <a:effectLst/>
                        </a:rPr>
                        <a:t>4.2</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Ступінь диверсифікації сільськогосподарського виробництва </a:t>
                      </a:r>
                      <a:r>
                        <a:rPr lang="uk-UA" sz="1800" dirty="0">
                          <a:effectLst/>
                        </a:rPr>
                        <a:t>(створення нових видів продукції чи розширення існуючого асортименту продукції; освоєння нових ринків збуту продукції; оновлення науково-технічної бази підприємства, завантаження існуючих чи створення нових виробничих </a:t>
                      </a:r>
                      <a:r>
                        <a:rPr lang="uk-UA" sz="1800" dirty="0" err="1">
                          <a:effectLst/>
                        </a:rPr>
                        <a:t>потужностей</a:t>
                      </a:r>
                      <a:r>
                        <a:rPr lang="uk-UA" sz="1800" dirty="0">
                          <a:effectLst/>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398250842"/>
                  </a:ext>
                </a:extLst>
              </a:tr>
              <a:tr h="1127553">
                <a:tc>
                  <a:txBody>
                    <a:bodyPr/>
                    <a:lstStyle/>
                    <a:p>
                      <a:pPr>
                        <a:lnSpc>
                          <a:spcPct val="107000"/>
                        </a:lnSpc>
                        <a:spcAft>
                          <a:spcPts val="0"/>
                        </a:spcAft>
                      </a:pPr>
                      <a:r>
                        <a:rPr lang="uk-UA" sz="1800" dirty="0">
                          <a:effectLst/>
                        </a:rPr>
                        <a:t>4.3</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Вплив проекту на розвиток альтернативних видів економічної діяльності </a:t>
                      </a:r>
                      <a:r>
                        <a:rPr lang="uk-UA" sz="1800" dirty="0">
                          <a:effectLst/>
                        </a:rPr>
                        <a:t>(вирощування енергетичних культур, заліснення територій, рекреаційна діяльність, </a:t>
                      </a:r>
                      <a:r>
                        <a:rPr lang="uk-UA" sz="1800" dirty="0" err="1">
                          <a:effectLst/>
                        </a:rPr>
                        <a:t>агротуризм</a:t>
                      </a:r>
                      <a:r>
                        <a:rPr lang="uk-UA" sz="1800" dirty="0">
                          <a:effectLst/>
                        </a:rPr>
                        <a:t>, народні ремесла, надання послуг тощо)</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583757771"/>
                  </a:ext>
                </a:extLst>
              </a:tr>
              <a:tr h="1000140">
                <a:tc>
                  <a:txBody>
                    <a:bodyPr/>
                    <a:lstStyle/>
                    <a:p>
                      <a:pPr>
                        <a:lnSpc>
                          <a:spcPct val="107000"/>
                        </a:lnSpc>
                        <a:spcAft>
                          <a:spcPts val="0"/>
                        </a:spcAft>
                      </a:pPr>
                      <a:r>
                        <a:rPr lang="uk-UA" sz="1800" dirty="0">
                          <a:effectLst/>
                        </a:rPr>
                        <a:t>4.4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dirty="0">
                          <a:effectLst/>
                        </a:rPr>
                        <a:t>Розвиток заготівлі, збуту, переробки сільськогосподарської продукції, постачання матеріально-технічних та інших ресурсів, </a:t>
                      </a:r>
                      <a:r>
                        <a:rPr lang="uk-UA" sz="1800" b="1" dirty="0">
                          <a:effectLst/>
                        </a:rPr>
                        <a:t>насамперед на засадах кооперації</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548766747"/>
                  </a:ext>
                </a:extLst>
              </a:tr>
            </a:tbl>
          </a:graphicData>
        </a:graphic>
      </p:graphicFrame>
    </p:spTree>
    <p:extLst>
      <p:ext uri="{BB962C8B-B14F-4D97-AF65-F5344CB8AC3E}">
        <p14:creationId xmlns:p14="http://schemas.microsoft.com/office/powerpoint/2010/main" val="3276625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НОРМАТИВНО-ПРАВОВА БАЗА </a:t>
            </a:r>
            <a:endParaRPr lang="uk-UA" sz="4000" b="1" dirty="0">
              <a:latin typeface="Century Gothic" pitchFamily="34" charset="0"/>
            </a:endParaRPr>
          </a:p>
        </p:txBody>
      </p:sp>
      <p:sp>
        <p:nvSpPr>
          <p:cNvPr id="7" name="Місце для вмісту 2"/>
          <p:cNvSpPr>
            <a:spLocks noGrp="1"/>
          </p:cNvSpPr>
          <p:nvPr>
            <p:ph idx="1"/>
          </p:nvPr>
        </p:nvSpPr>
        <p:spPr>
          <a:xfrm>
            <a:off x="457200" y="1412776"/>
            <a:ext cx="8435280" cy="4525963"/>
          </a:xfrm>
        </p:spPr>
        <p:txBody>
          <a:bodyPr>
            <a:noAutofit/>
          </a:bodyPr>
          <a:lstStyle/>
          <a:p>
            <a:pPr marL="0" indent="0" algn="ctr">
              <a:buNone/>
            </a:pPr>
            <a:r>
              <a:rPr lang="uk-UA" sz="2200" b="1" dirty="0" smtClean="0">
                <a:latin typeface="Century Gothic" pitchFamily="34" charset="0"/>
              </a:rPr>
              <a:t>Накази Міністерства регіонального розвитку, будівництва та житлово-комунального господарства України</a:t>
            </a:r>
            <a:endParaRPr lang="uk-UA" sz="2200" dirty="0" smtClean="0">
              <a:latin typeface="Century Gothic" pitchFamily="34" charset="0"/>
            </a:endParaRPr>
          </a:p>
          <a:p>
            <a:pPr marL="0" indent="0" algn="ctr">
              <a:buNone/>
            </a:pPr>
            <a:endParaRPr lang="uk-UA" sz="2200" dirty="0" smtClean="0">
              <a:latin typeface="Century Gothic" pitchFamily="34" charset="0"/>
            </a:endParaRPr>
          </a:p>
          <a:p>
            <a:pPr>
              <a:buFont typeface="Wingdings" pitchFamily="2" charset="2"/>
              <a:buChar char="§"/>
            </a:pPr>
            <a:r>
              <a:rPr lang="uk-UA" sz="2200" b="1" dirty="0">
                <a:solidFill>
                  <a:srgbClr val="FF0000"/>
                </a:solidFill>
                <a:latin typeface="Century Gothic" pitchFamily="34" charset="0"/>
              </a:rPr>
              <a:t>від </a:t>
            </a:r>
            <a:r>
              <a:rPr lang="uk-UA" sz="2200" b="1" dirty="0" smtClean="0">
                <a:solidFill>
                  <a:srgbClr val="FF0000"/>
                </a:solidFill>
                <a:latin typeface="Century Gothic" pitchFamily="34" charset="0"/>
              </a:rPr>
              <a:t>18 травня 2017 року </a:t>
            </a:r>
            <a:r>
              <a:rPr lang="uk-UA" sz="2200" b="1" dirty="0">
                <a:solidFill>
                  <a:srgbClr val="FF0000"/>
                </a:solidFill>
                <a:latin typeface="Century Gothic" pitchFamily="34" charset="0"/>
              </a:rPr>
              <a:t>№ </a:t>
            </a:r>
            <a:r>
              <a:rPr lang="uk-UA" sz="2200" b="1" dirty="0" smtClean="0">
                <a:solidFill>
                  <a:srgbClr val="FF0000"/>
                </a:solidFill>
                <a:latin typeface="Century Gothic" pitchFamily="34" charset="0"/>
              </a:rPr>
              <a:t>120 </a:t>
            </a:r>
            <a:r>
              <a:rPr lang="uk-UA" sz="2200" dirty="0" smtClean="0">
                <a:latin typeface="Century Gothic" pitchFamily="34" charset="0"/>
              </a:rPr>
              <a:t>– </a:t>
            </a:r>
            <a:r>
              <a:rPr lang="uk-UA" sz="2200" b="1" dirty="0">
                <a:latin typeface="Century Gothic" pitchFamily="34" charset="0"/>
              </a:rPr>
              <a:t>вимоги до </a:t>
            </a:r>
            <a:r>
              <a:rPr lang="ru-RU" sz="2200" b="1" dirty="0" err="1">
                <a:latin typeface="Century Gothic" pitchFamily="34" charset="0"/>
              </a:rPr>
              <a:t>опису</a:t>
            </a:r>
            <a:r>
              <a:rPr lang="ru-RU" sz="2200" b="1" dirty="0">
                <a:latin typeface="Century Gothic" pitchFamily="34" charset="0"/>
              </a:rPr>
              <a:t> проекту та </a:t>
            </a:r>
            <a:r>
              <a:rPr lang="ru-RU" sz="2200" b="1" dirty="0" err="1">
                <a:latin typeface="Century Gothic" pitchFamily="34" charset="0"/>
              </a:rPr>
              <a:t>інформаційної</a:t>
            </a:r>
            <a:r>
              <a:rPr lang="ru-RU" sz="2200" b="1" dirty="0">
                <a:latin typeface="Century Gothic" pitchFamily="34" charset="0"/>
              </a:rPr>
              <a:t> </a:t>
            </a:r>
            <a:r>
              <a:rPr lang="ru-RU" sz="2200" b="1" dirty="0" err="1">
                <a:latin typeface="Century Gothic" pitchFamily="34" charset="0"/>
              </a:rPr>
              <a:t>картки</a:t>
            </a:r>
            <a:r>
              <a:rPr lang="ru-RU" sz="2200" b="1" dirty="0">
                <a:latin typeface="Century Gothic" pitchFamily="34" charset="0"/>
              </a:rPr>
              <a:t> проекту</a:t>
            </a:r>
          </a:p>
          <a:p>
            <a:pPr>
              <a:buFont typeface="Wingdings" pitchFamily="2" charset="2"/>
              <a:buChar char="§"/>
            </a:pPr>
            <a:r>
              <a:rPr lang="uk-UA" sz="2200" b="1" dirty="0" smtClean="0">
                <a:solidFill>
                  <a:srgbClr val="FF0000"/>
                </a:solidFill>
                <a:latin typeface="Century Gothic" pitchFamily="34" charset="0"/>
              </a:rPr>
              <a:t>від 13 травня 2017 року № 109</a:t>
            </a:r>
            <a:r>
              <a:rPr lang="uk-UA" sz="2200" b="1" dirty="0" smtClean="0">
                <a:latin typeface="Century Gothic" pitchFamily="34" charset="0"/>
              </a:rPr>
              <a:t>– п</a:t>
            </a:r>
            <a:r>
              <a:rPr lang="ru-RU" sz="2200" b="1" dirty="0" err="1" smtClean="0">
                <a:latin typeface="Century Gothic" pitchFamily="34" charset="0"/>
              </a:rPr>
              <a:t>оложення</a:t>
            </a:r>
            <a:r>
              <a:rPr lang="ru-RU" sz="2200" b="1" dirty="0" smtClean="0">
                <a:latin typeface="Century Gothic" pitchFamily="34" charset="0"/>
              </a:rPr>
              <a:t> </a:t>
            </a:r>
            <a:r>
              <a:rPr lang="ru-RU" sz="2200" b="1" dirty="0">
                <a:latin typeface="Century Gothic" pitchFamily="34" charset="0"/>
              </a:rPr>
              <a:t>про </a:t>
            </a:r>
            <a:r>
              <a:rPr lang="ru-RU" sz="2200" b="1" dirty="0" err="1">
                <a:latin typeface="Century Gothic" pitchFamily="34" charset="0"/>
              </a:rPr>
              <a:t>конкурсну</a:t>
            </a:r>
            <a:r>
              <a:rPr lang="ru-RU" sz="2200" b="1" dirty="0">
                <a:latin typeface="Century Gothic" pitchFamily="34" charset="0"/>
              </a:rPr>
              <a:t> </a:t>
            </a:r>
            <a:r>
              <a:rPr lang="ru-RU" sz="2200" b="1" dirty="0" err="1">
                <a:latin typeface="Century Gothic" pitchFamily="34" charset="0"/>
              </a:rPr>
              <a:t>комісію</a:t>
            </a:r>
            <a:r>
              <a:rPr lang="ru-RU" sz="2200" b="1" dirty="0">
                <a:latin typeface="Century Gothic" pitchFamily="34" charset="0"/>
              </a:rPr>
              <a:t> з </a:t>
            </a:r>
            <a:r>
              <a:rPr lang="ru-RU" sz="2200" b="1" dirty="0" err="1">
                <a:latin typeface="Century Gothic" pitchFamily="34" charset="0"/>
              </a:rPr>
              <a:t>відбору</a:t>
            </a:r>
            <a:r>
              <a:rPr lang="ru-RU" sz="2200" b="1" dirty="0">
                <a:latin typeface="Century Gothic" pitchFamily="34" charset="0"/>
              </a:rPr>
              <a:t> </a:t>
            </a:r>
            <a:r>
              <a:rPr lang="ru-RU" sz="2200" b="1" dirty="0" err="1">
                <a:latin typeface="Century Gothic" pitchFamily="34" charset="0"/>
              </a:rPr>
              <a:t>проектів</a:t>
            </a:r>
            <a:r>
              <a:rPr lang="ru-RU" sz="2200" b="1" dirty="0">
                <a:latin typeface="Century Gothic" pitchFamily="34" charset="0"/>
              </a:rPr>
              <a:t> </a:t>
            </a:r>
            <a:r>
              <a:rPr lang="ru-RU" sz="2200" b="1" dirty="0" err="1">
                <a:latin typeface="Century Gothic" pitchFamily="34" charset="0"/>
              </a:rPr>
              <a:t>регіонального</a:t>
            </a:r>
            <a:r>
              <a:rPr lang="ru-RU" sz="2200" b="1" dirty="0">
                <a:latin typeface="Century Gothic" pitchFamily="34" charset="0"/>
              </a:rPr>
              <a:t> </a:t>
            </a:r>
            <a:r>
              <a:rPr lang="ru-RU" sz="2200" b="1" dirty="0" err="1" smtClean="0">
                <a:latin typeface="Century Gothic" pitchFamily="34" charset="0"/>
              </a:rPr>
              <a:t>розвитку</a:t>
            </a:r>
            <a:endParaRPr lang="ru-RU" sz="2200" b="1" dirty="0" smtClean="0">
              <a:latin typeface="Century Gothic" pitchFamily="34" charset="0"/>
            </a:endParaRPr>
          </a:p>
          <a:p>
            <a:pPr>
              <a:buFont typeface="Wingdings" pitchFamily="2" charset="2"/>
              <a:buChar char="§"/>
            </a:pPr>
            <a:r>
              <a:rPr lang="uk-UA" sz="2200" b="1" dirty="0" smtClean="0">
                <a:solidFill>
                  <a:srgbClr val="FF0000"/>
                </a:solidFill>
                <a:latin typeface="Century Gothic" pitchFamily="34" charset="0"/>
              </a:rPr>
              <a:t>від 18</a:t>
            </a:r>
            <a:r>
              <a:rPr lang="uk-UA" sz="2200" b="1" dirty="0">
                <a:solidFill>
                  <a:srgbClr val="FF0000"/>
                </a:solidFill>
                <a:latin typeface="Century Gothic" pitchFamily="34" charset="0"/>
              </a:rPr>
              <a:t> травня </a:t>
            </a:r>
            <a:r>
              <a:rPr lang="uk-UA" sz="2200" b="1" dirty="0" smtClean="0">
                <a:solidFill>
                  <a:srgbClr val="FF0000"/>
                </a:solidFill>
                <a:latin typeface="Century Gothic" pitchFamily="34" charset="0"/>
              </a:rPr>
              <a:t>2017</a:t>
            </a:r>
            <a:r>
              <a:rPr lang="uk-UA" sz="2200" b="1" dirty="0">
                <a:solidFill>
                  <a:srgbClr val="FF0000"/>
                </a:solidFill>
                <a:latin typeface="Century Gothic" pitchFamily="34" charset="0"/>
              </a:rPr>
              <a:t> </a:t>
            </a:r>
            <a:r>
              <a:rPr lang="uk-UA" sz="2200" b="1" dirty="0" smtClean="0">
                <a:solidFill>
                  <a:srgbClr val="FF0000"/>
                </a:solidFill>
                <a:latin typeface="Century Gothic" pitchFamily="34" charset="0"/>
              </a:rPr>
              <a:t>року </a:t>
            </a:r>
            <a:r>
              <a:rPr lang="uk-UA" sz="2200" b="1" dirty="0">
                <a:solidFill>
                  <a:srgbClr val="FF0000"/>
                </a:solidFill>
                <a:latin typeface="Century Gothic" pitchFamily="34" charset="0"/>
              </a:rPr>
              <a:t>№ </a:t>
            </a:r>
            <a:r>
              <a:rPr lang="uk-UA" sz="2200" b="1" dirty="0" smtClean="0">
                <a:solidFill>
                  <a:srgbClr val="FF0000"/>
                </a:solidFill>
                <a:latin typeface="Century Gothic" pitchFamily="34" charset="0"/>
              </a:rPr>
              <a:t>121</a:t>
            </a:r>
            <a:r>
              <a:rPr lang="uk-UA" sz="2200" b="1" dirty="0" smtClean="0">
                <a:latin typeface="Century Gothic" pitchFamily="34" charset="0"/>
              </a:rPr>
              <a:t>– п</a:t>
            </a:r>
            <a:r>
              <a:rPr lang="ru-RU" sz="2200" b="1" dirty="0" err="1" smtClean="0">
                <a:latin typeface="Century Gothic" pitchFamily="34" charset="0"/>
              </a:rPr>
              <a:t>орядок</a:t>
            </a:r>
            <a:r>
              <a:rPr lang="ru-RU" sz="2200" b="1" dirty="0" smtClean="0">
                <a:latin typeface="Century Gothic" pitchFamily="34" charset="0"/>
              </a:rPr>
              <a:t> </a:t>
            </a:r>
            <a:r>
              <a:rPr lang="ru-RU" sz="2200" b="1" dirty="0" err="1">
                <a:latin typeface="Century Gothic" pitchFamily="34" charset="0"/>
              </a:rPr>
              <a:t>оцінки</a:t>
            </a:r>
            <a:r>
              <a:rPr lang="ru-RU" sz="2200" b="1" dirty="0">
                <a:latin typeface="Century Gothic" pitchFamily="34" charset="0"/>
              </a:rPr>
              <a:t> </a:t>
            </a:r>
            <a:r>
              <a:rPr lang="ru-RU" sz="2200" b="1" dirty="0" err="1">
                <a:latin typeface="Century Gothic" pitchFamily="34" charset="0"/>
              </a:rPr>
              <a:t>проектів</a:t>
            </a:r>
            <a:r>
              <a:rPr lang="ru-RU" sz="2200" b="1" dirty="0">
                <a:latin typeface="Century Gothic" pitchFamily="34" charset="0"/>
              </a:rPr>
              <a:t> </a:t>
            </a:r>
            <a:r>
              <a:rPr lang="ru-RU" sz="2200" b="1" dirty="0" err="1">
                <a:latin typeface="Century Gothic" pitchFamily="34" charset="0"/>
              </a:rPr>
              <a:t>регіонального</a:t>
            </a:r>
            <a:r>
              <a:rPr lang="ru-RU" sz="2200" b="1" dirty="0">
                <a:latin typeface="Century Gothic" pitchFamily="34" charset="0"/>
              </a:rPr>
              <a:t> </a:t>
            </a:r>
            <a:r>
              <a:rPr lang="ru-RU" sz="2200" b="1" dirty="0" err="1" smtClean="0">
                <a:latin typeface="Century Gothic" pitchFamily="34" charset="0"/>
              </a:rPr>
              <a:t>розвитку</a:t>
            </a:r>
            <a:endParaRPr lang="ru-RU" sz="2200" b="1" dirty="0" smtClean="0">
              <a:latin typeface="Century Gothic" pitchFamily="34" charset="0"/>
            </a:endParaRPr>
          </a:p>
          <a:p>
            <a:pPr>
              <a:buFont typeface="Wingdings" pitchFamily="2" charset="2"/>
              <a:buChar char="§"/>
            </a:pPr>
            <a:r>
              <a:rPr lang="ru-RU" sz="2200" b="1" dirty="0" err="1" smtClean="0">
                <a:solidFill>
                  <a:srgbClr val="FF0000"/>
                </a:solidFill>
                <a:latin typeface="Century Gothic" pitchFamily="34" charset="0"/>
              </a:rPr>
              <a:t>від</a:t>
            </a:r>
            <a:r>
              <a:rPr lang="ru-RU" sz="2200" b="1" dirty="0" smtClean="0">
                <a:solidFill>
                  <a:srgbClr val="FF0000"/>
                </a:solidFill>
                <a:latin typeface="Century Gothic" pitchFamily="34" charset="0"/>
              </a:rPr>
              <a:t>   </a:t>
            </a:r>
            <a:r>
              <a:rPr lang="ru-RU" sz="2200" b="1" dirty="0">
                <a:solidFill>
                  <a:srgbClr val="FF0000"/>
                </a:solidFill>
                <a:latin typeface="Century Gothic" pitchFamily="34" charset="0"/>
              </a:rPr>
              <a:t>13.05.2017   №</a:t>
            </a:r>
            <a:r>
              <a:rPr lang="ru-RU" sz="2200" b="1" dirty="0" smtClean="0">
                <a:solidFill>
                  <a:srgbClr val="FF0000"/>
                </a:solidFill>
                <a:latin typeface="Century Gothic" pitchFamily="34" charset="0"/>
              </a:rPr>
              <a:t>110 </a:t>
            </a:r>
            <a:r>
              <a:rPr lang="ru-RU" sz="2200" b="1" dirty="0" smtClean="0">
                <a:latin typeface="Century Gothic" pitchFamily="34" charset="0"/>
              </a:rPr>
              <a:t>- </a:t>
            </a:r>
            <a:r>
              <a:rPr lang="ru-RU" sz="2200" b="1" dirty="0">
                <a:latin typeface="Century Gothic" pitchFamily="34" charset="0"/>
              </a:rPr>
              <a:t>склад </a:t>
            </a:r>
            <a:r>
              <a:rPr lang="ru-RU" sz="2200" b="1" dirty="0" err="1">
                <a:latin typeface="Century Gothic" pitchFamily="34" charset="0"/>
              </a:rPr>
              <a:t>конкурсної</a:t>
            </a:r>
            <a:r>
              <a:rPr lang="ru-RU" sz="2200" b="1" dirty="0">
                <a:latin typeface="Century Gothic" pitchFamily="34" charset="0"/>
              </a:rPr>
              <a:t> </a:t>
            </a:r>
            <a:r>
              <a:rPr lang="ru-RU" sz="2200" b="1" dirty="0" err="1">
                <a:latin typeface="Century Gothic" pitchFamily="34" charset="0"/>
              </a:rPr>
              <a:t>комісії</a:t>
            </a:r>
            <a:endParaRPr lang="ru-RU" sz="2200" b="1" dirty="0">
              <a:latin typeface="Century Gothic" pitchFamily="34" charset="0"/>
            </a:endParaRPr>
          </a:p>
          <a:p>
            <a:pPr>
              <a:buFont typeface="Wingdings" pitchFamily="2" charset="2"/>
              <a:buChar char="§"/>
            </a:pPr>
            <a:r>
              <a:rPr lang="uk-UA" sz="2200" b="1" dirty="0">
                <a:solidFill>
                  <a:srgbClr val="FF0000"/>
                </a:solidFill>
                <a:latin typeface="Century Gothic" pitchFamily="34" charset="0"/>
              </a:rPr>
              <a:t>від 13.05.2017 № 109 </a:t>
            </a:r>
            <a:r>
              <a:rPr lang="uk-UA" sz="2200" b="1" dirty="0">
                <a:latin typeface="Century Gothic" pitchFamily="34" charset="0"/>
              </a:rPr>
              <a:t>– положення про конкурсну комісію</a:t>
            </a:r>
          </a:p>
        </p:txBody>
      </p:sp>
    </p:spTree>
    <p:extLst>
      <p:ext uri="{BB962C8B-B14F-4D97-AF65-F5344CB8AC3E}">
        <p14:creationId xmlns:p14="http://schemas.microsoft.com/office/powerpoint/2010/main" val="7524373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0405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9164" y="98825"/>
            <a:ext cx="9172672" cy="449855"/>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ШКАЛА ОЦІНКИ</a:t>
            </a:r>
            <a:endParaRPr lang="ru-RU" sz="2800" b="1" dirty="0">
              <a:latin typeface="Century Gothic" pitchFamily="34" charset="0"/>
            </a:endParaRPr>
          </a:p>
        </p:txBody>
      </p:sp>
      <p:graphicFrame>
        <p:nvGraphicFramePr>
          <p:cNvPr id="2" name="Таблиця 1"/>
          <p:cNvGraphicFramePr>
            <a:graphicFrameLocks noGrp="1"/>
          </p:cNvGraphicFramePr>
          <p:nvPr>
            <p:extLst>
              <p:ext uri="{D42A27DB-BD31-4B8C-83A1-F6EECF244321}">
                <p14:modId xmlns:p14="http://schemas.microsoft.com/office/powerpoint/2010/main" val="662300042"/>
              </p:ext>
            </p:extLst>
          </p:nvPr>
        </p:nvGraphicFramePr>
        <p:xfrm>
          <a:off x="107504" y="764704"/>
          <a:ext cx="8928992" cy="5976664"/>
        </p:xfrm>
        <a:graphic>
          <a:graphicData uri="http://schemas.openxmlformats.org/drawingml/2006/table">
            <a:tbl>
              <a:tblPr firstRow="1" firstCol="1" bandRow="1">
                <a:tableStyleId>{5C22544A-7EE6-4342-B048-85BDC9FD1C3A}</a:tableStyleId>
              </a:tblPr>
              <a:tblGrid>
                <a:gridCol w="420199">
                  <a:extLst>
                    <a:ext uri="{9D8B030D-6E8A-4147-A177-3AD203B41FA5}">
                      <a16:colId xmlns:a16="http://schemas.microsoft.com/office/drawing/2014/main" val="3155348203"/>
                    </a:ext>
                  </a:extLst>
                </a:gridCol>
                <a:gridCol w="7955995">
                  <a:extLst>
                    <a:ext uri="{9D8B030D-6E8A-4147-A177-3AD203B41FA5}">
                      <a16:colId xmlns:a16="http://schemas.microsoft.com/office/drawing/2014/main" val="278646929"/>
                    </a:ext>
                  </a:extLst>
                </a:gridCol>
                <a:gridCol w="552798">
                  <a:extLst>
                    <a:ext uri="{9D8B030D-6E8A-4147-A177-3AD203B41FA5}">
                      <a16:colId xmlns:a16="http://schemas.microsoft.com/office/drawing/2014/main" val="697841677"/>
                    </a:ext>
                  </a:extLst>
                </a:gridCol>
              </a:tblGrid>
              <a:tr h="618554">
                <a:tc>
                  <a:txBody>
                    <a:bodyPr/>
                    <a:lstStyle/>
                    <a:p>
                      <a:pPr>
                        <a:lnSpc>
                          <a:spcPct val="107000"/>
                        </a:lnSpc>
                        <a:spcAft>
                          <a:spcPts val="0"/>
                        </a:spcAft>
                      </a:pPr>
                      <a:r>
                        <a:rPr lang="uk-UA" sz="1800" dirty="0">
                          <a:effectLst/>
                        </a:rPr>
                        <a:t>5</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tc>
                  <a:txBody>
                    <a:bodyPr/>
                    <a:lstStyle/>
                    <a:p>
                      <a:pPr algn="ctr">
                        <a:lnSpc>
                          <a:spcPct val="107000"/>
                        </a:lnSpc>
                        <a:spcAft>
                          <a:spcPts val="0"/>
                        </a:spcAft>
                      </a:pPr>
                      <a:r>
                        <a:rPr lang="uk-UA" sz="1800" dirty="0">
                          <a:effectLst/>
                        </a:rPr>
                        <a:t>Програма загальноукраїнської солідарності</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tc>
                  <a:txBody>
                    <a:bodyPr/>
                    <a:lstStyle/>
                    <a:p>
                      <a:pPr algn="ctr">
                        <a:lnSpc>
                          <a:spcPct val="107000"/>
                        </a:lnSpc>
                        <a:spcAft>
                          <a:spcPts val="0"/>
                        </a:spcAft>
                      </a:pPr>
                      <a:r>
                        <a:rPr lang="uk-UA" sz="1800" b="1" dirty="0">
                          <a:effectLst/>
                        </a:rPr>
                        <a:t>20</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B050"/>
                    </a:solidFill>
                  </a:tcPr>
                </a:tc>
                <a:extLst>
                  <a:ext uri="{0D108BD9-81ED-4DB2-BD59-A6C34878D82A}">
                    <a16:rowId xmlns:a16="http://schemas.microsoft.com/office/drawing/2014/main" val="4001003381"/>
                  </a:ext>
                </a:extLst>
              </a:tr>
              <a:tr h="1772112">
                <a:tc>
                  <a:txBody>
                    <a:bodyPr/>
                    <a:lstStyle/>
                    <a:p>
                      <a:pPr>
                        <a:lnSpc>
                          <a:spcPct val="107000"/>
                        </a:lnSpc>
                        <a:spcAft>
                          <a:spcPts val="0"/>
                        </a:spcAft>
                      </a:pPr>
                      <a:r>
                        <a:rPr lang="uk-UA" sz="1800" dirty="0">
                          <a:effectLst/>
                        </a:rPr>
                        <a:t>5.1</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Ступінь сприяння співробітництву регіонів </a:t>
                      </a:r>
                      <a:r>
                        <a:rPr lang="uk-UA" sz="1800" dirty="0">
                          <a:effectLst/>
                        </a:rPr>
                        <a:t>у сфері освіти, культури, історичних та культурологічних досліджень (обміни науковцями між університетами різних регіонів України, створення спільних міжрегіональних дослідницьких груп із проведення історичних та культурологічних досліджень; обміни студентів між вищими навчальними закладами тощо)</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893189178"/>
                  </a:ext>
                </a:extLst>
              </a:tr>
              <a:tr h="1195332">
                <a:tc>
                  <a:txBody>
                    <a:bodyPr/>
                    <a:lstStyle/>
                    <a:p>
                      <a:pPr>
                        <a:lnSpc>
                          <a:spcPct val="107000"/>
                        </a:lnSpc>
                        <a:spcAft>
                          <a:spcPts val="0"/>
                        </a:spcAft>
                      </a:pPr>
                      <a:r>
                        <a:rPr lang="uk-UA" sz="1800" dirty="0">
                          <a:effectLst/>
                        </a:rPr>
                        <a:t>5.2</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Сприяння формуванню привабливого образу регіонів в Україні</a:t>
                      </a:r>
                      <a:r>
                        <a:rPr lang="uk-UA" sz="1800" dirty="0">
                          <a:effectLst/>
                        </a:rPr>
                        <a:t>, інтеграції регіональних </a:t>
                      </a:r>
                      <a:r>
                        <a:rPr lang="uk-UA" sz="1800" dirty="0" err="1">
                          <a:effectLst/>
                        </a:rPr>
                        <a:t>ідентичностей</a:t>
                      </a:r>
                      <a:r>
                        <a:rPr lang="uk-UA" sz="1800" dirty="0">
                          <a:effectLst/>
                        </a:rPr>
                        <a:t> у загальноукраїнську ідентичність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634986181"/>
                  </a:ext>
                </a:extLst>
              </a:tr>
              <a:tr h="1772112">
                <a:tc>
                  <a:txBody>
                    <a:bodyPr/>
                    <a:lstStyle/>
                    <a:p>
                      <a:pPr>
                        <a:lnSpc>
                          <a:spcPct val="107000"/>
                        </a:lnSpc>
                        <a:spcAft>
                          <a:spcPts val="0"/>
                        </a:spcAft>
                      </a:pPr>
                      <a:r>
                        <a:rPr lang="uk-UA" sz="1800" dirty="0">
                          <a:effectLst/>
                        </a:rPr>
                        <a:t>5.3</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Рівень сприяння інтеграції вимушених переселенців та захисту інтересів осіб, що вимушено опинились на тимчасово окупованих територіях </a:t>
                      </a:r>
                      <a:r>
                        <a:rPr lang="uk-UA" sz="1800" dirty="0">
                          <a:effectLst/>
                        </a:rPr>
                        <a:t>(надання підтримки та працевлаштування вимушених переселенців в регіонах, проведення публічних заходів у регіонах із їх залученням)</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723248476"/>
                  </a:ext>
                </a:extLst>
              </a:tr>
              <a:tr h="618554">
                <a:tc>
                  <a:txBody>
                    <a:bodyPr/>
                    <a:lstStyle/>
                    <a:p>
                      <a:pPr>
                        <a:lnSpc>
                          <a:spcPct val="107000"/>
                        </a:lnSpc>
                        <a:spcAft>
                          <a:spcPts val="0"/>
                        </a:spcAft>
                      </a:pPr>
                      <a:r>
                        <a:rPr lang="uk-UA" sz="1800" dirty="0">
                          <a:effectLst/>
                        </a:rPr>
                        <a:t>5.4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rgbClr val="002060"/>
                    </a:solidFill>
                  </a:tcPr>
                </a:tc>
                <a:tc>
                  <a:txBody>
                    <a:bodyPr/>
                    <a:lstStyle/>
                    <a:p>
                      <a:pPr>
                        <a:lnSpc>
                          <a:spcPct val="107000"/>
                        </a:lnSpc>
                        <a:spcAft>
                          <a:spcPts val="0"/>
                        </a:spcAft>
                      </a:pPr>
                      <a:r>
                        <a:rPr lang="uk-UA" sz="1800" b="1" dirty="0">
                          <a:effectLst/>
                        </a:rPr>
                        <a:t>Ступінь сприяння економічній інтеграції </a:t>
                      </a:r>
                      <a:r>
                        <a:rPr lang="uk-UA" sz="1800" dirty="0">
                          <a:effectLst/>
                        </a:rPr>
                        <a:t>регіонів та у регіонах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uk-UA" sz="1800" b="1" dirty="0">
                          <a:effectLst/>
                        </a:rPr>
                        <a:t>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209786364"/>
                  </a:ext>
                </a:extLst>
              </a:tr>
            </a:tbl>
          </a:graphicData>
        </a:graphic>
      </p:graphicFrame>
    </p:spTree>
    <p:extLst>
      <p:ext uri="{BB962C8B-B14F-4D97-AF65-F5344CB8AC3E}">
        <p14:creationId xmlns:p14="http://schemas.microsoft.com/office/powerpoint/2010/main" val="9200895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Century Gothic" pitchFamily="34" charset="0"/>
              </a:rPr>
              <a:t>КРИТЕРІЇ ОЦІНКИ</a:t>
            </a:r>
            <a:endParaRPr lang="uk-UA" sz="3600" b="1" dirty="0">
              <a:latin typeface="Century Gothic"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55342704"/>
              </p:ext>
            </p:extLst>
          </p:nvPr>
        </p:nvGraphicFramePr>
        <p:xfrm>
          <a:off x="395537" y="2996952"/>
          <a:ext cx="8496944" cy="3785616"/>
        </p:xfrm>
        <a:graphic>
          <a:graphicData uri="http://schemas.openxmlformats.org/drawingml/2006/table">
            <a:tbl>
              <a:tblPr firstRow="1" firstCol="1" bandRow="1">
                <a:tableStyleId>{7DF18680-E054-41AD-8BC1-D1AEF772440D}</a:tableStyleId>
              </a:tblPr>
              <a:tblGrid>
                <a:gridCol w="1070848">
                  <a:extLst>
                    <a:ext uri="{9D8B030D-6E8A-4147-A177-3AD203B41FA5}">
                      <a16:colId xmlns:a16="http://schemas.microsoft.com/office/drawing/2014/main" val="20000"/>
                    </a:ext>
                  </a:extLst>
                </a:gridCol>
                <a:gridCol w="2077893">
                  <a:extLst>
                    <a:ext uri="{9D8B030D-6E8A-4147-A177-3AD203B41FA5}">
                      <a16:colId xmlns:a16="http://schemas.microsoft.com/office/drawing/2014/main" val="20001"/>
                    </a:ext>
                  </a:extLst>
                </a:gridCol>
                <a:gridCol w="5348203">
                  <a:extLst>
                    <a:ext uri="{9D8B030D-6E8A-4147-A177-3AD203B41FA5}">
                      <a16:colId xmlns:a16="http://schemas.microsoft.com/office/drawing/2014/main" val="20002"/>
                    </a:ext>
                  </a:extLst>
                </a:gridCol>
              </a:tblGrid>
              <a:tr h="0">
                <a:tc>
                  <a:txBody>
                    <a:bodyPr/>
                    <a:lstStyle/>
                    <a:p>
                      <a:pPr>
                        <a:lnSpc>
                          <a:spcPct val="115000"/>
                        </a:lnSpc>
                        <a:spcAft>
                          <a:spcPts val="1000"/>
                        </a:spcAft>
                      </a:pPr>
                      <a:r>
                        <a:rPr lang="uk-UA" sz="2400" dirty="0">
                          <a:effectLst/>
                        </a:rPr>
                        <a:t>Бал</a:t>
                      </a:r>
                      <a:endParaRPr lang="uk-UA" sz="2400" dirty="0">
                        <a:effectLst/>
                        <a:latin typeface="Century Gothic" pitchFamily="34" charset="0"/>
                        <a:ea typeface="Calibri"/>
                        <a:cs typeface="Times New Roman"/>
                      </a:endParaRPr>
                    </a:p>
                  </a:txBody>
                  <a:tcPr marL="68580" marR="68580" marT="0" marB="0"/>
                </a:tc>
                <a:tc>
                  <a:txBody>
                    <a:bodyPr/>
                    <a:lstStyle/>
                    <a:p>
                      <a:pPr>
                        <a:lnSpc>
                          <a:spcPct val="115000"/>
                        </a:lnSpc>
                        <a:spcAft>
                          <a:spcPts val="1000"/>
                        </a:spcAft>
                      </a:pPr>
                      <a:r>
                        <a:rPr lang="uk-UA" sz="2400" dirty="0">
                          <a:effectLst/>
                        </a:rPr>
                        <a:t>Категорія оцінки</a:t>
                      </a:r>
                      <a:endParaRPr lang="uk-UA" sz="2400" dirty="0">
                        <a:effectLst/>
                        <a:latin typeface="Century Gothic" pitchFamily="34" charset="0"/>
                        <a:ea typeface="Calibri"/>
                        <a:cs typeface="Times New Roman"/>
                      </a:endParaRPr>
                    </a:p>
                  </a:txBody>
                  <a:tcPr marL="68580" marR="68580" marT="0" marB="0"/>
                </a:tc>
                <a:tc>
                  <a:txBody>
                    <a:bodyPr/>
                    <a:lstStyle/>
                    <a:p>
                      <a:pPr>
                        <a:lnSpc>
                          <a:spcPct val="115000"/>
                        </a:lnSpc>
                        <a:spcAft>
                          <a:spcPts val="1000"/>
                        </a:spcAft>
                      </a:pPr>
                      <a:r>
                        <a:rPr lang="uk-UA" sz="2400" dirty="0">
                          <a:effectLst/>
                        </a:rPr>
                        <a:t>Відповідність проекту вимогам заявки</a:t>
                      </a:r>
                      <a:endParaRPr lang="uk-UA" sz="2400" dirty="0">
                        <a:effectLst/>
                        <a:latin typeface="Century Gothic" pitchFamily="34" charset="0"/>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1000"/>
                        </a:spcAft>
                      </a:pPr>
                      <a:r>
                        <a:rPr lang="uk-UA" sz="2400" dirty="0">
                          <a:effectLst/>
                        </a:rPr>
                        <a:t>5</a:t>
                      </a:r>
                      <a:endParaRPr lang="uk-UA" sz="2400" dirty="0">
                        <a:effectLst/>
                        <a:latin typeface="Century Gothic" pitchFamily="34" charset="0"/>
                        <a:ea typeface="Calibri"/>
                        <a:cs typeface="Times New Roman"/>
                      </a:endParaRPr>
                    </a:p>
                  </a:txBody>
                  <a:tcPr marL="68580" marR="68580" marT="0" marB="0"/>
                </a:tc>
                <a:tc>
                  <a:txBody>
                    <a:bodyPr/>
                    <a:lstStyle/>
                    <a:p>
                      <a:pPr>
                        <a:lnSpc>
                          <a:spcPct val="115000"/>
                        </a:lnSpc>
                        <a:spcAft>
                          <a:spcPts val="1000"/>
                        </a:spcAft>
                      </a:pPr>
                      <a:r>
                        <a:rPr lang="uk-UA" sz="2400" dirty="0">
                          <a:solidFill>
                            <a:srgbClr val="002060"/>
                          </a:solidFill>
                          <a:effectLst/>
                        </a:rPr>
                        <a:t>дуже добре</a:t>
                      </a:r>
                      <a:endParaRPr lang="uk-UA" sz="2400" dirty="0">
                        <a:solidFill>
                          <a:srgbClr val="002060"/>
                        </a:solidFill>
                        <a:effectLst/>
                        <a:latin typeface="Century Gothic" pitchFamily="34" charset="0"/>
                        <a:ea typeface="Calibri"/>
                        <a:cs typeface="Times New Roman"/>
                      </a:endParaRPr>
                    </a:p>
                  </a:txBody>
                  <a:tcPr marL="68580" marR="68580" marT="0" marB="0">
                    <a:solidFill>
                      <a:srgbClr val="FFFF00"/>
                    </a:solidFill>
                  </a:tcPr>
                </a:tc>
                <a:tc>
                  <a:txBody>
                    <a:bodyPr/>
                    <a:lstStyle/>
                    <a:p>
                      <a:pPr>
                        <a:lnSpc>
                          <a:spcPct val="115000"/>
                        </a:lnSpc>
                        <a:spcAft>
                          <a:spcPts val="1000"/>
                        </a:spcAft>
                      </a:pPr>
                      <a:r>
                        <a:rPr lang="uk-UA" sz="2400" dirty="0" smtClean="0">
                          <a:solidFill>
                            <a:srgbClr val="002060"/>
                          </a:solidFill>
                          <a:effectLst/>
                        </a:rPr>
                        <a:t>повна відповідність </a:t>
                      </a:r>
                      <a:endParaRPr lang="uk-UA" sz="2400" dirty="0">
                        <a:solidFill>
                          <a:srgbClr val="002060"/>
                        </a:solidFill>
                        <a:effectLst/>
                        <a:latin typeface="Century Gothic" pitchFamily="34" charset="0"/>
                        <a:ea typeface="Calibri"/>
                        <a:cs typeface="Times New Roman"/>
                      </a:endParaRPr>
                    </a:p>
                  </a:txBody>
                  <a:tcPr marL="68580" marR="68580" marT="0" marB="0">
                    <a:solidFill>
                      <a:srgbClr val="FFFF00"/>
                    </a:solidFill>
                  </a:tcPr>
                </a:tc>
                <a:extLst>
                  <a:ext uri="{0D108BD9-81ED-4DB2-BD59-A6C34878D82A}">
                    <a16:rowId xmlns:a16="http://schemas.microsoft.com/office/drawing/2014/main" val="10001"/>
                  </a:ext>
                </a:extLst>
              </a:tr>
              <a:tr h="0">
                <a:tc>
                  <a:txBody>
                    <a:bodyPr/>
                    <a:lstStyle/>
                    <a:p>
                      <a:pPr>
                        <a:lnSpc>
                          <a:spcPct val="115000"/>
                        </a:lnSpc>
                        <a:spcAft>
                          <a:spcPts val="1000"/>
                        </a:spcAft>
                      </a:pPr>
                      <a:r>
                        <a:rPr lang="uk-UA" sz="2400">
                          <a:effectLst/>
                        </a:rPr>
                        <a:t>4</a:t>
                      </a:r>
                      <a:endParaRPr lang="uk-UA" sz="2400">
                        <a:effectLst/>
                        <a:latin typeface="Century Gothic" pitchFamily="34" charset="0"/>
                        <a:ea typeface="Calibri"/>
                        <a:cs typeface="Times New Roman"/>
                      </a:endParaRPr>
                    </a:p>
                  </a:txBody>
                  <a:tcPr marL="68580" marR="68580" marT="0" marB="0"/>
                </a:tc>
                <a:tc>
                  <a:txBody>
                    <a:bodyPr/>
                    <a:lstStyle/>
                    <a:p>
                      <a:pPr>
                        <a:lnSpc>
                          <a:spcPct val="115000"/>
                        </a:lnSpc>
                        <a:spcAft>
                          <a:spcPts val="1000"/>
                        </a:spcAft>
                      </a:pPr>
                      <a:r>
                        <a:rPr lang="uk-UA" sz="2400" dirty="0">
                          <a:solidFill>
                            <a:srgbClr val="002060"/>
                          </a:solidFill>
                          <a:effectLst/>
                        </a:rPr>
                        <a:t>добре</a:t>
                      </a:r>
                      <a:endParaRPr lang="uk-UA" sz="2400" dirty="0">
                        <a:solidFill>
                          <a:srgbClr val="002060"/>
                        </a:solidFill>
                        <a:effectLst/>
                        <a:latin typeface="Century Gothic" pitchFamily="34" charset="0"/>
                        <a:ea typeface="Calibri"/>
                        <a:cs typeface="Times New Roman"/>
                      </a:endParaRPr>
                    </a:p>
                  </a:txBody>
                  <a:tcPr marL="68580" marR="68580" marT="0" marB="0">
                    <a:solidFill>
                      <a:srgbClr val="FFFF00"/>
                    </a:solidFill>
                  </a:tcPr>
                </a:tc>
                <a:tc>
                  <a:txBody>
                    <a:bodyPr/>
                    <a:lstStyle/>
                    <a:p>
                      <a:pPr>
                        <a:lnSpc>
                          <a:spcPct val="115000"/>
                        </a:lnSpc>
                        <a:spcAft>
                          <a:spcPts val="1000"/>
                        </a:spcAft>
                      </a:pPr>
                      <a:r>
                        <a:rPr lang="uk-UA" sz="2400" dirty="0">
                          <a:solidFill>
                            <a:srgbClr val="002060"/>
                          </a:solidFill>
                          <a:effectLst/>
                        </a:rPr>
                        <a:t>значна відповідність (здебільшого відповідає усім вимогам, але має певні неточності чи неузгодженості)</a:t>
                      </a:r>
                      <a:endParaRPr lang="uk-UA" sz="2400" dirty="0">
                        <a:solidFill>
                          <a:srgbClr val="002060"/>
                        </a:solidFill>
                        <a:effectLst/>
                        <a:latin typeface="Century Gothic" pitchFamily="34" charset="0"/>
                        <a:ea typeface="Calibri"/>
                        <a:cs typeface="Times New Roman"/>
                      </a:endParaRPr>
                    </a:p>
                  </a:txBody>
                  <a:tcPr marL="68580" marR="68580" marT="0" marB="0">
                    <a:solidFill>
                      <a:srgbClr val="FFFF00"/>
                    </a:solidFill>
                  </a:tcPr>
                </a:tc>
                <a:extLst>
                  <a:ext uri="{0D108BD9-81ED-4DB2-BD59-A6C34878D82A}">
                    <a16:rowId xmlns:a16="http://schemas.microsoft.com/office/drawing/2014/main" val="10002"/>
                  </a:ext>
                </a:extLst>
              </a:tr>
              <a:tr h="0">
                <a:tc>
                  <a:txBody>
                    <a:bodyPr/>
                    <a:lstStyle/>
                    <a:p>
                      <a:pPr>
                        <a:lnSpc>
                          <a:spcPct val="115000"/>
                        </a:lnSpc>
                        <a:spcAft>
                          <a:spcPts val="1000"/>
                        </a:spcAft>
                      </a:pPr>
                      <a:r>
                        <a:rPr lang="uk-UA" sz="2400">
                          <a:effectLst/>
                        </a:rPr>
                        <a:t>3</a:t>
                      </a:r>
                      <a:endParaRPr lang="uk-UA" sz="2400">
                        <a:effectLst/>
                        <a:latin typeface="Century Gothic" pitchFamily="34" charset="0"/>
                        <a:ea typeface="Calibri"/>
                        <a:cs typeface="Times New Roman"/>
                      </a:endParaRPr>
                    </a:p>
                  </a:txBody>
                  <a:tcPr marL="68580" marR="68580" marT="0" marB="0"/>
                </a:tc>
                <a:tc>
                  <a:txBody>
                    <a:bodyPr/>
                    <a:lstStyle/>
                    <a:p>
                      <a:pPr>
                        <a:lnSpc>
                          <a:spcPct val="115000"/>
                        </a:lnSpc>
                        <a:spcAft>
                          <a:spcPts val="1000"/>
                        </a:spcAft>
                      </a:pPr>
                      <a:r>
                        <a:rPr lang="uk-UA" sz="2400" dirty="0">
                          <a:solidFill>
                            <a:srgbClr val="002060"/>
                          </a:solidFill>
                          <a:effectLst/>
                        </a:rPr>
                        <a:t>задовільно</a:t>
                      </a:r>
                      <a:endParaRPr lang="uk-UA" sz="2400" dirty="0">
                        <a:solidFill>
                          <a:srgbClr val="002060"/>
                        </a:solidFill>
                        <a:effectLst/>
                        <a:latin typeface="Century Gothic" pitchFamily="34" charset="0"/>
                        <a:ea typeface="Calibri"/>
                        <a:cs typeface="Times New Roman"/>
                      </a:endParaRPr>
                    </a:p>
                  </a:txBody>
                  <a:tcPr marL="68580" marR="68580" marT="0" marB="0">
                    <a:solidFill>
                      <a:srgbClr val="FFFF00"/>
                    </a:solidFill>
                  </a:tcPr>
                </a:tc>
                <a:tc>
                  <a:txBody>
                    <a:bodyPr/>
                    <a:lstStyle/>
                    <a:p>
                      <a:pPr>
                        <a:lnSpc>
                          <a:spcPct val="115000"/>
                        </a:lnSpc>
                        <a:spcAft>
                          <a:spcPts val="1000"/>
                        </a:spcAft>
                      </a:pPr>
                      <a:r>
                        <a:rPr lang="uk-UA" sz="2400" dirty="0">
                          <a:solidFill>
                            <a:srgbClr val="002060"/>
                          </a:solidFill>
                          <a:effectLst/>
                        </a:rPr>
                        <a:t>неповна  відповідність</a:t>
                      </a:r>
                      <a:endParaRPr lang="uk-UA" sz="2400" dirty="0">
                        <a:solidFill>
                          <a:srgbClr val="002060"/>
                        </a:solidFill>
                        <a:effectLst/>
                        <a:latin typeface="Century Gothic" pitchFamily="34" charset="0"/>
                        <a:ea typeface="Calibri"/>
                        <a:cs typeface="Times New Roman"/>
                      </a:endParaRPr>
                    </a:p>
                  </a:txBody>
                  <a:tcPr marL="68580" marR="68580" marT="0" marB="0">
                    <a:solidFill>
                      <a:srgbClr val="FFFF00"/>
                    </a:solidFill>
                  </a:tcPr>
                </a:tc>
                <a:extLst>
                  <a:ext uri="{0D108BD9-81ED-4DB2-BD59-A6C34878D82A}">
                    <a16:rowId xmlns:a16="http://schemas.microsoft.com/office/drawing/2014/main" val="10003"/>
                  </a:ext>
                </a:extLst>
              </a:tr>
              <a:tr h="0">
                <a:tc>
                  <a:txBody>
                    <a:bodyPr/>
                    <a:lstStyle/>
                    <a:p>
                      <a:pPr>
                        <a:lnSpc>
                          <a:spcPct val="115000"/>
                        </a:lnSpc>
                        <a:spcAft>
                          <a:spcPts val="1000"/>
                        </a:spcAft>
                      </a:pPr>
                      <a:r>
                        <a:rPr lang="uk-UA" sz="2400">
                          <a:effectLst/>
                        </a:rPr>
                        <a:t>2</a:t>
                      </a:r>
                      <a:endParaRPr lang="uk-UA" sz="2400">
                        <a:effectLst/>
                        <a:latin typeface="Century Gothic" pitchFamily="34" charset="0"/>
                        <a:ea typeface="Calibri"/>
                        <a:cs typeface="Times New Roman"/>
                      </a:endParaRPr>
                    </a:p>
                  </a:txBody>
                  <a:tcPr marL="68580" marR="68580" marT="0" marB="0"/>
                </a:tc>
                <a:tc>
                  <a:txBody>
                    <a:bodyPr/>
                    <a:lstStyle/>
                    <a:p>
                      <a:pPr>
                        <a:lnSpc>
                          <a:spcPct val="115000"/>
                        </a:lnSpc>
                        <a:spcAft>
                          <a:spcPts val="1000"/>
                        </a:spcAft>
                      </a:pPr>
                      <a:r>
                        <a:rPr lang="uk-UA" sz="2400" dirty="0">
                          <a:solidFill>
                            <a:srgbClr val="002060"/>
                          </a:solidFill>
                          <a:effectLst/>
                        </a:rPr>
                        <a:t>погано</a:t>
                      </a:r>
                      <a:endParaRPr lang="uk-UA" sz="2400" dirty="0">
                        <a:solidFill>
                          <a:srgbClr val="002060"/>
                        </a:solidFill>
                        <a:effectLst/>
                        <a:latin typeface="Century Gothic" pitchFamily="34" charset="0"/>
                        <a:ea typeface="Calibri"/>
                        <a:cs typeface="Times New Roman"/>
                      </a:endParaRPr>
                    </a:p>
                  </a:txBody>
                  <a:tcPr marL="68580" marR="68580" marT="0" marB="0">
                    <a:solidFill>
                      <a:srgbClr val="FFFF00"/>
                    </a:solidFill>
                  </a:tcPr>
                </a:tc>
                <a:tc>
                  <a:txBody>
                    <a:bodyPr/>
                    <a:lstStyle/>
                    <a:p>
                      <a:pPr>
                        <a:lnSpc>
                          <a:spcPct val="115000"/>
                        </a:lnSpc>
                        <a:spcAft>
                          <a:spcPts val="1000"/>
                        </a:spcAft>
                      </a:pPr>
                      <a:r>
                        <a:rPr lang="uk-UA" sz="2400" dirty="0">
                          <a:solidFill>
                            <a:srgbClr val="002060"/>
                          </a:solidFill>
                          <a:effectLst/>
                        </a:rPr>
                        <a:t>часткова відповідність</a:t>
                      </a:r>
                      <a:endParaRPr lang="uk-UA" sz="2400" dirty="0">
                        <a:solidFill>
                          <a:srgbClr val="002060"/>
                        </a:solidFill>
                        <a:effectLst/>
                        <a:latin typeface="Century Gothic" pitchFamily="34" charset="0"/>
                        <a:ea typeface="Calibri"/>
                        <a:cs typeface="Times New Roman"/>
                      </a:endParaRPr>
                    </a:p>
                  </a:txBody>
                  <a:tcPr marL="68580" marR="68580" marT="0" marB="0">
                    <a:solidFill>
                      <a:srgbClr val="FFFF00"/>
                    </a:solidFill>
                  </a:tcPr>
                </a:tc>
                <a:extLst>
                  <a:ext uri="{0D108BD9-81ED-4DB2-BD59-A6C34878D82A}">
                    <a16:rowId xmlns:a16="http://schemas.microsoft.com/office/drawing/2014/main" val="10004"/>
                  </a:ext>
                </a:extLst>
              </a:tr>
              <a:tr h="0">
                <a:tc>
                  <a:txBody>
                    <a:bodyPr/>
                    <a:lstStyle/>
                    <a:p>
                      <a:pPr>
                        <a:lnSpc>
                          <a:spcPct val="115000"/>
                        </a:lnSpc>
                        <a:spcAft>
                          <a:spcPts val="1000"/>
                        </a:spcAft>
                      </a:pPr>
                      <a:r>
                        <a:rPr lang="uk-UA" sz="2400">
                          <a:effectLst/>
                        </a:rPr>
                        <a:t>1</a:t>
                      </a:r>
                      <a:endParaRPr lang="uk-UA" sz="2400">
                        <a:effectLst/>
                        <a:latin typeface="Century Gothic" pitchFamily="34" charset="0"/>
                        <a:ea typeface="Calibri"/>
                        <a:cs typeface="Times New Roman"/>
                      </a:endParaRPr>
                    </a:p>
                  </a:txBody>
                  <a:tcPr marL="68580" marR="68580" marT="0" marB="0"/>
                </a:tc>
                <a:tc>
                  <a:txBody>
                    <a:bodyPr/>
                    <a:lstStyle/>
                    <a:p>
                      <a:pPr>
                        <a:lnSpc>
                          <a:spcPct val="115000"/>
                        </a:lnSpc>
                        <a:spcAft>
                          <a:spcPts val="1000"/>
                        </a:spcAft>
                      </a:pPr>
                      <a:r>
                        <a:rPr lang="uk-UA" sz="2400" dirty="0">
                          <a:solidFill>
                            <a:srgbClr val="002060"/>
                          </a:solidFill>
                          <a:effectLst/>
                        </a:rPr>
                        <a:t>дуже погано</a:t>
                      </a:r>
                      <a:endParaRPr lang="uk-UA" sz="2400" dirty="0">
                        <a:solidFill>
                          <a:srgbClr val="002060"/>
                        </a:solidFill>
                        <a:effectLst/>
                        <a:latin typeface="Century Gothic" pitchFamily="34" charset="0"/>
                        <a:ea typeface="Calibri"/>
                        <a:cs typeface="Times New Roman"/>
                      </a:endParaRPr>
                    </a:p>
                  </a:txBody>
                  <a:tcPr marL="68580" marR="68580" marT="0" marB="0">
                    <a:solidFill>
                      <a:srgbClr val="FFFF00"/>
                    </a:solidFill>
                  </a:tcPr>
                </a:tc>
                <a:tc>
                  <a:txBody>
                    <a:bodyPr/>
                    <a:lstStyle/>
                    <a:p>
                      <a:pPr>
                        <a:lnSpc>
                          <a:spcPct val="115000"/>
                        </a:lnSpc>
                        <a:spcAft>
                          <a:spcPts val="1000"/>
                        </a:spcAft>
                      </a:pPr>
                      <a:r>
                        <a:rPr lang="uk-UA" sz="2400" dirty="0">
                          <a:solidFill>
                            <a:srgbClr val="002060"/>
                          </a:solidFill>
                          <a:effectLst/>
                        </a:rPr>
                        <a:t>мінімальна відповідність</a:t>
                      </a:r>
                      <a:endParaRPr lang="uk-UA" sz="2400" dirty="0">
                        <a:solidFill>
                          <a:srgbClr val="002060"/>
                        </a:solidFill>
                        <a:effectLst/>
                        <a:latin typeface="Century Gothic" pitchFamily="34" charset="0"/>
                        <a:ea typeface="Calibri"/>
                        <a:cs typeface="Times New Roman"/>
                      </a:endParaRPr>
                    </a:p>
                  </a:txBody>
                  <a:tcPr marL="68580" marR="68580" marT="0" marB="0">
                    <a:solidFill>
                      <a:srgbClr val="FFFF00"/>
                    </a:solidFill>
                  </a:tcPr>
                </a:tc>
                <a:extLst>
                  <a:ext uri="{0D108BD9-81ED-4DB2-BD59-A6C34878D82A}">
                    <a16:rowId xmlns:a16="http://schemas.microsoft.com/office/drawing/2014/main" val="10005"/>
                  </a:ext>
                </a:extLst>
              </a:tr>
            </a:tbl>
          </a:graphicData>
        </a:graphic>
      </p:graphicFrame>
      <p:sp>
        <p:nvSpPr>
          <p:cNvPr id="5" name="Прямоугольник 4"/>
          <p:cNvSpPr/>
          <p:nvPr/>
        </p:nvSpPr>
        <p:spPr>
          <a:xfrm>
            <a:off x="148680" y="1279514"/>
            <a:ext cx="8856984" cy="1645429"/>
          </a:xfrm>
          <a:prstGeom prst="rect">
            <a:avLst/>
          </a:prstGeom>
          <a:solidFill>
            <a:srgbClr val="FF0000"/>
          </a:solidFill>
        </p:spPr>
        <p:txBody>
          <a:bodyPr vert="horz" lIns="91440" tIns="45720" rIns="91440" bIns="45720" rtlCol="0">
            <a:noAutofit/>
          </a:bodyPr>
          <a:lstStyle/>
          <a:p>
            <a:pPr marL="342900" indent="-342900" algn="ctr">
              <a:spcBef>
                <a:spcPct val="20000"/>
              </a:spcBef>
              <a:buFont typeface="Arial" pitchFamily="34" charset="0"/>
              <a:buNone/>
            </a:pPr>
            <a:r>
              <a:rPr lang="uk-UA" sz="2000" b="1" dirty="0">
                <a:solidFill>
                  <a:schemeClr val="bg1"/>
                </a:solidFill>
                <a:latin typeface="Century Gothic" pitchFamily="34" charset="0"/>
              </a:rPr>
              <a:t>Оцінювання за кожним критерієм з використанням бальної оцінки від 0 до 5 балів, що виставляються залежно від рівня (ступеня) позитивного впливу проекту щодо досягнення рівня найкращих/найбільших значень такого критерію або від рівня (ступеня) відповідності</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160" r="-220" b="160"/>
          <a:stretch/>
        </p:blipFill>
        <p:spPr bwMode="auto">
          <a:xfrm>
            <a:off x="0" y="1"/>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5013176"/>
            <a:ext cx="9144000"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uk-UA" dirty="0"/>
          </a:p>
        </p:txBody>
      </p:sp>
      <p:sp>
        <p:nvSpPr>
          <p:cNvPr id="2" name="Заголовок 1"/>
          <p:cNvSpPr>
            <a:spLocks noGrp="1"/>
          </p:cNvSpPr>
          <p:nvPr>
            <p:ph type="ctrTitle"/>
          </p:nvPr>
        </p:nvSpPr>
        <p:spPr>
          <a:xfrm>
            <a:off x="259408" y="4767287"/>
            <a:ext cx="8640960" cy="1470025"/>
          </a:xfrm>
        </p:spPr>
        <p:txBody>
          <a:bodyPr>
            <a:noAutofit/>
          </a:bodyPr>
          <a:lstStyle/>
          <a:p>
            <a:r>
              <a:rPr lang="uk-UA" sz="4000" b="1" dirty="0" smtClean="0">
                <a:solidFill>
                  <a:schemeClr val="accent4">
                    <a:lumMod val="50000"/>
                  </a:schemeClr>
                </a:solidFill>
                <a:latin typeface="Century Gothic" pitchFamily="34" charset="0"/>
              </a:rPr>
              <a:t>ЛОГІЧНА МАТРИЦЯ</a:t>
            </a:r>
            <a:endParaRPr lang="uk-UA" sz="4000" b="1" dirty="0">
              <a:solidFill>
                <a:schemeClr val="accent4">
                  <a:lumMod val="50000"/>
                </a:schemeClr>
              </a:solidFill>
              <a:latin typeface="Century Gothic" pitchFamily="34" charset="0"/>
            </a:endParaRPr>
          </a:p>
        </p:txBody>
      </p:sp>
    </p:spTree>
    <p:extLst>
      <p:ext uri="{BB962C8B-B14F-4D97-AF65-F5344CB8AC3E}">
        <p14:creationId xmlns:p14="http://schemas.microsoft.com/office/powerpoint/2010/main" val="26841293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160" r="-220" b="160"/>
          <a:stretch/>
        </p:blipFill>
        <p:spPr bwMode="auto">
          <a:xfrm>
            <a:off x="0" y="1"/>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5013176"/>
            <a:ext cx="9144000"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uk-UA"/>
          </a:p>
        </p:txBody>
      </p:sp>
      <p:sp>
        <p:nvSpPr>
          <p:cNvPr id="2" name="Заголовок 1"/>
          <p:cNvSpPr>
            <a:spLocks noGrp="1"/>
          </p:cNvSpPr>
          <p:nvPr>
            <p:ph type="ctrTitle"/>
          </p:nvPr>
        </p:nvSpPr>
        <p:spPr>
          <a:xfrm>
            <a:off x="259408" y="4767287"/>
            <a:ext cx="8640960" cy="1470025"/>
          </a:xfrm>
        </p:spPr>
        <p:txBody>
          <a:bodyPr>
            <a:noAutofit/>
          </a:bodyPr>
          <a:lstStyle/>
          <a:p>
            <a:r>
              <a:rPr lang="ru-RU" sz="3600" b="1" dirty="0">
                <a:solidFill>
                  <a:schemeClr val="accent4">
                    <a:lumMod val="50000"/>
                  </a:schemeClr>
                </a:solidFill>
                <a:latin typeface="PF Square Sans Pro" panose="02000506040000020004" pitchFamily="2" charset="0"/>
              </a:rPr>
              <a:t>Тема </a:t>
            </a:r>
            <a:r>
              <a:rPr lang="ru-RU" sz="3600" b="1" dirty="0" smtClean="0">
                <a:solidFill>
                  <a:schemeClr val="accent4">
                    <a:lumMod val="50000"/>
                  </a:schemeClr>
                </a:solidFill>
                <a:latin typeface="PF Square Sans Pro" panose="02000506040000020004" pitchFamily="2" charset="0"/>
              </a:rPr>
              <a:t>1</a:t>
            </a:r>
            <a:r>
              <a:rPr lang="ru-RU" sz="3600" b="1" dirty="0">
                <a:solidFill>
                  <a:schemeClr val="accent4">
                    <a:lumMod val="50000"/>
                  </a:schemeClr>
                </a:solidFill>
                <a:latin typeface="PF Square Sans Pro" panose="02000506040000020004" pitchFamily="2" charset="0"/>
              </a:rPr>
              <a:t>. Архітектура </a:t>
            </a:r>
            <a:r>
              <a:rPr lang="ru-RU" sz="3600" b="1" dirty="0" err="1">
                <a:solidFill>
                  <a:schemeClr val="accent4">
                    <a:lumMod val="50000"/>
                  </a:schemeClr>
                </a:solidFill>
                <a:latin typeface="PF Square Sans Pro" panose="02000506040000020004" pitchFamily="2" charset="0"/>
              </a:rPr>
              <a:t>логічної</a:t>
            </a:r>
            <a:r>
              <a:rPr lang="ru-RU" sz="3600" b="1" dirty="0">
                <a:solidFill>
                  <a:schemeClr val="accent4">
                    <a:lumMod val="50000"/>
                  </a:schemeClr>
                </a:solidFill>
                <a:latin typeface="PF Square Sans Pro" panose="02000506040000020004" pitchFamily="2" charset="0"/>
              </a:rPr>
              <a:t> </a:t>
            </a:r>
            <a:r>
              <a:rPr lang="ru-RU" sz="3600" b="1" dirty="0" err="1" smtClean="0">
                <a:solidFill>
                  <a:schemeClr val="accent4">
                    <a:lumMod val="50000"/>
                  </a:schemeClr>
                </a:solidFill>
                <a:latin typeface="PF Square Sans Pro" panose="02000506040000020004" pitchFamily="2" charset="0"/>
              </a:rPr>
              <a:t>матриці</a:t>
            </a:r>
            <a:endParaRPr lang="ru-RU" sz="3600" b="1" dirty="0">
              <a:solidFill>
                <a:schemeClr val="accent4">
                  <a:lumMod val="50000"/>
                </a:schemeClr>
              </a:solidFill>
              <a:latin typeface="PF Square Sans Pro" panose="02000506040000020004" pitchFamily="2" charset="0"/>
            </a:endParaRPr>
          </a:p>
        </p:txBody>
      </p:sp>
    </p:spTree>
    <p:extLst>
      <p:ext uri="{BB962C8B-B14F-4D97-AF65-F5344CB8AC3E}">
        <p14:creationId xmlns:p14="http://schemas.microsoft.com/office/powerpoint/2010/main" val="35687051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20" y="44624"/>
            <a:ext cx="8496944" cy="70227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20" y="98826"/>
            <a:ext cx="8496944" cy="64807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a:latin typeface="PF Square Sans Pro" panose="02000506040000020004" pitchFamily="2" charset="0"/>
              </a:rPr>
              <a:t>Архітектура логічної </a:t>
            </a:r>
            <a:r>
              <a:rPr lang="uk-UA" sz="3600" b="1" dirty="0" smtClean="0">
                <a:latin typeface="PF Square Sans Pro" panose="02000506040000020004" pitchFamily="2" charset="0"/>
              </a:rPr>
              <a:t>матриці (ЛМ)</a:t>
            </a:r>
            <a:endParaRPr lang="uk-UA" sz="3600" b="1" dirty="0">
              <a:latin typeface="PF Square Sans Pro" panose="02000506040000020004" pitchFamily="2" charset="0"/>
            </a:endParaRPr>
          </a:p>
        </p:txBody>
      </p:sp>
      <p:sp>
        <p:nvSpPr>
          <p:cNvPr id="2" name="Прямокутник 1"/>
          <p:cNvSpPr/>
          <p:nvPr/>
        </p:nvSpPr>
        <p:spPr>
          <a:xfrm>
            <a:off x="251520" y="908720"/>
            <a:ext cx="8496944" cy="467757"/>
          </a:xfrm>
          <a:prstGeom prst="rect">
            <a:avLst/>
          </a:prstGeom>
          <a:solidFill>
            <a:srgbClr val="002060"/>
          </a:solidFill>
        </p:spPr>
        <p:txBody>
          <a:bodyPr wrap="square">
            <a:spAutoFit/>
          </a:bodyPr>
          <a:lstStyle/>
          <a:p>
            <a:pPr indent="180340" algn="just">
              <a:lnSpc>
                <a:spcPct val="107000"/>
              </a:lnSpc>
              <a:spcAft>
                <a:spcPts val="0"/>
              </a:spcAft>
            </a:pPr>
            <a:r>
              <a:rPr lang="ru-RU" sz="2400" b="1" dirty="0" err="1">
                <a:solidFill>
                  <a:schemeClr val="bg1"/>
                </a:solidFill>
                <a:latin typeface="PF Square Sans Pro" panose="02000506040000020004" pitchFamily="2" charset="0"/>
                <a:ea typeface="Times New Roman" panose="02020603050405020304" pitchFamily="18" charset="0"/>
                <a:cs typeface="Tahoma" panose="020B0604030504040204" pitchFamily="34" charset="0"/>
              </a:rPr>
              <a:t>Графічно</a:t>
            </a:r>
            <a:r>
              <a:rPr lang="ru-RU" sz="2400" b="1" dirty="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ЛМ </a:t>
            </a:r>
            <a:r>
              <a:rPr lang="ru-RU" sz="2400" b="1" dirty="0" err="1">
                <a:solidFill>
                  <a:schemeClr val="bg1"/>
                </a:solidFill>
                <a:latin typeface="PF Square Sans Pro" panose="02000506040000020004" pitchFamily="2" charset="0"/>
                <a:ea typeface="Times New Roman" panose="02020603050405020304" pitchFamily="18" charset="0"/>
                <a:cs typeface="Tahoma" panose="020B0604030504040204" pitchFamily="34" charset="0"/>
              </a:rPr>
              <a:t>має</a:t>
            </a:r>
            <a:r>
              <a:rPr lang="ru-RU" sz="2400" b="1" dirty="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a:t>
            </a:r>
            <a:r>
              <a:rPr lang="ru-RU" sz="2400" b="1" dirty="0" err="1">
                <a:solidFill>
                  <a:schemeClr val="bg1"/>
                </a:solidFill>
                <a:latin typeface="PF Square Sans Pro" panose="02000506040000020004" pitchFamily="2" charset="0"/>
                <a:ea typeface="Times New Roman" panose="02020603050405020304" pitchFamily="18" charset="0"/>
                <a:cs typeface="Tahoma" panose="020B0604030504040204" pitchFamily="34" charset="0"/>
              </a:rPr>
              <a:t>наступний</a:t>
            </a:r>
            <a:r>
              <a:rPr lang="ru-RU" sz="2400" b="1" dirty="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a:t>
            </a:r>
            <a:r>
              <a:rPr lang="ru-RU" sz="2400" b="1" dirty="0" err="1">
                <a:solidFill>
                  <a:schemeClr val="bg1"/>
                </a:solidFill>
                <a:latin typeface="PF Square Sans Pro" panose="02000506040000020004" pitchFamily="2" charset="0"/>
                <a:ea typeface="Times New Roman" panose="02020603050405020304" pitchFamily="18" charset="0"/>
                <a:cs typeface="Tahoma" panose="020B0604030504040204" pitchFamily="34" charset="0"/>
              </a:rPr>
              <a:t>вигляд</a:t>
            </a:r>
            <a:endParaRPr lang="uk-UA"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я 3"/>
          <p:cNvGraphicFramePr>
            <a:graphicFrameLocks noGrp="1"/>
          </p:cNvGraphicFramePr>
          <p:nvPr>
            <p:extLst/>
          </p:nvPr>
        </p:nvGraphicFramePr>
        <p:xfrm>
          <a:off x="251520" y="1538299"/>
          <a:ext cx="8496945" cy="3522156"/>
        </p:xfrm>
        <a:graphic>
          <a:graphicData uri="http://schemas.openxmlformats.org/drawingml/2006/table">
            <a:tbl>
              <a:tblPr>
                <a:tableStyleId>{5C22544A-7EE6-4342-B048-85BDC9FD1C3A}</a:tableStyleId>
              </a:tblPr>
              <a:tblGrid>
                <a:gridCol w="1699389">
                  <a:extLst>
                    <a:ext uri="{9D8B030D-6E8A-4147-A177-3AD203B41FA5}">
                      <a16:colId xmlns:a16="http://schemas.microsoft.com/office/drawing/2014/main" val="3096119972"/>
                    </a:ext>
                  </a:extLst>
                </a:gridCol>
                <a:gridCol w="1551616">
                  <a:extLst>
                    <a:ext uri="{9D8B030D-6E8A-4147-A177-3AD203B41FA5}">
                      <a16:colId xmlns:a16="http://schemas.microsoft.com/office/drawing/2014/main" val="1370982286"/>
                    </a:ext>
                  </a:extLst>
                </a:gridCol>
                <a:gridCol w="1551616">
                  <a:extLst>
                    <a:ext uri="{9D8B030D-6E8A-4147-A177-3AD203B41FA5}">
                      <a16:colId xmlns:a16="http://schemas.microsoft.com/office/drawing/2014/main" val="2314815479"/>
                    </a:ext>
                  </a:extLst>
                </a:gridCol>
                <a:gridCol w="1483557">
                  <a:extLst>
                    <a:ext uri="{9D8B030D-6E8A-4147-A177-3AD203B41FA5}">
                      <a16:colId xmlns:a16="http://schemas.microsoft.com/office/drawing/2014/main" val="2127238752"/>
                    </a:ext>
                  </a:extLst>
                </a:gridCol>
                <a:gridCol w="2210767">
                  <a:extLst>
                    <a:ext uri="{9D8B030D-6E8A-4147-A177-3AD203B41FA5}">
                      <a16:colId xmlns:a16="http://schemas.microsoft.com/office/drawing/2014/main" val="3853067767"/>
                    </a:ext>
                  </a:extLst>
                </a:gridCol>
              </a:tblGrid>
              <a:tr h="540213">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 </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Логіка втручання</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Показники</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Джерела перевірки </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Припущення</a:t>
                      </a:r>
                      <a:r>
                        <a:rPr lang="uk-UA" sz="2400" b="1" dirty="0" smtClean="0">
                          <a:solidFill>
                            <a:schemeClr val="bg1"/>
                          </a:solidFill>
                          <a:effectLst/>
                          <a:latin typeface="PF Square Sans Pro" panose="02000506040000020004" pitchFamily="2" charset="0"/>
                        </a:rPr>
                        <a:t>/</a:t>
                      </a:r>
                    </a:p>
                    <a:p>
                      <a:pPr algn="ctr">
                        <a:lnSpc>
                          <a:spcPct val="107000"/>
                        </a:lnSpc>
                        <a:spcAft>
                          <a:spcPts val="0"/>
                        </a:spcAft>
                      </a:pPr>
                      <a:r>
                        <a:rPr lang="uk-UA" sz="2400" b="1" dirty="0" smtClean="0">
                          <a:solidFill>
                            <a:schemeClr val="bg1"/>
                          </a:solidFill>
                          <a:effectLst/>
                          <a:latin typeface="PF Square Sans Pro" panose="02000506040000020004" pitchFamily="2" charset="0"/>
                        </a:rPr>
                        <a:t>ризики</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495466262"/>
                  </a:ext>
                </a:extLst>
              </a:tr>
              <a:tr h="540213">
                <a:tc>
                  <a:txBody>
                    <a:bodyPr/>
                    <a:lstStyle/>
                    <a:p>
                      <a:pPr>
                        <a:lnSpc>
                          <a:spcPct val="107000"/>
                        </a:lnSpc>
                        <a:spcAft>
                          <a:spcPts val="0"/>
                        </a:spcAft>
                      </a:pPr>
                      <a:r>
                        <a:rPr lang="uk-UA" sz="2400" b="1" dirty="0">
                          <a:solidFill>
                            <a:schemeClr val="bg1"/>
                          </a:solidFill>
                          <a:effectLst/>
                          <a:latin typeface="PF Square Sans Pro" panose="02000506040000020004" pitchFamily="2" charset="0"/>
                        </a:rPr>
                        <a:t>Загальна ціль(і)</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8</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a:solidFill>
                            <a:srgbClr val="002060"/>
                          </a:solidFill>
                          <a:effectLst/>
                          <a:latin typeface="PF Square Sans Pro" panose="02000506040000020004" pitchFamily="2" charset="0"/>
                        </a:rPr>
                        <a:t>9</a:t>
                      </a:r>
                      <a:endParaRPr lang="uk-UA" sz="2400" b="1">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Не заповнюється</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1842604884"/>
                  </a:ext>
                </a:extLst>
              </a:tr>
              <a:tr h="540213">
                <a:tc>
                  <a:txBody>
                    <a:bodyPr/>
                    <a:lstStyle/>
                    <a:p>
                      <a:pPr>
                        <a:lnSpc>
                          <a:spcPct val="107000"/>
                        </a:lnSpc>
                        <a:spcAft>
                          <a:spcPts val="0"/>
                        </a:spcAft>
                      </a:pPr>
                      <a:r>
                        <a:rPr lang="uk-UA" sz="2400" b="1" dirty="0">
                          <a:solidFill>
                            <a:schemeClr val="bg1"/>
                          </a:solidFill>
                          <a:effectLst/>
                          <a:latin typeface="PF Square Sans Pro" panose="02000506040000020004" pitchFamily="2" charset="0"/>
                        </a:rPr>
                        <a:t>Конкретна ціль(і)</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2</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10</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11</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7</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8105902"/>
                  </a:ext>
                </a:extLst>
              </a:tr>
              <a:tr h="343706">
                <a:tc>
                  <a:txBody>
                    <a:bodyPr/>
                    <a:lstStyle/>
                    <a:p>
                      <a:pPr>
                        <a:lnSpc>
                          <a:spcPct val="107000"/>
                        </a:lnSpc>
                        <a:spcAft>
                          <a:spcPts val="0"/>
                        </a:spcAft>
                      </a:pPr>
                      <a:r>
                        <a:rPr lang="uk-UA" sz="2400" b="1" dirty="0">
                          <a:solidFill>
                            <a:schemeClr val="bg1"/>
                          </a:solidFill>
                          <a:effectLst/>
                          <a:latin typeface="PF Square Sans Pro" panose="02000506040000020004" pitchFamily="2" charset="0"/>
                        </a:rPr>
                        <a:t>Результати</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3</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12</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13</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6</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4325696"/>
                  </a:ext>
                </a:extLst>
              </a:tr>
              <a:tr h="343706">
                <a:tc rowSpan="2">
                  <a:txBody>
                    <a:bodyPr/>
                    <a:lstStyle/>
                    <a:p>
                      <a:pPr>
                        <a:lnSpc>
                          <a:spcPct val="107000"/>
                        </a:lnSpc>
                        <a:spcAft>
                          <a:spcPts val="0"/>
                        </a:spcAft>
                      </a:pPr>
                      <a:r>
                        <a:rPr lang="uk-UA" sz="2400" b="1" dirty="0">
                          <a:solidFill>
                            <a:schemeClr val="bg1"/>
                          </a:solidFill>
                          <a:effectLst/>
                          <a:latin typeface="PF Square Sans Pro" panose="02000506040000020004" pitchFamily="2" charset="0"/>
                        </a:rPr>
                        <a:t>Дії</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rowSpan="2">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4</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Засоби</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uk-UA" sz="2400" b="1" dirty="0">
                          <a:solidFill>
                            <a:schemeClr val="bg1"/>
                          </a:solidFill>
                          <a:effectLst/>
                          <a:latin typeface="PF Square Sans Pro" panose="02000506040000020004" pitchFamily="2" charset="0"/>
                        </a:rPr>
                        <a:t>Витрати</a:t>
                      </a:r>
                      <a:endParaRPr lang="uk-UA" sz="24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rowSpan="2">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5</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2127731"/>
                  </a:ext>
                </a:extLst>
              </a:tr>
              <a:tr h="364074">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14</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2400" b="1" dirty="0">
                          <a:solidFill>
                            <a:srgbClr val="002060"/>
                          </a:solidFill>
                          <a:effectLst/>
                          <a:latin typeface="PF Square Sans Pro" panose="02000506040000020004" pitchFamily="2" charset="0"/>
                        </a:rPr>
                        <a:t>15</a:t>
                      </a:r>
                      <a:endParaRPr lang="uk-UA" sz="24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uk-UA"/>
                    </a:p>
                  </a:txBody>
                  <a:tcPr/>
                </a:tc>
                <a:extLst>
                  <a:ext uri="{0D108BD9-81ED-4DB2-BD59-A6C34878D82A}">
                    <a16:rowId xmlns:a16="http://schemas.microsoft.com/office/drawing/2014/main" val="1873912659"/>
                  </a:ext>
                </a:extLst>
              </a:tr>
            </a:tbl>
          </a:graphicData>
        </a:graphic>
      </p:graphicFrame>
    </p:spTree>
    <p:extLst>
      <p:ext uri="{BB962C8B-B14F-4D97-AF65-F5344CB8AC3E}">
        <p14:creationId xmlns:p14="http://schemas.microsoft.com/office/powerpoint/2010/main" val="430827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760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Місце для вмісту 1"/>
          <p:cNvGraphicFramePr>
            <a:graphicFrameLocks noGrp="1"/>
          </p:cNvGraphicFramePr>
          <p:nvPr>
            <p:ph idx="1"/>
            <p:extLst>
              <p:ext uri="{D42A27DB-BD31-4B8C-83A1-F6EECF244321}">
                <p14:modId xmlns:p14="http://schemas.microsoft.com/office/powerpoint/2010/main" val="282098"/>
              </p:ext>
            </p:extLst>
          </p:nvPr>
        </p:nvGraphicFramePr>
        <p:xfrm>
          <a:off x="27346" y="642883"/>
          <a:ext cx="9144002" cy="6192651"/>
        </p:xfrm>
        <a:graphic>
          <a:graphicData uri="http://schemas.openxmlformats.org/drawingml/2006/table">
            <a:tbl>
              <a:tblPr firstRow="1" firstCol="1" bandRow="1">
                <a:tableStyleId>{5C22544A-7EE6-4342-B048-85BDC9FD1C3A}</a:tableStyleId>
              </a:tblPr>
              <a:tblGrid>
                <a:gridCol w="908920">
                  <a:extLst>
                    <a:ext uri="{9D8B030D-6E8A-4147-A177-3AD203B41FA5}">
                      <a16:colId xmlns:a16="http://schemas.microsoft.com/office/drawing/2014/main" val="3174021820"/>
                    </a:ext>
                  </a:extLst>
                </a:gridCol>
                <a:gridCol w="2194871">
                  <a:extLst>
                    <a:ext uri="{9D8B030D-6E8A-4147-A177-3AD203B41FA5}">
                      <a16:colId xmlns:a16="http://schemas.microsoft.com/office/drawing/2014/main" val="2275879171"/>
                    </a:ext>
                  </a:extLst>
                </a:gridCol>
                <a:gridCol w="2771521">
                  <a:extLst>
                    <a:ext uri="{9D8B030D-6E8A-4147-A177-3AD203B41FA5}">
                      <a16:colId xmlns:a16="http://schemas.microsoft.com/office/drawing/2014/main" val="2746629018"/>
                    </a:ext>
                  </a:extLst>
                </a:gridCol>
                <a:gridCol w="1400867">
                  <a:extLst>
                    <a:ext uri="{9D8B030D-6E8A-4147-A177-3AD203B41FA5}">
                      <a16:colId xmlns:a16="http://schemas.microsoft.com/office/drawing/2014/main" val="2186189429"/>
                    </a:ext>
                  </a:extLst>
                </a:gridCol>
                <a:gridCol w="1867823">
                  <a:extLst>
                    <a:ext uri="{9D8B030D-6E8A-4147-A177-3AD203B41FA5}">
                      <a16:colId xmlns:a16="http://schemas.microsoft.com/office/drawing/2014/main" val="3838021845"/>
                    </a:ext>
                  </a:extLst>
                </a:gridCol>
              </a:tblGrid>
              <a:tr h="534153">
                <a:tc>
                  <a:txBody>
                    <a:bodyPr/>
                    <a:lstStyle/>
                    <a:p>
                      <a:pPr algn="ctr">
                        <a:spcAft>
                          <a:spcPts val="0"/>
                        </a:spcAft>
                      </a:pPr>
                      <a:r>
                        <a:rPr lang="uk-UA" sz="1800" b="1" dirty="0">
                          <a:effectLst/>
                        </a:rPr>
                        <a:t> </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rgbClr val="002060"/>
                    </a:solidFill>
                  </a:tcPr>
                </a:tc>
                <a:tc>
                  <a:txBody>
                    <a:bodyPr/>
                    <a:lstStyle/>
                    <a:p>
                      <a:pPr algn="ctr">
                        <a:spcBef>
                          <a:spcPts val="1200"/>
                        </a:spcBef>
                        <a:spcAft>
                          <a:spcPts val="0"/>
                        </a:spcAft>
                      </a:pPr>
                      <a:r>
                        <a:rPr lang="uk-UA" sz="1800" b="1" dirty="0">
                          <a:effectLst/>
                        </a:rPr>
                        <a:t>Логіка реалізації</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rgbClr val="002060"/>
                    </a:solidFill>
                  </a:tcPr>
                </a:tc>
                <a:tc>
                  <a:txBody>
                    <a:bodyPr/>
                    <a:lstStyle/>
                    <a:p>
                      <a:pPr algn="ctr">
                        <a:spcAft>
                          <a:spcPts val="0"/>
                        </a:spcAft>
                      </a:pPr>
                      <a:r>
                        <a:rPr lang="uk-UA" sz="1800" b="1" dirty="0">
                          <a:effectLst/>
                        </a:rPr>
                        <a:t>Об’єктивно </a:t>
                      </a:r>
                      <a:r>
                        <a:rPr lang="uk-UA" sz="1800" b="1" dirty="0" err="1">
                          <a:effectLst/>
                        </a:rPr>
                        <a:t>перевірювані</a:t>
                      </a:r>
                      <a:r>
                        <a:rPr lang="uk-UA" sz="1800" b="1" dirty="0">
                          <a:effectLst/>
                        </a:rPr>
                        <a:t> показники </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rgbClr val="002060"/>
                    </a:solidFill>
                  </a:tcPr>
                </a:tc>
                <a:tc>
                  <a:txBody>
                    <a:bodyPr/>
                    <a:lstStyle/>
                    <a:p>
                      <a:pPr algn="ctr">
                        <a:spcAft>
                          <a:spcPts val="0"/>
                        </a:spcAft>
                      </a:pPr>
                      <a:r>
                        <a:rPr lang="uk-UA" sz="1800" b="1" dirty="0">
                          <a:effectLst/>
                        </a:rPr>
                        <a:t>Джерела перевірки</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rgbClr val="002060"/>
                    </a:solidFill>
                  </a:tcPr>
                </a:tc>
                <a:tc>
                  <a:txBody>
                    <a:bodyPr/>
                    <a:lstStyle/>
                    <a:p>
                      <a:pPr algn="ctr">
                        <a:spcAft>
                          <a:spcPts val="0"/>
                        </a:spcAft>
                      </a:pPr>
                      <a:r>
                        <a:rPr lang="uk-UA" sz="1800" b="1" dirty="0">
                          <a:effectLst/>
                        </a:rPr>
                        <a:t>Припущення</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rgbClr val="002060"/>
                    </a:solidFill>
                  </a:tcPr>
                </a:tc>
                <a:extLst>
                  <a:ext uri="{0D108BD9-81ED-4DB2-BD59-A6C34878D82A}">
                    <a16:rowId xmlns:a16="http://schemas.microsoft.com/office/drawing/2014/main" val="1894595139"/>
                  </a:ext>
                </a:extLst>
              </a:tr>
              <a:tr h="2626491">
                <a:tc>
                  <a:txBody>
                    <a:bodyPr/>
                    <a:lstStyle/>
                    <a:p>
                      <a:pPr algn="ctr">
                        <a:spcAft>
                          <a:spcPts val="0"/>
                        </a:spcAft>
                      </a:pPr>
                      <a:r>
                        <a:rPr lang="uk-UA" sz="1800" b="1" dirty="0">
                          <a:effectLst/>
                          <a:latin typeface="Arial" panose="020B0604020202020204" pitchFamily="34" charset="0"/>
                          <a:cs typeface="Arial" panose="020B0604020202020204" pitchFamily="34" charset="0"/>
                        </a:rPr>
                        <a:t>Загальні </a:t>
                      </a:r>
                      <a:r>
                        <a:rPr lang="uk-UA" sz="1800" b="1" dirty="0" smtClean="0">
                          <a:effectLst/>
                          <a:latin typeface="Arial" panose="020B0604020202020204" pitchFamily="34" charset="0"/>
                          <a:cs typeface="Arial" panose="020B0604020202020204" pitchFamily="34" charset="0"/>
                        </a:rPr>
                        <a:t>цілі</a:t>
                      </a:r>
                    </a:p>
                  </a:txBody>
                  <a:tcPr marL="59346" marR="59346" marT="0" marB="0">
                    <a:solidFill>
                      <a:srgbClr val="002060"/>
                    </a:solidFill>
                  </a:tcPr>
                </a:tc>
                <a:tc>
                  <a:txBody>
                    <a:bodyPr/>
                    <a:lstStyle/>
                    <a:p>
                      <a:pPr algn="ctr">
                        <a:spcAft>
                          <a:spcPts val="0"/>
                        </a:spcAft>
                      </a:pPr>
                      <a:r>
                        <a:rPr lang="uk-UA" sz="1800" b="1" dirty="0">
                          <a:effectLst/>
                          <a:latin typeface="Arial" panose="020B0604020202020204" pitchFamily="34" charset="0"/>
                          <a:cs typeface="Arial" panose="020B0604020202020204" pitchFamily="34" charset="0"/>
                        </a:rPr>
                        <a:t>На досягнення якої загальної цілі спрямований проект</a:t>
                      </a:r>
                      <a:r>
                        <a:rPr lang="uk-UA" sz="1800" b="1" dirty="0" smtClean="0">
                          <a:effectLst/>
                          <a:latin typeface="Arial" panose="020B0604020202020204" pitchFamily="34" charset="0"/>
                          <a:cs typeface="Arial" panose="020B0604020202020204" pitchFamily="34" charset="0"/>
                        </a:rPr>
                        <a:t>?</a:t>
                      </a:r>
                    </a:p>
                    <a:p>
                      <a:pPr algn="ctr">
                        <a:spcAft>
                          <a:spcPts val="0"/>
                        </a:spcAft>
                      </a:pPr>
                      <a:endParaRPr lang="uk-UA" sz="1800" b="1" dirty="0" smtClean="0">
                        <a:effectLst/>
                        <a:latin typeface="Arial" panose="020B0604020202020204" pitchFamily="34" charset="0"/>
                        <a:ea typeface="Calibri" panose="020F0502020204030204" pitchFamily="34" charset="0"/>
                        <a:cs typeface="Arial" panose="020B0604020202020204" pitchFamily="34" charset="0"/>
                      </a:endParaRPr>
                    </a:p>
                  </a:txBody>
                  <a:tcPr marL="59346" marR="59346" marT="0" marB="0">
                    <a:solidFill>
                      <a:schemeClr val="accent1">
                        <a:lumMod val="20000"/>
                        <a:lumOff val="80000"/>
                      </a:schemeClr>
                    </a:solidFill>
                  </a:tcPr>
                </a:tc>
                <a:tc>
                  <a:txBody>
                    <a:bodyPr/>
                    <a:lstStyle/>
                    <a:p>
                      <a:pPr algn="ctr">
                        <a:spcAft>
                          <a:spcPts val="0"/>
                        </a:spcAft>
                      </a:pPr>
                      <a:r>
                        <a:rPr lang="uk-UA" sz="1800" b="1" dirty="0" smtClean="0">
                          <a:solidFill>
                            <a:srgbClr val="FF0000"/>
                          </a:solidFill>
                          <a:effectLst/>
                          <a:latin typeface="Arial" panose="020B0604020202020204" pitchFamily="34" charset="0"/>
                          <a:cs typeface="Arial" panose="020B0604020202020204" pitchFamily="34" charset="0"/>
                        </a:rPr>
                        <a:t>Очікувані </a:t>
                      </a:r>
                      <a:r>
                        <a:rPr lang="uk-UA" sz="1800" b="1" dirty="0">
                          <a:solidFill>
                            <a:srgbClr val="FF0000"/>
                          </a:solidFill>
                          <a:effectLst/>
                          <a:latin typeface="Arial" panose="020B0604020202020204" pitchFamily="34" charset="0"/>
                          <a:cs typeface="Arial" panose="020B0604020202020204" pitchFamily="34" charset="0"/>
                        </a:rPr>
                        <a:t>показники </a:t>
                      </a:r>
                      <a:r>
                        <a:rPr lang="uk-UA" sz="1800" b="1" dirty="0">
                          <a:effectLst/>
                          <a:latin typeface="Arial" panose="020B0604020202020204" pitchFamily="34" charset="0"/>
                          <a:cs typeface="Arial" panose="020B0604020202020204" pitchFamily="34" charset="0"/>
                        </a:rPr>
                        <a:t>для загальної </a:t>
                      </a:r>
                      <a:r>
                        <a:rPr lang="uk-UA" sz="1800" b="1" dirty="0" smtClean="0">
                          <a:effectLst/>
                          <a:latin typeface="Arial" panose="020B0604020202020204" pitchFamily="34" charset="0"/>
                          <a:cs typeface="Arial" panose="020B0604020202020204" pitchFamily="34" charset="0"/>
                        </a:rPr>
                        <a:t>цілі</a:t>
                      </a:r>
                      <a:endParaRPr lang="uk-UA" sz="1800" b="1" dirty="0">
                        <a:effectLst/>
                        <a:latin typeface="Arial" panose="020B0604020202020204" pitchFamily="34" charset="0"/>
                        <a:cs typeface="Arial" panose="020B0604020202020204" pitchFamily="34" charset="0"/>
                      </a:endParaRPr>
                    </a:p>
                  </a:txBody>
                  <a:tcPr marL="59346" marR="59346" marT="0" marB="0">
                    <a:solidFill>
                      <a:schemeClr val="accent1">
                        <a:lumMod val="20000"/>
                        <a:lumOff val="80000"/>
                      </a:schemeClr>
                    </a:solidFill>
                  </a:tcPr>
                </a:tc>
                <a:tc>
                  <a:txBody>
                    <a:bodyPr/>
                    <a:lstStyle/>
                    <a:p>
                      <a:pPr algn="ctr">
                        <a:spcAft>
                          <a:spcPts val="0"/>
                        </a:spcAft>
                      </a:pPr>
                      <a:r>
                        <a:rPr lang="uk-UA" sz="1800" b="1" dirty="0">
                          <a:effectLst/>
                          <a:latin typeface="Arial" panose="020B0604020202020204" pitchFamily="34" charset="0"/>
                          <a:cs typeface="Arial" panose="020B0604020202020204" pitchFamily="34" charset="0"/>
                        </a:rPr>
                        <a:t>Які джерела інформації для цих показників?</a:t>
                      </a:r>
                      <a:endParaRPr lang="uk-UA" sz="1800" b="1" dirty="0">
                        <a:effectLst/>
                        <a:latin typeface="Arial" panose="020B0604020202020204" pitchFamily="34" charset="0"/>
                        <a:ea typeface="Calibri" panose="020F0502020204030204" pitchFamily="34" charset="0"/>
                        <a:cs typeface="Arial" panose="020B0604020202020204" pitchFamily="34" charset="0"/>
                      </a:endParaRPr>
                    </a:p>
                  </a:txBody>
                  <a:tcPr marL="59346" marR="59346" marT="0" marB="0">
                    <a:solidFill>
                      <a:schemeClr val="accent1">
                        <a:lumMod val="20000"/>
                        <a:lumOff val="80000"/>
                      </a:schemeClr>
                    </a:solidFill>
                  </a:tcPr>
                </a:tc>
                <a:tc>
                  <a:txBody>
                    <a:bodyPr/>
                    <a:lstStyle/>
                    <a:p>
                      <a:pPr algn="ctr">
                        <a:spcAft>
                          <a:spcPts val="0"/>
                        </a:spcAft>
                      </a:pPr>
                      <a:r>
                        <a:rPr lang="uk-UA" sz="1800" b="1" dirty="0">
                          <a:effectLst/>
                          <a:latin typeface="Arial" panose="020B0604020202020204" pitchFamily="34" charset="0"/>
                          <a:cs typeface="Arial" panose="020B0604020202020204" pitchFamily="34" charset="0"/>
                        </a:rPr>
                        <a:t> </a:t>
                      </a:r>
                      <a:endParaRPr lang="uk-UA" sz="1800" b="1" dirty="0">
                        <a:effectLst/>
                        <a:latin typeface="Arial" panose="020B0604020202020204" pitchFamily="34" charset="0"/>
                        <a:ea typeface="Calibri" panose="020F0502020204030204" pitchFamily="34" charset="0"/>
                        <a:cs typeface="Arial" panose="020B0604020202020204" pitchFamily="34" charset="0"/>
                      </a:endParaRPr>
                    </a:p>
                  </a:txBody>
                  <a:tcPr marL="59346" marR="59346" marT="0" marB="0">
                    <a:solidFill>
                      <a:srgbClr val="FF0000"/>
                    </a:solidFill>
                  </a:tcPr>
                </a:tc>
                <a:extLst>
                  <a:ext uri="{0D108BD9-81ED-4DB2-BD59-A6C34878D82A}">
                    <a16:rowId xmlns:a16="http://schemas.microsoft.com/office/drawing/2014/main" val="192003355"/>
                  </a:ext>
                </a:extLst>
              </a:tr>
              <a:tr h="2937841">
                <a:tc>
                  <a:txBody>
                    <a:bodyPr/>
                    <a:lstStyle/>
                    <a:p>
                      <a:pPr algn="ctr">
                        <a:spcAft>
                          <a:spcPts val="0"/>
                        </a:spcAft>
                      </a:pPr>
                      <a:r>
                        <a:rPr lang="uk-UA" sz="1800" b="1" dirty="0">
                          <a:effectLst/>
                          <a:latin typeface="Arial" panose="020B0604020202020204" pitchFamily="34" charset="0"/>
                          <a:cs typeface="Arial" panose="020B0604020202020204" pitchFamily="34" charset="0"/>
                        </a:rPr>
                        <a:t>Конкретні </a:t>
                      </a:r>
                      <a:r>
                        <a:rPr lang="uk-UA" sz="1800" b="1" dirty="0" smtClean="0">
                          <a:effectLst/>
                          <a:latin typeface="Arial" panose="020B0604020202020204" pitchFamily="34" charset="0"/>
                          <a:cs typeface="Arial" panose="020B0604020202020204" pitchFamily="34" charset="0"/>
                        </a:rPr>
                        <a:t>цілі</a:t>
                      </a:r>
                    </a:p>
                  </a:txBody>
                  <a:tcPr marL="59346" marR="59346" marT="0" marB="0">
                    <a:solidFill>
                      <a:srgbClr val="002060"/>
                    </a:solidFill>
                  </a:tcPr>
                </a:tc>
                <a:tc>
                  <a:txBody>
                    <a:bodyPr/>
                    <a:lstStyle/>
                    <a:p>
                      <a:pPr algn="ctr">
                        <a:spcAft>
                          <a:spcPts val="0"/>
                        </a:spcAft>
                      </a:pPr>
                      <a:r>
                        <a:rPr lang="uk-UA" sz="1800" b="1" dirty="0">
                          <a:effectLst/>
                          <a:latin typeface="Arial" panose="020B0604020202020204" pitchFamily="34" charset="0"/>
                          <a:cs typeface="Arial" panose="020B0604020202020204" pitchFamily="34" charset="0"/>
                        </a:rPr>
                        <a:t>Які конкретні цілі, що сприяють досягненню загальної </a:t>
                      </a:r>
                      <a:r>
                        <a:rPr lang="uk-UA" sz="1800" b="1" dirty="0" smtClean="0">
                          <a:effectLst/>
                          <a:latin typeface="Arial" panose="020B0604020202020204" pitchFamily="34" charset="0"/>
                          <a:cs typeface="Arial" panose="020B0604020202020204" pitchFamily="34" charset="0"/>
                        </a:rPr>
                        <a:t>цілі?</a:t>
                      </a:r>
                      <a:endParaRPr lang="uk-UA" sz="1800" b="1" dirty="0">
                        <a:effectLst/>
                        <a:latin typeface="Arial" panose="020B0604020202020204" pitchFamily="34" charset="0"/>
                        <a:ea typeface="Calibri" panose="020F0502020204030204" pitchFamily="34" charset="0"/>
                        <a:cs typeface="Arial" panose="020B0604020202020204" pitchFamily="34" charset="0"/>
                      </a:endParaRPr>
                    </a:p>
                  </a:txBody>
                  <a:tcPr marL="59346" marR="59346" marT="0" marB="0">
                    <a:solidFill>
                      <a:schemeClr val="accent1">
                        <a:lumMod val="20000"/>
                        <a:lumOff val="80000"/>
                      </a:schemeClr>
                    </a:solidFill>
                  </a:tcPr>
                </a:tc>
                <a:tc>
                  <a:txBody>
                    <a:bodyPr/>
                    <a:lstStyle/>
                    <a:p>
                      <a:pPr algn="ctr">
                        <a:spcAft>
                          <a:spcPts val="0"/>
                        </a:spcAft>
                      </a:pPr>
                      <a:r>
                        <a:rPr lang="uk-UA" sz="1800" b="1" dirty="0" smtClean="0">
                          <a:solidFill>
                            <a:srgbClr val="FF0000"/>
                          </a:solidFill>
                          <a:effectLst/>
                          <a:latin typeface="Arial" panose="020B0604020202020204" pitchFamily="34" charset="0"/>
                          <a:cs typeface="Arial" panose="020B0604020202020204" pitchFamily="34" charset="0"/>
                        </a:rPr>
                        <a:t>Показники </a:t>
                      </a:r>
                      <a:r>
                        <a:rPr lang="uk-UA" sz="1800" b="1" dirty="0">
                          <a:effectLst/>
                          <a:latin typeface="Arial" panose="020B0604020202020204" pitchFamily="34" charset="0"/>
                          <a:cs typeface="Arial" panose="020B0604020202020204" pitchFamily="34" charset="0"/>
                        </a:rPr>
                        <a:t>вказують на те, що конкретну ціль проекту </a:t>
                      </a:r>
                      <a:r>
                        <a:rPr lang="uk-UA" sz="1800" b="1" dirty="0" smtClean="0">
                          <a:effectLst/>
                          <a:latin typeface="Arial" panose="020B0604020202020204" pitchFamily="34" charset="0"/>
                          <a:cs typeface="Arial" panose="020B0604020202020204" pitchFamily="34" charset="0"/>
                        </a:rPr>
                        <a:t>досягнуто</a:t>
                      </a:r>
                      <a:endParaRPr lang="uk-UA" sz="1800" b="1" dirty="0">
                        <a:effectLst/>
                        <a:latin typeface="Arial" panose="020B0604020202020204" pitchFamily="34" charset="0"/>
                        <a:ea typeface="Calibri" panose="020F0502020204030204" pitchFamily="34" charset="0"/>
                        <a:cs typeface="Arial" panose="020B0604020202020204" pitchFamily="34" charset="0"/>
                      </a:endParaRPr>
                    </a:p>
                  </a:txBody>
                  <a:tcPr marL="59346" marR="59346" marT="0" marB="0">
                    <a:solidFill>
                      <a:schemeClr val="accent1">
                        <a:lumMod val="20000"/>
                        <a:lumOff val="80000"/>
                      </a:schemeClr>
                    </a:solidFill>
                  </a:tcPr>
                </a:tc>
                <a:tc>
                  <a:txBody>
                    <a:bodyPr/>
                    <a:lstStyle/>
                    <a:p>
                      <a:pPr algn="ctr">
                        <a:spcAft>
                          <a:spcPts val="0"/>
                        </a:spcAft>
                      </a:pPr>
                      <a:r>
                        <a:rPr lang="uk-UA" sz="1800" b="1" dirty="0">
                          <a:effectLst/>
                          <a:latin typeface="Arial" panose="020B0604020202020204" pitchFamily="34" charset="0"/>
                          <a:cs typeface="Arial" panose="020B0604020202020204" pitchFamily="34" charset="0"/>
                        </a:rPr>
                        <a:t>Які джерела інформації цих показників існують або можуть бути зібрані?</a:t>
                      </a:r>
                    </a:p>
                    <a:p>
                      <a:pPr algn="ctr">
                        <a:spcAft>
                          <a:spcPts val="0"/>
                        </a:spcAft>
                      </a:pPr>
                      <a:r>
                        <a:rPr lang="uk-UA" sz="1800" b="1" dirty="0">
                          <a:effectLst/>
                          <a:latin typeface="Arial" panose="020B0604020202020204" pitchFamily="34" charset="0"/>
                          <a:cs typeface="Arial" panose="020B0604020202020204" pitchFamily="34" charset="0"/>
                        </a:rPr>
                        <a:t> </a:t>
                      </a:r>
                      <a:endParaRPr lang="uk-UA" sz="1800" b="1" dirty="0">
                        <a:effectLst/>
                        <a:latin typeface="Arial" panose="020B0604020202020204" pitchFamily="34" charset="0"/>
                        <a:ea typeface="Calibri" panose="020F0502020204030204" pitchFamily="34" charset="0"/>
                        <a:cs typeface="Arial" panose="020B0604020202020204" pitchFamily="34" charset="0"/>
                      </a:endParaRPr>
                    </a:p>
                  </a:txBody>
                  <a:tcPr marL="59346" marR="59346" marT="0" marB="0">
                    <a:solidFill>
                      <a:schemeClr val="accent1">
                        <a:lumMod val="20000"/>
                        <a:lumOff val="80000"/>
                      </a:schemeClr>
                    </a:solidFill>
                  </a:tcPr>
                </a:tc>
                <a:tc>
                  <a:txBody>
                    <a:bodyPr/>
                    <a:lstStyle/>
                    <a:p>
                      <a:pPr algn="ctr">
                        <a:spcAft>
                          <a:spcPts val="0"/>
                        </a:spcAft>
                      </a:pPr>
                      <a:r>
                        <a:rPr lang="uk-UA" sz="1800" b="1" dirty="0">
                          <a:solidFill>
                            <a:srgbClr val="FF0000"/>
                          </a:solidFill>
                          <a:effectLst/>
                          <a:latin typeface="Arial" panose="020B0604020202020204" pitchFamily="34" charset="0"/>
                          <a:cs typeface="Arial" panose="020B0604020202020204" pitchFamily="34" charset="0"/>
                        </a:rPr>
                        <a:t>Які чинники та / або умови </a:t>
                      </a:r>
                      <a:r>
                        <a:rPr lang="uk-UA" sz="1800" b="1" dirty="0" smtClean="0">
                          <a:effectLst/>
                          <a:latin typeface="Arial" panose="020B0604020202020204" pitchFamily="34" charset="0"/>
                          <a:cs typeface="Arial" panose="020B0604020202020204" pitchFamily="34" charset="0"/>
                        </a:rPr>
                        <a:t>необхідні </a:t>
                      </a:r>
                      <a:r>
                        <a:rPr lang="uk-UA" sz="1800" b="1" dirty="0">
                          <a:effectLst/>
                          <a:latin typeface="Arial" panose="020B0604020202020204" pitchFamily="34" charset="0"/>
                          <a:cs typeface="Arial" panose="020B0604020202020204" pitchFamily="34" charset="0"/>
                        </a:rPr>
                        <a:t>для досягнення </a:t>
                      </a:r>
                      <a:r>
                        <a:rPr lang="uk-UA" sz="1800" b="1" dirty="0" smtClean="0">
                          <a:effectLst/>
                          <a:latin typeface="Arial" panose="020B0604020202020204" pitchFamily="34" charset="0"/>
                          <a:cs typeface="Arial" panose="020B0604020202020204" pitchFamily="34" charset="0"/>
                        </a:rPr>
                        <a:t>цілей</a:t>
                      </a:r>
                      <a:r>
                        <a:rPr lang="uk-UA" sz="1800" b="1" dirty="0">
                          <a:effectLst/>
                          <a:latin typeface="Arial" panose="020B0604020202020204" pitchFamily="34" charset="0"/>
                          <a:cs typeface="Arial" panose="020B0604020202020204" pitchFamily="34" charset="0"/>
                        </a:rPr>
                        <a:t>? </a:t>
                      </a:r>
                      <a:endParaRPr lang="uk-UA" sz="1800" b="1" dirty="0" smtClean="0">
                        <a:effectLst/>
                        <a:latin typeface="Arial" panose="020B0604020202020204" pitchFamily="34" charset="0"/>
                        <a:cs typeface="Arial" panose="020B0604020202020204" pitchFamily="34" charset="0"/>
                      </a:endParaRPr>
                    </a:p>
                    <a:p>
                      <a:pPr algn="ctr">
                        <a:spcAft>
                          <a:spcPts val="0"/>
                        </a:spcAft>
                      </a:pPr>
                      <a:r>
                        <a:rPr lang="uk-UA" sz="1800" b="1" dirty="0" smtClean="0">
                          <a:solidFill>
                            <a:srgbClr val="FF0000"/>
                          </a:solidFill>
                          <a:effectLst/>
                          <a:latin typeface="Arial" panose="020B0604020202020204" pitchFamily="34" charset="0"/>
                          <a:cs typeface="Arial" panose="020B0604020202020204" pitchFamily="34" charset="0"/>
                        </a:rPr>
                        <a:t>Які </a:t>
                      </a:r>
                      <a:r>
                        <a:rPr lang="uk-UA" sz="1800" b="1" dirty="0">
                          <a:solidFill>
                            <a:srgbClr val="FF0000"/>
                          </a:solidFill>
                          <a:effectLst/>
                          <a:latin typeface="Arial" panose="020B0604020202020204" pitchFamily="34" charset="0"/>
                          <a:cs typeface="Arial" panose="020B0604020202020204" pitchFamily="34" charset="0"/>
                        </a:rPr>
                        <a:t>ризики </a:t>
                      </a:r>
                      <a:r>
                        <a:rPr lang="uk-UA" sz="1800" b="1" dirty="0">
                          <a:effectLst/>
                          <a:latin typeface="Arial" panose="020B0604020202020204" pitchFamily="34" charset="0"/>
                          <a:cs typeface="Arial" panose="020B0604020202020204" pitchFamily="34" charset="0"/>
                        </a:rPr>
                        <a:t>повинні бути прийняті до уваги</a:t>
                      </a:r>
                      <a:r>
                        <a:rPr lang="uk-UA" sz="1800" b="1" dirty="0" smtClean="0">
                          <a:effectLst/>
                          <a:latin typeface="Arial" panose="020B0604020202020204" pitchFamily="34" charset="0"/>
                          <a:cs typeface="Arial" panose="020B0604020202020204" pitchFamily="34" charset="0"/>
                        </a:rPr>
                        <a:t>?</a:t>
                      </a:r>
                    </a:p>
                    <a:p>
                      <a:pPr algn="ctr">
                        <a:spcAft>
                          <a:spcPts val="0"/>
                        </a:spcAft>
                      </a:pPr>
                      <a:r>
                        <a:rPr lang="uk-UA" sz="1800" b="1" dirty="0" smtClean="0">
                          <a:effectLst/>
                          <a:latin typeface="Arial" panose="020B0604020202020204" pitchFamily="34" charset="0"/>
                          <a:ea typeface="Calibri" panose="020F0502020204030204" pitchFamily="34" charset="0"/>
                          <a:cs typeface="Arial" panose="020B0604020202020204" pitchFamily="34" charset="0"/>
                        </a:rPr>
                        <a:t>(зовнішні)</a:t>
                      </a:r>
                      <a:endParaRPr lang="uk-UA" sz="1800" b="1" dirty="0">
                        <a:effectLst/>
                        <a:latin typeface="Arial" panose="020B0604020202020204" pitchFamily="34" charset="0"/>
                        <a:ea typeface="Calibri" panose="020F0502020204030204" pitchFamily="34" charset="0"/>
                        <a:cs typeface="Arial" panose="020B0604020202020204" pitchFamily="34" charset="0"/>
                      </a:endParaRPr>
                    </a:p>
                  </a:txBody>
                  <a:tcPr marL="59346" marR="59346" marT="0" marB="0">
                    <a:solidFill>
                      <a:schemeClr val="bg1"/>
                    </a:solidFill>
                  </a:tcPr>
                </a:tc>
                <a:extLst>
                  <a:ext uri="{0D108BD9-81ED-4DB2-BD59-A6C34878D82A}">
                    <a16:rowId xmlns:a16="http://schemas.microsoft.com/office/drawing/2014/main" val="754802084"/>
                  </a:ext>
                </a:extLst>
              </a:tr>
            </a:tbl>
          </a:graphicData>
        </a:graphic>
      </p:graphicFrame>
      <p:sp>
        <p:nvSpPr>
          <p:cNvPr id="5" name="Прямоугольник 4"/>
          <p:cNvSpPr/>
          <p:nvPr/>
        </p:nvSpPr>
        <p:spPr>
          <a:xfrm>
            <a:off x="-9164" y="98825"/>
            <a:ext cx="9172672" cy="521863"/>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ЛОГІЧНА МАТРИЦЯ</a:t>
            </a:r>
            <a:endParaRPr lang="uk-UA" sz="4000" b="1" dirty="0">
              <a:latin typeface="Century Gothic" pitchFamily="34" charset="0"/>
            </a:endParaRPr>
          </a:p>
        </p:txBody>
      </p:sp>
    </p:spTree>
    <p:extLst>
      <p:ext uri="{BB962C8B-B14F-4D97-AF65-F5344CB8AC3E}">
        <p14:creationId xmlns:p14="http://schemas.microsoft.com/office/powerpoint/2010/main" val="35761417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Місце для вмісту 1"/>
          <p:cNvGraphicFramePr>
            <a:graphicFrameLocks noGrp="1"/>
          </p:cNvGraphicFramePr>
          <p:nvPr>
            <p:ph idx="1"/>
            <p:extLst>
              <p:ext uri="{D42A27DB-BD31-4B8C-83A1-F6EECF244321}">
                <p14:modId xmlns:p14="http://schemas.microsoft.com/office/powerpoint/2010/main" val="3608467320"/>
              </p:ext>
            </p:extLst>
          </p:nvPr>
        </p:nvGraphicFramePr>
        <p:xfrm>
          <a:off x="-1" y="1281807"/>
          <a:ext cx="9144002" cy="5486400"/>
        </p:xfrm>
        <a:graphic>
          <a:graphicData uri="http://schemas.openxmlformats.org/drawingml/2006/table">
            <a:tbl>
              <a:tblPr firstRow="1" firstCol="1" bandRow="1">
                <a:tableStyleId>{5C22544A-7EE6-4342-B048-85BDC9FD1C3A}</a:tableStyleId>
              </a:tblPr>
              <a:tblGrid>
                <a:gridCol w="908920">
                  <a:extLst>
                    <a:ext uri="{9D8B030D-6E8A-4147-A177-3AD203B41FA5}">
                      <a16:colId xmlns:a16="http://schemas.microsoft.com/office/drawing/2014/main" val="3174021820"/>
                    </a:ext>
                  </a:extLst>
                </a:gridCol>
                <a:gridCol w="2194871">
                  <a:extLst>
                    <a:ext uri="{9D8B030D-6E8A-4147-A177-3AD203B41FA5}">
                      <a16:colId xmlns:a16="http://schemas.microsoft.com/office/drawing/2014/main" val="2275879171"/>
                    </a:ext>
                  </a:extLst>
                </a:gridCol>
                <a:gridCol w="2771521">
                  <a:extLst>
                    <a:ext uri="{9D8B030D-6E8A-4147-A177-3AD203B41FA5}">
                      <a16:colId xmlns:a16="http://schemas.microsoft.com/office/drawing/2014/main" val="2746629018"/>
                    </a:ext>
                  </a:extLst>
                </a:gridCol>
                <a:gridCol w="1400867">
                  <a:extLst>
                    <a:ext uri="{9D8B030D-6E8A-4147-A177-3AD203B41FA5}">
                      <a16:colId xmlns:a16="http://schemas.microsoft.com/office/drawing/2014/main" val="2186189429"/>
                    </a:ext>
                  </a:extLst>
                </a:gridCol>
                <a:gridCol w="1867823">
                  <a:extLst>
                    <a:ext uri="{9D8B030D-6E8A-4147-A177-3AD203B41FA5}">
                      <a16:colId xmlns:a16="http://schemas.microsoft.com/office/drawing/2014/main" val="3838021845"/>
                    </a:ext>
                  </a:extLst>
                </a:gridCol>
              </a:tblGrid>
              <a:tr h="384565">
                <a:tc>
                  <a:txBody>
                    <a:bodyPr/>
                    <a:lstStyle/>
                    <a:p>
                      <a:pPr algn="ctr">
                        <a:spcAft>
                          <a:spcPts val="0"/>
                        </a:spcAft>
                      </a:pPr>
                      <a:r>
                        <a:rPr lang="uk-UA" sz="1800" b="1" dirty="0">
                          <a:effectLst/>
                        </a:rPr>
                        <a:t> </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rgbClr val="002060"/>
                    </a:solidFill>
                  </a:tcPr>
                </a:tc>
                <a:tc>
                  <a:txBody>
                    <a:bodyPr/>
                    <a:lstStyle/>
                    <a:p>
                      <a:pPr algn="ctr">
                        <a:spcBef>
                          <a:spcPts val="1200"/>
                        </a:spcBef>
                        <a:spcAft>
                          <a:spcPts val="0"/>
                        </a:spcAft>
                      </a:pPr>
                      <a:r>
                        <a:rPr lang="uk-UA" sz="1800" b="1" dirty="0">
                          <a:effectLst/>
                        </a:rPr>
                        <a:t>Логіка реалізації</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rgbClr val="002060"/>
                    </a:solidFill>
                  </a:tcPr>
                </a:tc>
                <a:tc>
                  <a:txBody>
                    <a:bodyPr/>
                    <a:lstStyle/>
                    <a:p>
                      <a:pPr algn="ctr">
                        <a:spcAft>
                          <a:spcPts val="0"/>
                        </a:spcAft>
                      </a:pPr>
                      <a:r>
                        <a:rPr lang="uk-UA" sz="1800" b="1" dirty="0">
                          <a:effectLst/>
                        </a:rPr>
                        <a:t>Об’єктивно </a:t>
                      </a:r>
                      <a:r>
                        <a:rPr lang="uk-UA" sz="1800" b="1" dirty="0" err="1">
                          <a:effectLst/>
                        </a:rPr>
                        <a:t>перевірювані</a:t>
                      </a:r>
                      <a:r>
                        <a:rPr lang="uk-UA" sz="1800" b="1" dirty="0">
                          <a:effectLst/>
                        </a:rPr>
                        <a:t> показники </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rgbClr val="002060"/>
                    </a:solidFill>
                  </a:tcPr>
                </a:tc>
                <a:tc>
                  <a:txBody>
                    <a:bodyPr/>
                    <a:lstStyle/>
                    <a:p>
                      <a:pPr algn="ctr">
                        <a:spcAft>
                          <a:spcPts val="0"/>
                        </a:spcAft>
                      </a:pPr>
                      <a:r>
                        <a:rPr lang="uk-UA" sz="1800" b="1" dirty="0">
                          <a:effectLst/>
                        </a:rPr>
                        <a:t>Джерела перевірки</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rgbClr val="002060"/>
                    </a:solidFill>
                  </a:tcPr>
                </a:tc>
                <a:tc>
                  <a:txBody>
                    <a:bodyPr/>
                    <a:lstStyle/>
                    <a:p>
                      <a:pPr algn="ctr">
                        <a:spcAft>
                          <a:spcPts val="0"/>
                        </a:spcAft>
                      </a:pPr>
                      <a:r>
                        <a:rPr lang="uk-UA" sz="1800" b="1" dirty="0">
                          <a:effectLst/>
                        </a:rPr>
                        <a:t>Припущення</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rgbClr val="002060"/>
                    </a:solidFill>
                  </a:tcPr>
                </a:tc>
                <a:extLst>
                  <a:ext uri="{0D108BD9-81ED-4DB2-BD59-A6C34878D82A}">
                    <a16:rowId xmlns:a16="http://schemas.microsoft.com/office/drawing/2014/main" val="1894595139"/>
                  </a:ext>
                </a:extLst>
              </a:tr>
              <a:tr h="1128973">
                <a:tc>
                  <a:txBody>
                    <a:bodyPr/>
                    <a:lstStyle/>
                    <a:p>
                      <a:pPr algn="ctr">
                        <a:spcAft>
                          <a:spcPts val="0"/>
                        </a:spcAft>
                      </a:pPr>
                      <a:r>
                        <a:rPr lang="uk-UA" sz="1800" b="1" dirty="0">
                          <a:effectLst/>
                        </a:rPr>
                        <a:t>Очікувані результати</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rgbClr val="002060"/>
                    </a:solidFill>
                  </a:tcPr>
                </a:tc>
                <a:tc>
                  <a:txBody>
                    <a:bodyPr/>
                    <a:lstStyle/>
                    <a:p>
                      <a:pPr algn="ctr">
                        <a:spcAft>
                          <a:spcPts val="0"/>
                        </a:spcAft>
                      </a:pPr>
                      <a:r>
                        <a:rPr lang="uk-UA" sz="1800" b="1" dirty="0">
                          <a:effectLst/>
                        </a:rPr>
                        <a:t>Які результати мають бути досягнуті до закінчення проекту?</a:t>
                      </a:r>
                    </a:p>
                    <a:p>
                      <a:pPr algn="ctr">
                        <a:spcAft>
                          <a:spcPts val="0"/>
                        </a:spcAft>
                      </a:pPr>
                      <a:r>
                        <a:rPr lang="uk-UA" sz="1800" b="1" dirty="0">
                          <a:solidFill>
                            <a:srgbClr val="FF0000"/>
                          </a:solidFill>
                          <a:effectLst/>
                        </a:rPr>
                        <a:t> (Вони ведуть до досягнення конкретних </a:t>
                      </a:r>
                      <a:r>
                        <a:rPr lang="uk-UA" sz="1800" b="1" dirty="0" smtClean="0">
                          <a:solidFill>
                            <a:srgbClr val="FF0000"/>
                          </a:solidFill>
                          <a:effectLst/>
                        </a:rPr>
                        <a:t>цілей)</a:t>
                      </a:r>
                      <a:endParaRPr lang="uk-UA" sz="1800" b="1" dirty="0">
                        <a:solidFill>
                          <a:srgbClr val="FF0000"/>
                        </a:solidFill>
                        <a:effectLst/>
                        <a:latin typeface="Times New Roman" panose="02020603050405020304" pitchFamily="18" charset="0"/>
                        <a:ea typeface="Calibri" panose="020F0502020204030204" pitchFamily="34" charset="0"/>
                      </a:endParaRPr>
                    </a:p>
                  </a:txBody>
                  <a:tcPr marL="59346" marR="59346" marT="0" marB="0">
                    <a:solidFill>
                      <a:schemeClr val="accent1">
                        <a:lumMod val="20000"/>
                        <a:lumOff val="80000"/>
                      </a:schemeClr>
                    </a:solidFill>
                  </a:tcPr>
                </a:tc>
                <a:tc>
                  <a:txBody>
                    <a:bodyPr/>
                    <a:lstStyle/>
                    <a:p>
                      <a:pPr algn="ctr">
                        <a:spcAft>
                          <a:spcPts val="0"/>
                        </a:spcAft>
                      </a:pPr>
                      <a:r>
                        <a:rPr lang="uk-UA" sz="1800" b="1" dirty="0">
                          <a:effectLst/>
                        </a:rPr>
                        <a:t>Які показники свідчать, чи досягнув проект і в якій мірі очікуваних результатів?</a:t>
                      </a:r>
                    </a:p>
                    <a:p>
                      <a:pPr algn="ctr">
                        <a:spcAft>
                          <a:spcPts val="0"/>
                        </a:spcAft>
                      </a:pPr>
                      <a:r>
                        <a:rPr lang="uk-UA" sz="1800" b="1" dirty="0">
                          <a:solidFill>
                            <a:srgbClr val="FF0000"/>
                          </a:solidFill>
                          <a:effectLst/>
                        </a:rPr>
                        <a:t>(Продукти або послуги, </a:t>
                      </a:r>
                      <a:br>
                        <a:rPr lang="uk-UA" sz="1800" b="1" dirty="0">
                          <a:solidFill>
                            <a:srgbClr val="FF0000"/>
                          </a:solidFill>
                          <a:effectLst/>
                        </a:rPr>
                      </a:br>
                      <a:r>
                        <a:rPr lang="uk-UA" sz="1800" b="1" dirty="0">
                          <a:solidFill>
                            <a:srgbClr val="FF0000"/>
                          </a:solidFill>
                          <a:effectLst/>
                        </a:rPr>
                        <a:t>що є безпосередніми результатами </a:t>
                      </a:r>
                      <a:r>
                        <a:rPr lang="uk-UA" sz="1800" b="1" dirty="0" smtClean="0">
                          <a:solidFill>
                            <a:srgbClr val="FF0000"/>
                          </a:solidFill>
                          <a:effectLst/>
                        </a:rPr>
                        <a:t>виконання</a:t>
                      </a:r>
                      <a:r>
                        <a:rPr lang="uk-UA" sz="1800" b="1" baseline="0" dirty="0" smtClean="0">
                          <a:solidFill>
                            <a:srgbClr val="FF0000"/>
                          </a:solidFill>
                          <a:effectLst/>
                        </a:rPr>
                        <a:t> </a:t>
                      </a:r>
                      <a:r>
                        <a:rPr lang="uk-UA" sz="1800" b="1" dirty="0" smtClean="0">
                          <a:solidFill>
                            <a:srgbClr val="FF0000"/>
                          </a:solidFill>
                          <a:effectLst/>
                        </a:rPr>
                        <a:t>дій </a:t>
                      </a:r>
                      <a:r>
                        <a:rPr lang="uk-UA" sz="1800" b="1" dirty="0">
                          <a:solidFill>
                            <a:srgbClr val="FF0000"/>
                          </a:solidFill>
                          <a:effectLst/>
                        </a:rPr>
                        <a:t>проекту)</a:t>
                      </a:r>
                      <a:endParaRPr lang="uk-UA" sz="1800" b="1" dirty="0">
                        <a:solidFill>
                          <a:srgbClr val="FF0000"/>
                        </a:solidFill>
                        <a:effectLst/>
                        <a:latin typeface="Times New Roman" panose="02020603050405020304" pitchFamily="18" charset="0"/>
                        <a:ea typeface="Calibri" panose="020F0502020204030204" pitchFamily="34" charset="0"/>
                      </a:endParaRPr>
                    </a:p>
                  </a:txBody>
                  <a:tcPr marL="59346" marR="59346" marT="0" marB="0">
                    <a:solidFill>
                      <a:schemeClr val="accent1">
                        <a:lumMod val="20000"/>
                        <a:lumOff val="80000"/>
                      </a:schemeClr>
                    </a:solidFill>
                  </a:tcPr>
                </a:tc>
                <a:tc>
                  <a:txBody>
                    <a:bodyPr/>
                    <a:lstStyle/>
                    <a:p>
                      <a:pPr algn="ctr">
                        <a:spcAft>
                          <a:spcPts val="0"/>
                        </a:spcAft>
                      </a:pPr>
                      <a:r>
                        <a:rPr lang="uk-UA" sz="1800" b="1" dirty="0">
                          <a:effectLst/>
                        </a:rPr>
                        <a:t>Які джерела інформації для цих показників?</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chemeClr val="accent1">
                        <a:lumMod val="20000"/>
                        <a:lumOff val="80000"/>
                      </a:schemeClr>
                    </a:solidFill>
                  </a:tcPr>
                </a:tc>
                <a:tc>
                  <a:txBody>
                    <a:bodyPr/>
                    <a:lstStyle/>
                    <a:p>
                      <a:pPr algn="ctr">
                        <a:spcAft>
                          <a:spcPts val="0"/>
                        </a:spcAft>
                      </a:pPr>
                      <a:r>
                        <a:rPr lang="uk-UA" sz="1800" b="1" dirty="0">
                          <a:effectLst/>
                        </a:rPr>
                        <a:t>Які зовнішні умови (непідконтрольні проекту), мають </a:t>
                      </a:r>
                      <a:r>
                        <a:rPr lang="uk-UA" sz="1800" b="1" dirty="0" smtClean="0">
                          <a:effectLst/>
                        </a:rPr>
                        <a:t>існувати, </a:t>
                      </a:r>
                      <a:r>
                        <a:rPr lang="uk-UA" sz="1800" b="1" dirty="0">
                          <a:effectLst/>
                        </a:rPr>
                        <a:t>щоб отримати очікувані </a:t>
                      </a:r>
                      <a:r>
                        <a:rPr lang="uk-UA" sz="1800" b="1" dirty="0" smtClean="0">
                          <a:effectLst/>
                        </a:rPr>
                        <a:t>результати?</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chemeClr val="accent1">
                        <a:lumMod val="20000"/>
                        <a:lumOff val="80000"/>
                      </a:schemeClr>
                    </a:solidFill>
                  </a:tcPr>
                </a:tc>
                <a:extLst>
                  <a:ext uri="{0D108BD9-81ED-4DB2-BD59-A6C34878D82A}">
                    <a16:rowId xmlns:a16="http://schemas.microsoft.com/office/drawing/2014/main" val="3089666465"/>
                  </a:ext>
                </a:extLst>
              </a:tr>
              <a:tr h="1538260">
                <a:tc>
                  <a:txBody>
                    <a:bodyPr/>
                    <a:lstStyle/>
                    <a:p>
                      <a:pPr algn="ctr">
                        <a:spcAft>
                          <a:spcPts val="0"/>
                        </a:spcAft>
                      </a:pPr>
                      <a:r>
                        <a:rPr lang="uk-UA" sz="1800" b="1" dirty="0">
                          <a:effectLst/>
                        </a:rPr>
                        <a:t>Діяльність</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rgbClr val="002060"/>
                    </a:solidFill>
                  </a:tcPr>
                </a:tc>
                <a:tc>
                  <a:txBody>
                    <a:bodyPr/>
                    <a:lstStyle/>
                    <a:p>
                      <a:pPr algn="ctr">
                        <a:spcAft>
                          <a:spcPts val="0"/>
                        </a:spcAft>
                      </a:pPr>
                      <a:r>
                        <a:rPr lang="uk-UA" sz="1800" b="1" dirty="0" smtClean="0">
                          <a:effectLst/>
                        </a:rPr>
                        <a:t>Які заходи буде </a:t>
                      </a:r>
                      <a:r>
                        <a:rPr lang="uk-UA" sz="1800" b="1" dirty="0">
                          <a:effectLst/>
                        </a:rPr>
                        <a:t>здійснено в рамках проекту та спрямовано безпосередньо на цільові групи?</a:t>
                      </a:r>
                    </a:p>
                    <a:p>
                      <a:pPr algn="ctr">
                        <a:spcAft>
                          <a:spcPts val="0"/>
                        </a:spcAft>
                      </a:pPr>
                      <a:r>
                        <a:rPr lang="uk-UA" sz="1800" b="1" dirty="0" smtClean="0">
                          <a:solidFill>
                            <a:srgbClr val="FF0000"/>
                          </a:solidFill>
                          <a:effectLst/>
                        </a:rPr>
                        <a:t>(Види </a:t>
                      </a:r>
                      <a:r>
                        <a:rPr lang="uk-UA" sz="1800" b="1" dirty="0">
                          <a:solidFill>
                            <a:srgbClr val="FF0000"/>
                          </a:solidFill>
                          <a:effectLst/>
                        </a:rPr>
                        <a:t>діяльності  мають бути згруповані за результатами)</a:t>
                      </a:r>
                      <a:endParaRPr lang="uk-UA" sz="1800" b="1" dirty="0">
                        <a:solidFill>
                          <a:srgbClr val="FF0000"/>
                        </a:solidFill>
                        <a:effectLst/>
                        <a:latin typeface="Times New Roman" panose="02020603050405020304" pitchFamily="18" charset="0"/>
                        <a:ea typeface="Calibri" panose="020F0502020204030204" pitchFamily="34" charset="0"/>
                      </a:endParaRPr>
                    </a:p>
                  </a:txBody>
                  <a:tcPr marL="59346" marR="59346" marT="0" marB="0">
                    <a:solidFill>
                      <a:schemeClr val="accent1">
                        <a:lumMod val="20000"/>
                        <a:lumOff val="80000"/>
                      </a:schemeClr>
                    </a:solidFill>
                  </a:tcPr>
                </a:tc>
                <a:tc>
                  <a:txBody>
                    <a:bodyPr/>
                    <a:lstStyle/>
                    <a:p>
                      <a:pPr algn="ctr">
                        <a:spcAft>
                          <a:spcPts val="0"/>
                        </a:spcAft>
                      </a:pPr>
                      <a:r>
                        <a:rPr lang="uk-UA" sz="1800" b="1" dirty="0">
                          <a:effectLst/>
                        </a:rPr>
                        <a:t>Які засоби необхідні для реалізації запланованих дій?</a:t>
                      </a:r>
                    </a:p>
                    <a:p>
                      <a:pPr algn="ctr">
                        <a:spcAft>
                          <a:spcPts val="0"/>
                        </a:spcAft>
                      </a:pPr>
                      <a:r>
                        <a:rPr lang="uk-UA" sz="1800" b="1" dirty="0" smtClean="0">
                          <a:solidFill>
                            <a:srgbClr val="FF0000"/>
                          </a:solidFill>
                          <a:effectLst/>
                        </a:rPr>
                        <a:t>(персонал </a:t>
                      </a:r>
                      <a:r>
                        <a:rPr lang="uk-UA" sz="1800" b="1" dirty="0">
                          <a:solidFill>
                            <a:srgbClr val="FF0000"/>
                          </a:solidFill>
                          <a:effectLst/>
                        </a:rPr>
                        <a:t>/ людські ресурси, обладнання, устаткування, тренінги, дослідження, виробничі об'єкти, роботи і т. д.)</a:t>
                      </a:r>
                      <a:endParaRPr lang="uk-UA" sz="1800" b="1" dirty="0">
                        <a:solidFill>
                          <a:srgbClr val="FF0000"/>
                        </a:solidFill>
                        <a:effectLst/>
                        <a:latin typeface="Times New Roman" panose="02020603050405020304" pitchFamily="18" charset="0"/>
                        <a:ea typeface="Calibri" panose="020F0502020204030204" pitchFamily="34" charset="0"/>
                      </a:endParaRPr>
                    </a:p>
                  </a:txBody>
                  <a:tcPr marL="59346" marR="59346" marT="0" marB="0">
                    <a:solidFill>
                      <a:schemeClr val="accent2">
                        <a:lumMod val="20000"/>
                        <a:lumOff val="80000"/>
                      </a:schemeClr>
                    </a:solidFill>
                  </a:tcPr>
                </a:tc>
                <a:tc>
                  <a:txBody>
                    <a:bodyPr/>
                    <a:lstStyle/>
                    <a:p>
                      <a:pPr algn="ctr">
                        <a:spcAft>
                          <a:spcPts val="0"/>
                        </a:spcAft>
                      </a:pPr>
                      <a:r>
                        <a:rPr lang="uk-UA" sz="1800" b="1" dirty="0" smtClean="0">
                          <a:effectLst/>
                        </a:rPr>
                        <a:t>Розподіл </a:t>
                      </a:r>
                      <a:r>
                        <a:rPr lang="uk-UA" sz="1800" b="1" dirty="0">
                          <a:effectLst/>
                        </a:rPr>
                        <a:t>коштів проекту по видам витрат, у відповідності до бюджету проекту</a:t>
                      </a:r>
                      <a:endParaRPr lang="uk-UA" sz="1800" b="1" dirty="0">
                        <a:effectLst/>
                        <a:latin typeface="Times New Roman" panose="02020603050405020304" pitchFamily="18" charset="0"/>
                        <a:ea typeface="Calibri" panose="020F0502020204030204" pitchFamily="34" charset="0"/>
                      </a:endParaRPr>
                    </a:p>
                  </a:txBody>
                  <a:tcPr marL="59346" marR="59346" marT="0" marB="0">
                    <a:solidFill>
                      <a:schemeClr val="accent2">
                        <a:lumMod val="20000"/>
                        <a:lumOff val="80000"/>
                      </a:schemeClr>
                    </a:solidFill>
                  </a:tcPr>
                </a:tc>
                <a:tc>
                  <a:txBody>
                    <a:bodyPr/>
                    <a:lstStyle/>
                    <a:p>
                      <a:pPr algn="ctr">
                        <a:spcAft>
                          <a:spcPts val="0"/>
                        </a:spcAft>
                      </a:pPr>
                      <a:r>
                        <a:rPr lang="uk-UA" sz="1800" b="1" dirty="0">
                          <a:solidFill>
                            <a:srgbClr val="FF0000"/>
                          </a:solidFill>
                          <a:effectLst/>
                        </a:rPr>
                        <a:t>Які передумови потрібні до початку виконання робіт (наприклад, отримання дозволів</a:t>
                      </a:r>
                      <a:r>
                        <a:rPr lang="uk-UA" sz="1800" b="1" dirty="0" smtClean="0">
                          <a:solidFill>
                            <a:srgbClr val="FF0000"/>
                          </a:solidFill>
                          <a:effectLst/>
                        </a:rPr>
                        <a:t>)</a:t>
                      </a:r>
                      <a:endParaRPr lang="uk-UA" sz="1800" b="1" dirty="0">
                        <a:solidFill>
                          <a:srgbClr val="FF0000"/>
                        </a:solidFill>
                        <a:effectLst/>
                        <a:latin typeface="Times New Roman" panose="02020603050405020304" pitchFamily="18" charset="0"/>
                        <a:ea typeface="Calibri" panose="020F0502020204030204" pitchFamily="34" charset="0"/>
                      </a:endParaRPr>
                    </a:p>
                  </a:txBody>
                  <a:tcPr marL="59346" marR="59346" marT="0" marB="0">
                    <a:solidFill>
                      <a:schemeClr val="accent1">
                        <a:lumMod val="20000"/>
                        <a:lumOff val="80000"/>
                      </a:schemeClr>
                    </a:solidFill>
                  </a:tcPr>
                </a:tc>
                <a:extLst>
                  <a:ext uri="{0D108BD9-81ED-4DB2-BD59-A6C34878D82A}">
                    <a16:rowId xmlns:a16="http://schemas.microsoft.com/office/drawing/2014/main" val="2184480248"/>
                  </a:ext>
                </a:extLst>
              </a:tr>
            </a:tbl>
          </a:graphicData>
        </a:graphic>
      </p:graphicFrame>
      <p:sp>
        <p:nvSpPr>
          <p:cNvPr id="5" name="Прямоугольник 4"/>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ЛОГІЧНА МАТРИЦЯ</a:t>
            </a:r>
            <a:endParaRPr lang="uk-UA" sz="4000" b="1" dirty="0">
              <a:latin typeface="Century Gothic" pitchFamily="34" charset="0"/>
            </a:endParaRPr>
          </a:p>
        </p:txBody>
      </p:sp>
    </p:spTree>
    <p:extLst>
      <p:ext uri="{BB962C8B-B14F-4D97-AF65-F5344CB8AC3E}">
        <p14:creationId xmlns:p14="http://schemas.microsoft.com/office/powerpoint/2010/main" val="6037625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61498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560787"/>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atin typeface="PF Square Sans Pro" panose="02000506040000020004" pitchFamily="2" charset="0"/>
              </a:rPr>
              <a:t>Показники </a:t>
            </a:r>
            <a:r>
              <a:rPr lang="ru-RU" sz="3200" b="1" dirty="0" err="1">
                <a:latin typeface="PF Square Sans Pro" panose="02000506040000020004" pitchFamily="2" charset="0"/>
              </a:rPr>
              <a:t>досягнення</a:t>
            </a:r>
            <a:r>
              <a:rPr lang="ru-RU" sz="3200" b="1" dirty="0">
                <a:latin typeface="PF Square Sans Pro" panose="02000506040000020004" pitchFamily="2" charset="0"/>
              </a:rPr>
              <a:t> </a:t>
            </a:r>
            <a:r>
              <a:rPr lang="ru-RU" sz="3200" b="1" dirty="0" err="1">
                <a:latin typeface="PF Square Sans Pro" panose="02000506040000020004" pitchFamily="2" charset="0"/>
              </a:rPr>
              <a:t>цілей</a:t>
            </a:r>
            <a:r>
              <a:rPr lang="ru-RU" sz="3200" b="1" dirty="0">
                <a:latin typeface="PF Square Sans Pro" panose="02000506040000020004" pitchFamily="2" charset="0"/>
              </a:rPr>
              <a:t> та </a:t>
            </a:r>
            <a:r>
              <a:rPr lang="ru-RU" sz="3200" b="1" dirty="0" err="1" smtClean="0">
                <a:latin typeface="PF Square Sans Pro" panose="02000506040000020004" pitchFamily="2" charset="0"/>
              </a:rPr>
              <a:t>результатів</a:t>
            </a:r>
            <a:endParaRPr lang="uk-UA" sz="3200" b="1" dirty="0">
              <a:latin typeface="PF Square Sans Pro" panose="02000506040000020004" pitchFamily="2" charset="0"/>
            </a:endParaRPr>
          </a:p>
        </p:txBody>
      </p:sp>
      <p:sp>
        <p:nvSpPr>
          <p:cNvPr id="2" name="Прямокутник 1"/>
          <p:cNvSpPr/>
          <p:nvPr/>
        </p:nvSpPr>
        <p:spPr>
          <a:xfrm>
            <a:off x="251519" y="700385"/>
            <a:ext cx="8678247" cy="421654"/>
          </a:xfrm>
          <a:prstGeom prst="rect">
            <a:avLst/>
          </a:prstGeom>
          <a:solidFill>
            <a:srgbClr val="FF0000"/>
          </a:solidFill>
        </p:spPr>
        <p:txBody>
          <a:bodyPr wrap="square">
            <a:spAutoFit/>
          </a:bodyPr>
          <a:lstStyle/>
          <a:p>
            <a:pPr indent="180340" algn="just">
              <a:lnSpc>
                <a:spcPct val="107000"/>
              </a:lnSpc>
              <a:spcAft>
                <a:spcPts val="0"/>
              </a:spcAft>
            </a:pPr>
            <a:r>
              <a:rPr lang="ru-RU" sz="2000" b="1" dirty="0">
                <a:solidFill>
                  <a:schemeClr val="bg1"/>
                </a:solidFill>
                <a:latin typeface="PF Square Sans Pro" panose="02000506040000020004" pitchFamily="2" charset="0"/>
                <a:ea typeface="Times New Roman" panose="02020603050405020304" pitchFamily="18" charset="0"/>
                <a:cs typeface="Tahoma" panose="020B0604030504040204" pitchFamily="34" charset="0"/>
              </a:rPr>
              <a:t>Показники </a:t>
            </a:r>
            <a:r>
              <a:rPr lang="ru-RU" sz="2000" b="1" dirty="0" err="1">
                <a:solidFill>
                  <a:schemeClr val="bg1"/>
                </a:solidFill>
                <a:latin typeface="PF Square Sans Pro" panose="02000506040000020004" pitchFamily="2" charset="0"/>
                <a:ea typeface="Times New Roman" panose="02020603050405020304" pitchFamily="18" charset="0"/>
                <a:cs typeface="Tahoma" panose="020B0604030504040204" pitchFamily="34" charset="0"/>
              </a:rPr>
              <a:t>мають</a:t>
            </a:r>
            <a:r>
              <a:rPr lang="ru-RU" sz="2000" b="1" dirty="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бути «</a:t>
            </a:r>
            <a:r>
              <a:rPr lang="ru-RU" sz="2000" b="1" dirty="0" err="1">
                <a:solidFill>
                  <a:schemeClr val="bg1"/>
                </a:solidFill>
                <a:latin typeface="PF Square Sans Pro" panose="02000506040000020004" pitchFamily="2" charset="0"/>
                <a:ea typeface="Times New Roman" panose="02020603050405020304" pitchFamily="18" charset="0"/>
                <a:cs typeface="Tahoma" panose="020B0604030504040204" pitchFamily="34" charset="0"/>
              </a:rPr>
              <a:t>розумними</a:t>
            </a:r>
            <a:r>
              <a:rPr lang="ru-RU" sz="2000" b="1" dirty="0">
                <a:solidFill>
                  <a:schemeClr val="bg1"/>
                </a:solidFill>
                <a:latin typeface="PF Square Sans Pro" panose="02000506040000020004" pitchFamily="2" charset="0"/>
                <a:ea typeface="Times New Roman" panose="02020603050405020304" pitchFamily="18" charset="0"/>
                <a:cs typeface="Tahoma" panose="020B0604030504040204" pitchFamily="34" charset="0"/>
              </a:rPr>
              <a:t>» (SMART)</a:t>
            </a:r>
            <a:endParaRPr lang="uk-UA"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я 3"/>
          <p:cNvGraphicFramePr>
            <a:graphicFrameLocks noGrp="1"/>
          </p:cNvGraphicFramePr>
          <p:nvPr>
            <p:extLst/>
          </p:nvPr>
        </p:nvGraphicFramePr>
        <p:xfrm>
          <a:off x="254339" y="1152075"/>
          <a:ext cx="8646394" cy="4565904"/>
        </p:xfrm>
        <a:graphic>
          <a:graphicData uri="http://schemas.openxmlformats.org/drawingml/2006/table">
            <a:tbl>
              <a:tblPr>
                <a:tableStyleId>{5C22544A-7EE6-4342-B048-85BDC9FD1C3A}</a:tableStyleId>
              </a:tblPr>
              <a:tblGrid>
                <a:gridCol w="2287706">
                  <a:extLst>
                    <a:ext uri="{9D8B030D-6E8A-4147-A177-3AD203B41FA5}">
                      <a16:colId xmlns:a16="http://schemas.microsoft.com/office/drawing/2014/main" val="788547929"/>
                    </a:ext>
                  </a:extLst>
                </a:gridCol>
                <a:gridCol w="6358688">
                  <a:extLst>
                    <a:ext uri="{9D8B030D-6E8A-4147-A177-3AD203B41FA5}">
                      <a16:colId xmlns:a16="http://schemas.microsoft.com/office/drawing/2014/main" val="1849828928"/>
                    </a:ext>
                  </a:extLst>
                </a:gridCol>
              </a:tblGrid>
              <a:tr h="746315">
                <a:tc>
                  <a:txBody>
                    <a:bodyPr/>
                    <a:lstStyle/>
                    <a:p>
                      <a:pPr algn="l">
                        <a:lnSpc>
                          <a:spcPct val="107000"/>
                        </a:lnSpc>
                        <a:spcAft>
                          <a:spcPts val="0"/>
                        </a:spcAft>
                      </a:pPr>
                      <a:r>
                        <a:rPr lang="uk-UA" sz="2000" b="1" dirty="0" err="1">
                          <a:solidFill>
                            <a:schemeClr val="bg1"/>
                          </a:solidFill>
                          <a:effectLst/>
                          <a:latin typeface="PF Square Sans Pro" panose="02000506040000020004" pitchFamily="2" charset="0"/>
                        </a:rPr>
                        <a:t>Specific</a:t>
                      </a:r>
                      <a:r>
                        <a:rPr lang="uk-UA" sz="2000" b="1" dirty="0">
                          <a:solidFill>
                            <a:schemeClr val="bg1"/>
                          </a:solidFill>
                          <a:effectLst/>
                          <a:latin typeface="PF Square Sans Pro" panose="02000506040000020004" pitchFamily="2" charset="0"/>
                        </a:rPr>
                        <a:t> (конкретність)</a:t>
                      </a:r>
                      <a:endParaRPr lang="uk-UA" sz="20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uk-UA" sz="2000" b="1" dirty="0">
                          <a:solidFill>
                            <a:srgbClr val="002060"/>
                          </a:solidFill>
                          <a:effectLst/>
                          <a:latin typeface="PF Square Sans Pro" panose="02000506040000020004" pitchFamily="2" charset="0"/>
                        </a:rPr>
                        <a:t>Мають вимірювати стан речей, який проект намагається змінити. Тобто, визначити об'єкт вимірювання, відобразити конкретні результати проекту </a:t>
                      </a:r>
                      <a:endParaRPr lang="uk-UA" sz="20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1410369"/>
                  </a:ext>
                </a:extLst>
              </a:tr>
              <a:tr h="531513">
                <a:tc>
                  <a:txBody>
                    <a:bodyPr/>
                    <a:lstStyle/>
                    <a:p>
                      <a:pPr algn="l">
                        <a:lnSpc>
                          <a:spcPct val="107000"/>
                        </a:lnSpc>
                        <a:spcAft>
                          <a:spcPts val="0"/>
                        </a:spcAft>
                      </a:pPr>
                      <a:r>
                        <a:rPr lang="uk-UA" sz="2000" b="1" dirty="0" err="1">
                          <a:solidFill>
                            <a:schemeClr val="bg1"/>
                          </a:solidFill>
                          <a:effectLst/>
                          <a:latin typeface="PF Square Sans Pro" panose="02000506040000020004" pitchFamily="2" charset="0"/>
                        </a:rPr>
                        <a:t>Measurable</a:t>
                      </a:r>
                      <a:r>
                        <a:rPr lang="uk-UA" sz="2000" b="1" dirty="0">
                          <a:solidFill>
                            <a:schemeClr val="bg1"/>
                          </a:solidFill>
                          <a:effectLst/>
                          <a:latin typeface="PF Square Sans Pro" panose="02000506040000020004" pitchFamily="2" charset="0"/>
                        </a:rPr>
                        <a:t> (вимірність)</a:t>
                      </a:r>
                      <a:endParaRPr lang="uk-UA" sz="20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uk-UA" sz="2000" b="1" dirty="0">
                          <a:solidFill>
                            <a:srgbClr val="002060"/>
                          </a:solidFill>
                          <a:effectLst/>
                          <a:latin typeface="PF Square Sans Pro" panose="02000506040000020004" pitchFamily="2" charset="0"/>
                        </a:rPr>
                        <a:t>Бути вимірюваними (у кількості або якості), представлені в цифрах, відсотках</a:t>
                      </a:r>
                      <a:endParaRPr lang="uk-UA" sz="20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8369774"/>
                  </a:ext>
                </a:extLst>
              </a:tr>
              <a:tr h="746315">
                <a:tc>
                  <a:txBody>
                    <a:bodyPr/>
                    <a:lstStyle/>
                    <a:p>
                      <a:pPr algn="l">
                        <a:lnSpc>
                          <a:spcPct val="107000"/>
                        </a:lnSpc>
                        <a:spcAft>
                          <a:spcPts val="0"/>
                        </a:spcAft>
                      </a:pPr>
                      <a:r>
                        <a:rPr lang="uk-UA" sz="2000" b="1" dirty="0" err="1">
                          <a:solidFill>
                            <a:schemeClr val="bg1"/>
                          </a:solidFill>
                          <a:effectLst/>
                          <a:latin typeface="PF Square Sans Pro" panose="02000506040000020004" pitchFamily="2" charset="0"/>
                        </a:rPr>
                        <a:t>Achievable</a:t>
                      </a:r>
                      <a:r>
                        <a:rPr lang="uk-UA" sz="2000" b="1" dirty="0">
                          <a:solidFill>
                            <a:schemeClr val="bg1"/>
                          </a:solidFill>
                          <a:effectLst/>
                          <a:latin typeface="PF Square Sans Pro" panose="02000506040000020004" pitchFamily="2" charset="0"/>
                        </a:rPr>
                        <a:t>/</a:t>
                      </a:r>
                      <a:r>
                        <a:rPr lang="uk-UA" sz="2000" b="1" dirty="0" err="1">
                          <a:solidFill>
                            <a:schemeClr val="bg1"/>
                          </a:solidFill>
                          <a:effectLst/>
                          <a:latin typeface="PF Square Sans Pro" panose="02000506040000020004" pitchFamily="2" charset="0"/>
                        </a:rPr>
                        <a:t>available</a:t>
                      </a:r>
                      <a:r>
                        <a:rPr lang="uk-UA" sz="2000" b="1" dirty="0">
                          <a:solidFill>
                            <a:schemeClr val="bg1"/>
                          </a:solidFill>
                          <a:effectLst/>
                          <a:latin typeface="PF Square Sans Pro" panose="02000506040000020004" pitchFamily="2" charset="0"/>
                        </a:rPr>
                        <a:t> (доступність)</a:t>
                      </a:r>
                      <a:endParaRPr lang="uk-UA" sz="20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uk-UA" sz="2000" b="1" dirty="0">
                          <a:solidFill>
                            <a:srgbClr val="002060"/>
                          </a:solidFill>
                          <a:effectLst/>
                          <a:latin typeface="PF Square Sans Pro" panose="02000506040000020004" pitchFamily="2" charset="0"/>
                        </a:rPr>
                        <a:t>Доступними за прийнятною вартістю та методами; досяжними - оцінка результатів не повинна бути занадто складною чи дорогою</a:t>
                      </a:r>
                      <a:endParaRPr lang="uk-UA" sz="20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8284136"/>
                  </a:ext>
                </a:extLst>
              </a:tr>
              <a:tr h="506171">
                <a:tc>
                  <a:txBody>
                    <a:bodyPr/>
                    <a:lstStyle/>
                    <a:p>
                      <a:pPr algn="l">
                        <a:lnSpc>
                          <a:spcPct val="107000"/>
                        </a:lnSpc>
                        <a:spcAft>
                          <a:spcPts val="0"/>
                        </a:spcAft>
                      </a:pPr>
                      <a:r>
                        <a:rPr lang="uk-UA" sz="2000" b="1" dirty="0" err="1">
                          <a:solidFill>
                            <a:schemeClr val="bg1"/>
                          </a:solidFill>
                          <a:effectLst/>
                          <a:latin typeface="PF Square Sans Pro" panose="02000506040000020004" pitchFamily="2" charset="0"/>
                        </a:rPr>
                        <a:t>Realistic</a:t>
                      </a:r>
                      <a:r>
                        <a:rPr lang="uk-UA" sz="2000" b="1" dirty="0">
                          <a:solidFill>
                            <a:schemeClr val="bg1"/>
                          </a:solidFill>
                          <a:effectLst/>
                          <a:latin typeface="PF Square Sans Pro" panose="02000506040000020004" pitchFamily="2" charset="0"/>
                        </a:rPr>
                        <a:t> (реалістичність)</a:t>
                      </a:r>
                      <a:endParaRPr lang="uk-UA" sz="20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uk-UA" sz="2000" b="1" dirty="0">
                          <a:solidFill>
                            <a:srgbClr val="002060"/>
                          </a:solidFill>
                          <a:effectLst/>
                          <a:latin typeface="PF Square Sans Pro" panose="02000506040000020004" pitchFamily="2" charset="0"/>
                        </a:rPr>
                        <a:t>Бути такими, що не викликало б сумнівів щодо їхньої об'єктивності, доречності та відповідними даному проекту</a:t>
                      </a:r>
                      <a:endParaRPr lang="uk-UA" sz="20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145690"/>
                  </a:ext>
                </a:extLst>
              </a:tr>
              <a:tr h="898740">
                <a:tc>
                  <a:txBody>
                    <a:bodyPr/>
                    <a:lstStyle/>
                    <a:p>
                      <a:pPr algn="l">
                        <a:lnSpc>
                          <a:spcPct val="107000"/>
                        </a:lnSpc>
                        <a:spcAft>
                          <a:spcPts val="0"/>
                        </a:spcAft>
                      </a:pPr>
                      <a:r>
                        <a:rPr lang="uk-UA" sz="2000" b="1" dirty="0" err="1">
                          <a:solidFill>
                            <a:schemeClr val="bg1"/>
                          </a:solidFill>
                          <a:effectLst/>
                          <a:latin typeface="PF Square Sans Pro" panose="02000506040000020004" pitchFamily="2" charset="0"/>
                        </a:rPr>
                        <a:t>Timed</a:t>
                      </a:r>
                      <a:r>
                        <a:rPr lang="uk-UA" sz="2000" b="1" dirty="0">
                          <a:solidFill>
                            <a:schemeClr val="bg1"/>
                          </a:solidFill>
                          <a:effectLst/>
                          <a:latin typeface="PF Square Sans Pro" panose="02000506040000020004" pitchFamily="2" charset="0"/>
                        </a:rPr>
                        <a:t> (визначеність у часі)</a:t>
                      </a:r>
                      <a:endParaRPr lang="uk-UA" sz="20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uk-UA" sz="2000" b="1" dirty="0">
                          <a:solidFill>
                            <a:srgbClr val="002060"/>
                          </a:solidFill>
                          <a:effectLst/>
                          <a:latin typeface="PF Square Sans Pro" panose="02000506040000020004" pitchFamily="2" charset="0"/>
                        </a:rPr>
                        <a:t>Доступними у заданий час, такими, якими можна звітувати згідно вимог контракту на проект</a:t>
                      </a:r>
                      <a:endParaRPr lang="uk-UA" sz="2000" b="1" dirty="0">
                        <a:solidFill>
                          <a:srgbClr val="002060"/>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2779840"/>
                  </a:ext>
                </a:extLst>
              </a:tr>
            </a:tbl>
          </a:graphicData>
        </a:graphic>
      </p:graphicFrame>
      <p:sp>
        <p:nvSpPr>
          <p:cNvPr id="9" name="Прямокутник 8"/>
          <p:cNvSpPr/>
          <p:nvPr/>
        </p:nvSpPr>
        <p:spPr>
          <a:xfrm>
            <a:off x="222485" y="5805264"/>
            <a:ext cx="8678248" cy="923330"/>
          </a:xfrm>
          <a:prstGeom prst="rect">
            <a:avLst/>
          </a:prstGeom>
          <a:solidFill>
            <a:srgbClr val="FF0000"/>
          </a:solidFill>
        </p:spPr>
        <p:txBody>
          <a:bodyPr wrap="square">
            <a:spAutoFit/>
          </a:bodyPr>
          <a:lstStyle/>
          <a:p>
            <a:r>
              <a:rPr lang="uk-UA" b="1" dirty="0" smtClean="0">
                <a:solidFill>
                  <a:schemeClr val="bg1"/>
                </a:solidFill>
                <a:latin typeface="PF Square Sans Pro" panose="02000506040000020004" pitchFamily="2" charset="0"/>
                <a:ea typeface="Times New Roman" panose="02020603050405020304" pitchFamily="18" charset="0"/>
                <a:cs typeface="Tahoma" panose="020B0604030504040204" pitchFamily="34" charset="0"/>
              </a:rPr>
              <a:t>Показників не має бути багато. Всі показники, занесені в ЛМ переносяться в контракт проекту, які жорстко контролюються аудиторами. У випадку не виконання показника, донор не зараховує як прийнятні всі витрати, пов’язані із його виконанням!</a:t>
            </a:r>
            <a:endParaRPr lang="uk-UA" b="1" dirty="0">
              <a:solidFill>
                <a:schemeClr val="bg1"/>
              </a:solidFill>
            </a:endParaRPr>
          </a:p>
        </p:txBody>
      </p:sp>
    </p:spTree>
    <p:extLst>
      <p:ext uri="{BB962C8B-B14F-4D97-AF65-F5344CB8AC3E}">
        <p14:creationId xmlns:p14="http://schemas.microsoft.com/office/powerpoint/2010/main" val="10357691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160" r="-220" b="160"/>
          <a:stretch/>
        </p:blipFill>
        <p:spPr bwMode="auto">
          <a:xfrm>
            <a:off x="0" y="1"/>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5013176"/>
            <a:ext cx="9144000"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uk-UA"/>
          </a:p>
        </p:txBody>
      </p:sp>
      <p:sp>
        <p:nvSpPr>
          <p:cNvPr id="2" name="Заголовок 1"/>
          <p:cNvSpPr>
            <a:spLocks noGrp="1"/>
          </p:cNvSpPr>
          <p:nvPr>
            <p:ph type="ctrTitle"/>
          </p:nvPr>
        </p:nvSpPr>
        <p:spPr>
          <a:xfrm>
            <a:off x="259408" y="4767287"/>
            <a:ext cx="8640960" cy="1470025"/>
          </a:xfrm>
        </p:spPr>
        <p:txBody>
          <a:bodyPr>
            <a:noAutofit/>
          </a:bodyPr>
          <a:lstStyle/>
          <a:p>
            <a:r>
              <a:rPr lang="ru-RU" sz="3600" b="1" dirty="0">
                <a:solidFill>
                  <a:schemeClr val="accent4">
                    <a:lumMod val="50000"/>
                  </a:schemeClr>
                </a:solidFill>
                <a:latin typeface="PF Square Sans Pro" panose="02000506040000020004" pitchFamily="2" charset="0"/>
              </a:rPr>
              <a:t>Тема </a:t>
            </a:r>
            <a:r>
              <a:rPr lang="ru-RU" sz="3600" b="1" dirty="0" smtClean="0">
                <a:solidFill>
                  <a:schemeClr val="accent4">
                    <a:lumMod val="50000"/>
                  </a:schemeClr>
                </a:solidFill>
                <a:latin typeface="PF Square Sans Pro" panose="02000506040000020004" pitchFamily="2" charset="0"/>
              </a:rPr>
              <a:t>2. </a:t>
            </a:r>
            <a:r>
              <a:rPr lang="ru-RU" sz="3600" b="1" dirty="0">
                <a:solidFill>
                  <a:schemeClr val="accent4">
                    <a:lumMod val="50000"/>
                  </a:schemeClr>
                </a:solidFill>
                <a:latin typeface="PF Square Sans Pro" panose="02000506040000020004" pitchFamily="2" charset="0"/>
              </a:rPr>
              <a:t>Алгоритм </a:t>
            </a:r>
            <a:r>
              <a:rPr lang="ru-RU" sz="3600" b="1" dirty="0" err="1">
                <a:solidFill>
                  <a:schemeClr val="accent4">
                    <a:lumMod val="50000"/>
                  </a:schemeClr>
                </a:solidFill>
                <a:latin typeface="PF Square Sans Pro" panose="02000506040000020004" pitchFamily="2" charset="0"/>
              </a:rPr>
              <a:t>заповнення</a:t>
            </a:r>
            <a:r>
              <a:rPr lang="ru-RU" sz="3600" b="1" dirty="0">
                <a:solidFill>
                  <a:schemeClr val="accent4">
                    <a:lumMod val="50000"/>
                  </a:schemeClr>
                </a:solidFill>
                <a:latin typeface="PF Square Sans Pro" panose="02000506040000020004" pitchFamily="2" charset="0"/>
              </a:rPr>
              <a:t> </a:t>
            </a:r>
            <a:r>
              <a:rPr lang="ru-RU" sz="3600" b="1" dirty="0" err="1" smtClean="0">
                <a:solidFill>
                  <a:schemeClr val="accent4">
                    <a:lumMod val="50000"/>
                  </a:schemeClr>
                </a:solidFill>
                <a:latin typeface="PF Square Sans Pro" panose="02000506040000020004" pitchFamily="2" charset="0"/>
              </a:rPr>
              <a:t>логічної</a:t>
            </a:r>
            <a:r>
              <a:rPr lang="ru-RU" sz="3600" b="1" dirty="0" smtClean="0">
                <a:solidFill>
                  <a:schemeClr val="accent4">
                    <a:lumMod val="50000"/>
                  </a:schemeClr>
                </a:solidFill>
                <a:latin typeface="PF Square Sans Pro" panose="02000506040000020004" pitchFamily="2" charset="0"/>
              </a:rPr>
              <a:t> </a:t>
            </a:r>
            <a:r>
              <a:rPr lang="ru-RU" sz="3600" b="1" dirty="0" err="1" smtClean="0">
                <a:solidFill>
                  <a:schemeClr val="accent4">
                    <a:lumMod val="50000"/>
                  </a:schemeClr>
                </a:solidFill>
                <a:latin typeface="PF Square Sans Pro" panose="02000506040000020004" pitchFamily="2" charset="0"/>
              </a:rPr>
              <a:t>матриці</a:t>
            </a:r>
            <a:endParaRPr lang="ru-RU" sz="3600" b="1" dirty="0">
              <a:solidFill>
                <a:schemeClr val="accent4">
                  <a:lumMod val="50000"/>
                </a:schemeClr>
              </a:solidFill>
              <a:latin typeface="PF Square Sans Pro" panose="02000506040000020004" pitchFamily="2" charset="0"/>
            </a:endParaRPr>
          </a:p>
        </p:txBody>
      </p:sp>
    </p:spTree>
    <p:extLst>
      <p:ext uri="{BB962C8B-B14F-4D97-AF65-F5344CB8AC3E}">
        <p14:creationId xmlns:p14="http://schemas.microsoft.com/office/powerpoint/2010/main" val="11950118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521863"/>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ЛОГІЧНА МАТРИЦЯ</a:t>
            </a:r>
            <a:endParaRPr lang="uk-UA" sz="4000" b="1" dirty="0">
              <a:latin typeface="Century Gothic" pitchFamily="34" charset="0"/>
            </a:endParaRPr>
          </a:p>
        </p:txBody>
      </p:sp>
      <p:sp>
        <p:nvSpPr>
          <p:cNvPr id="4" name="Прямокутник 3"/>
          <p:cNvSpPr/>
          <p:nvPr/>
        </p:nvSpPr>
        <p:spPr>
          <a:xfrm>
            <a:off x="0" y="674889"/>
            <a:ext cx="8928992" cy="430887"/>
          </a:xfrm>
          <a:prstGeom prst="rect">
            <a:avLst/>
          </a:prstGeom>
          <a:solidFill>
            <a:srgbClr val="00B050"/>
          </a:solidFill>
        </p:spPr>
        <p:txBody>
          <a:bodyPr wrap="square">
            <a:spAutoFit/>
          </a:bodyPr>
          <a:lstStyle/>
          <a:p>
            <a:pPr algn="ctr">
              <a:spcAft>
                <a:spcPts val="0"/>
              </a:spcAft>
            </a:pPr>
            <a:r>
              <a:rPr lang="ru-RU" sz="2200" b="1" dirty="0" smtClean="0">
                <a:solidFill>
                  <a:schemeClr val="bg1"/>
                </a:solidFill>
                <a:latin typeface="PF Square Sans Pro" panose="02000506040000020004" pitchFamily="2" charset="0"/>
                <a:ea typeface="Calibri" panose="020F0502020204030204" pitchFamily="34" charset="0"/>
              </a:rPr>
              <a:t>Алгоритм </a:t>
            </a:r>
            <a:r>
              <a:rPr lang="ru-RU" sz="2200" b="1" dirty="0" err="1" smtClean="0">
                <a:solidFill>
                  <a:schemeClr val="bg1"/>
                </a:solidFill>
                <a:latin typeface="PF Square Sans Pro" panose="02000506040000020004" pitchFamily="2" charset="0"/>
                <a:ea typeface="Calibri" panose="020F0502020204030204" pitchFamily="34" charset="0"/>
              </a:rPr>
              <a:t>заповнення</a:t>
            </a:r>
            <a:r>
              <a:rPr lang="ru-RU" sz="2200" b="1" dirty="0" smtClean="0">
                <a:solidFill>
                  <a:schemeClr val="bg1"/>
                </a:solidFill>
                <a:latin typeface="PF Square Sans Pro" panose="02000506040000020004" pitchFamily="2" charset="0"/>
                <a:ea typeface="Calibri" panose="020F0502020204030204" pitchFamily="34" charset="0"/>
              </a:rPr>
              <a:t> </a:t>
            </a:r>
            <a:r>
              <a:rPr lang="ru-RU" sz="2200" b="1" dirty="0" err="1" smtClean="0">
                <a:solidFill>
                  <a:schemeClr val="bg1"/>
                </a:solidFill>
                <a:latin typeface="PF Square Sans Pro" panose="02000506040000020004" pitchFamily="2" charset="0"/>
                <a:ea typeface="Calibri" panose="020F0502020204030204" pitchFamily="34" charset="0"/>
              </a:rPr>
              <a:t>логічної</a:t>
            </a:r>
            <a:r>
              <a:rPr lang="ru-RU" sz="2200" b="1" dirty="0" smtClean="0">
                <a:solidFill>
                  <a:schemeClr val="bg1"/>
                </a:solidFill>
                <a:latin typeface="PF Square Sans Pro" panose="02000506040000020004" pitchFamily="2" charset="0"/>
                <a:ea typeface="Calibri" panose="020F0502020204030204" pitchFamily="34" charset="0"/>
              </a:rPr>
              <a:t> </a:t>
            </a:r>
            <a:r>
              <a:rPr lang="ru-RU" sz="2200" b="1" dirty="0" err="1" smtClean="0">
                <a:solidFill>
                  <a:schemeClr val="bg1"/>
                </a:solidFill>
                <a:latin typeface="PF Square Sans Pro" panose="02000506040000020004" pitchFamily="2" charset="0"/>
                <a:ea typeface="Calibri" panose="020F0502020204030204" pitchFamily="34" charset="0"/>
              </a:rPr>
              <a:t>матриці</a:t>
            </a:r>
            <a:endParaRPr lang="ru-RU" sz="2200" b="1" dirty="0">
              <a:solidFill>
                <a:schemeClr val="bg1"/>
              </a:solidFill>
              <a:latin typeface="PF Square Sans Pro" panose="02000506040000020004" pitchFamily="2" charset="0"/>
              <a:ea typeface="Calibri" panose="020F0502020204030204" pitchFamily="34" charset="0"/>
            </a:endParaRPr>
          </a:p>
        </p:txBody>
      </p:sp>
      <p:pic>
        <p:nvPicPr>
          <p:cNvPr id="7" name="Picture 82"/>
          <p:cNvPicPr/>
          <p:nvPr/>
        </p:nvPicPr>
        <p:blipFill>
          <a:blip r:embed="rId3">
            <a:extLst/>
          </a:blip>
          <a:srcRect/>
          <a:stretch>
            <a:fillRect/>
          </a:stretch>
        </p:blipFill>
        <p:spPr bwMode="auto">
          <a:xfrm>
            <a:off x="395536" y="1162254"/>
            <a:ext cx="8028384" cy="5341243"/>
          </a:xfrm>
          <a:prstGeom prst="rect">
            <a:avLst/>
          </a:prstGeom>
          <a:noFill/>
        </p:spPr>
      </p:pic>
      <p:sp>
        <p:nvSpPr>
          <p:cNvPr id="2" name="Десятикутник 1"/>
          <p:cNvSpPr/>
          <p:nvPr/>
        </p:nvSpPr>
        <p:spPr>
          <a:xfrm>
            <a:off x="2726733" y="2207837"/>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1</a:t>
            </a:r>
            <a:endParaRPr lang="uk-UA" sz="2000" b="1" dirty="0"/>
          </a:p>
        </p:txBody>
      </p:sp>
      <p:sp>
        <p:nvSpPr>
          <p:cNvPr id="8" name="Десятикутник 7"/>
          <p:cNvSpPr/>
          <p:nvPr/>
        </p:nvSpPr>
        <p:spPr>
          <a:xfrm>
            <a:off x="4247964" y="2211988"/>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2</a:t>
            </a:r>
            <a:endParaRPr lang="uk-UA" sz="2000" b="1" dirty="0"/>
          </a:p>
        </p:txBody>
      </p:sp>
      <p:sp>
        <p:nvSpPr>
          <p:cNvPr id="9" name="Десятикутник 8"/>
          <p:cNvSpPr/>
          <p:nvPr/>
        </p:nvSpPr>
        <p:spPr>
          <a:xfrm>
            <a:off x="5841593" y="2211988"/>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3</a:t>
            </a:r>
            <a:endParaRPr lang="uk-UA" sz="2000" b="1" dirty="0"/>
          </a:p>
        </p:txBody>
      </p:sp>
      <p:sp>
        <p:nvSpPr>
          <p:cNvPr id="10" name="Десятикутник 9"/>
          <p:cNvSpPr/>
          <p:nvPr/>
        </p:nvSpPr>
        <p:spPr>
          <a:xfrm>
            <a:off x="7382771" y="2207837"/>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4</a:t>
            </a:r>
            <a:endParaRPr lang="uk-UA" sz="2000" b="1" dirty="0"/>
          </a:p>
        </p:txBody>
      </p:sp>
      <p:sp>
        <p:nvSpPr>
          <p:cNvPr id="11" name="Прямокутник 10"/>
          <p:cNvSpPr/>
          <p:nvPr/>
        </p:nvSpPr>
        <p:spPr>
          <a:xfrm>
            <a:off x="70667" y="6526274"/>
            <a:ext cx="8946963" cy="276999"/>
          </a:xfrm>
          <a:prstGeom prst="rect">
            <a:avLst/>
          </a:prstGeom>
        </p:spPr>
        <p:txBody>
          <a:bodyPr wrap="square">
            <a:spAutoFit/>
          </a:bodyPr>
          <a:lstStyle/>
          <a:p>
            <a:r>
              <a:rPr lang="uk-UA" sz="1200" b="1" i="1" dirty="0">
                <a:latin typeface="PF Square Sans Pro" panose="02000506040000020004" pitchFamily="2" charset="0"/>
              </a:rPr>
              <a:t>Джерело: https://drive.google.com/file/d/0B5O1l5QibfQZZXRZWDNzeUJ6TEk/view</a:t>
            </a:r>
            <a:endParaRPr lang="uk-UA" sz="1200" b="1" dirty="0"/>
          </a:p>
        </p:txBody>
      </p:sp>
    </p:spTree>
    <p:extLst>
      <p:ext uri="{BB962C8B-B14F-4D97-AF65-F5344CB8AC3E}">
        <p14:creationId xmlns:p14="http://schemas.microsoft.com/office/powerpoint/2010/main" val="480391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ФІНАНСУВАННЯ ТА ЗАЯВНИКИ</a:t>
            </a:r>
            <a:endParaRPr lang="uk-UA" sz="4000" b="1" dirty="0">
              <a:latin typeface="Century Gothic" pitchFamily="34" charset="0"/>
            </a:endParaRPr>
          </a:p>
        </p:txBody>
      </p:sp>
      <p:sp>
        <p:nvSpPr>
          <p:cNvPr id="3" name="Прямоугольник 2"/>
          <p:cNvSpPr/>
          <p:nvPr/>
        </p:nvSpPr>
        <p:spPr>
          <a:xfrm>
            <a:off x="107504" y="1351508"/>
            <a:ext cx="8856984" cy="113877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k-UA" sz="2000" b="1" dirty="0" smtClean="0">
                <a:latin typeface="Century Gothic" pitchFamily="34" charset="0"/>
              </a:rPr>
              <a:t>Загальна сума коштів, які спрямовуються для реалізації проектів регіонального розвитку у 2018 році </a:t>
            </a:r>
          </a:p>
          <a:p>
            <a:pPr algn="ctr"/>
            <a:r>
              <a:rPr lang="ru-RU" sz="28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latin typeface="Century Gothic" pitchFamily="34" charset="0"/>
              </a:rPr>
              <a:t>420</a:t>
            </a:r>
            <a:r>
              <a:rPr lang="ru-RU" sz="24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latin typeface="Century Gothic" pitchFamily="34" charset="0"/>
              </a:rPr>
              <a:t> </a:t>
            </a:r>
            <a:r>
              <a:rPr lang="ru-RU" sz="2000" b="1" dirty="0">
                <a:latin typeface="Century Gothic" pitchFamily="34" charset="0"/>
              </a:rPr>
              <a:t>млн. </a:t>
            </a:r>
            <a:r>
              <a:rPr lang="ru-RU" sz="2000" b="1" dirty="0" smtClean="0">
                <a:latin typeface="Century Gothic" pitchFamily="34" charset="0"/>
              </a:rPr>
              <a:t>грн. (</a:t>
            </a:r>
            <a:r>
              <a:rPr lang="ru-RU" sz="2800" b="1"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latin typeface="Century Gothic" pitchFamily="34" charset="0"/>
              </a:rPr>
              <a:t>14 </a:t>
            </a:r>
            <a:r>
              <a:rPr lang="ru-RU" sz="2000" b="1" dirty="0" smtClean="0">
                <a:latin typeface="Century Gothic" pitchFamily="34" charset="0"/>
              </a:rPr>
              <a:t>млн </a:t>
            </a:r>
            <a:r>
              <a:rPr lang="uk-UA" sz="2000" b="1" dirty="0" smtClean="0">
                <a:latin typeface="Century Gothic" pitchFamily="34" charset="0"/>
              </a:rPr>
              <a:t>євро)</a:t>
            </a:r>
            <a:endParaRPr lang="ru-RU" sz="2000" b="1" dirty="0">
              <a:latin typeface="Century Gothic" pitchFamily="34" charset="0"/>
            </a:endParaRPr>
          </a:p>
        </p:txBody>
      </p:sp>
      <p:sp>
        <p:nvSpPr>
          <p:cNvPr id="5" name="Прямоугольник 4"/>
          <p:cNvSpPr/>
          <p:nvPr/>
        </p:nvSpPr>
        <p:spPr>
          <a:xfrm>
            <a:off x="405768" y="2498120"/>
            <a:ext cx="4176464" cy="1754326"/>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k-UA" b="1" dirty="0" smtClean="0">
                <a:solidFill>
                  <a:schemeClr val="bg1"/>
                </a:solidFill>
              </a:rPr>
              <a:t>ІНІЦІАТОР ПРОЕКТУ</a:t>
            </a:r>
          </a:p>
          <a:p>
            <a:pPr algn="ctr"/>
            <a:r>
              <a:rPr lang="uk-UA" b="1" dirty="0" smtClean="0">
                <a:solidFill>
                  <a:schemeClr val="bg1"/>
                </a:solidFill>
              </a:rPr>
              <a:t>центральний </a:t>
            </a:r>
            <a:r>
              <a:rPr lang="uk-UA" b="1" dirty="0">
                <a:solidFill>
                  <a:schemeClr val="bg1"/>
                </a:solidFill>
              </a:rPr>
              <a:t>орган виконавчої влади, Рада міністрів Автономної Республіки Крим, обласна, Київська та Севастопольська міська </a:t>
            </a:r>
            <a:r>
              <a:rPr lang="uk-UA" b="1" dirty="0" smtClean="0">
                <a:solidFill>
                  <a:schemeClr val="bg1"/>
                </a:solidFill>
              </a:rPr>
              <a:t>держадміністрація (</a:t>
            </a:r>
            <a:r>
              <a:rPr lang="uk-UA" b="1" dirty="0">
                <a:solidFill>
                  <a:schemeClr val="bg1"/>
                </a:solidFill>
              </a:rPr>
              <a:t>ОДА</a:t>
            </a:r>
            <a:r>
              <a:rPr lang="uk-UA" b="1" dirty="0" smtClean="0">
                <a:solidFill>
                  <a:schemeClr val="bg1"/>
                </a:solidFill>
              </a:rPr>
              <a:t>)</a:t>
            </a:r>
            <a:endParaRPr lang="uk-UA" b="1" dirty="0">
              <a:solidFill>
                <a:schemeClr val="bg1"/>
              </a:solidFill>
            </a:endParaRPr>
          </a:p>
        </p:txBody>
      </p:sp>
      <p:sp>
        <p:nvSpPr>
          <p:cNvPr id="6" name="Прямоугольник 5"/>
          <p:cNvSpPr/>
          <p:nvPr/>
        </p:nvSpPr>
        <p:spPr>
          <a:xfrm>
            <a:off x="4716016" y="2490281"/>
            <a:ext cx="4032448" cy="1754326"/>
          </a:xfrm>
          <a:prstGeom prst="rect">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k-UA" b="1" dirty="0" smtClean="0">
                <a:solidFill>
                  <a:schemeClr val="bg1"/>
                </a:solidFill>
              </a:rPr>
              <a:t>ЗАМОВНИК ПРОЕКТУ </a:t>
            </a:r>
          </a:p>
          <a:p>
            <a:pPr marL="285750" indent="-285750" algn="ctr">
              <a:buFont typeface="Arial" pitchFamily="34" charset="0"/>
              <a:buChar char="•"/>
            </a:pPr>
            <a:r>
              <a:rPr lang="uk-UA" b="1" dirty="0" smtClean="0">
                <a:solidFill>
                  <a:schemeClr val="bg1"/>
                </a:solidFill>
              </a:rPr>
              <a:t>центральний </a:t>
            </a:r>
            <a:r>
              <a:rPr lang="uk-UA" b="1" dirty="0">
                <a:solidFill>
                  <a:schemeClr val="bg1"/>
                </a:solidFill>
              </a:rPr>
              <a:t>або місцевий </a:t>
            </a:r>
            <a:r>
              <a:rPr lang="uk-UA" b="1" dirty="0" smtClean="0">
                <a:solidFill>
                  <a:schemeClr val="bg1"/>
                </a:solidFill>
              </a:rPr>
              <a:t>орган</a:t>
            </a:r>
          </a:p>
          <a:p>
            <a:pPr algn="ctr"/>
            <a:r>
              <a:rPr lang="uk-UA" b="1" dirty="0" smtClean="0">
                <a:solidFill>
                  <a:schemeClr val="bg1"/>
                </a:solidFill>
              </a:rPr>
              <a:t>виконавчої влади (ОДА/РДА)</a:t>
            </a:r>
          </a:p>
          <a:p>
            <a:pPr marL="285750" indent="-285750" algn="ctr">
              <a:buFont typeface="Arial" pitchFamily="34" charset="0"/>
              <a:buChar char="•"/>
            </a:pPr>
            <a:r>
              <a:rPr lang="uk-UA" b="1" dirty="0" smtClean="0">
                <a:solidFill>
                  <a:schemeClr val="bg1"/>
                </a:solidFill>
              </a:rPr>
              <a:t>державна</a:t>
            </a:r>
            <a:r>
              <a:rPr lang="uk-UA" b="1" dirty="0">
                <a:solidFill>
                  <a:schemeClr val="bg1"/>
                </a:solidFill>
              </a:rPr>
              <a:t>, комунальна установа чи організація, що належить до сфери управління </a:t>
            </a:r>
            <a:r>
              <a:rPr lang="uk-UA" b="1" dirty="0" smtClean="0">
                <a:solidFill>
                  <a:schemeClr val="bg1"/>
                </a:solidFill>
              </a:rPr>
              <a:t>ініціатора</a:t>
            </a:r>
            <a:endParaRPr lang="uk-UA" b="1" dirty="0">
              <a:solidFill>
                <a:schemeClr val="bg1"/>
              </a:solidFill>
            </a:endParaRPr>
          </a:p>
        </p:txBody>
      </p:sp>
      <p:sp>
        <p:nvSpPr>
          <p:cNvPr id="7" name="Прямоугольник 6"/>
          <p:cNvSpPr/>
          <p:nvPr/>
        </p:nvSpPr>
        <p:spPr>
          <a:xfrm>
            <a:off x="4716016" y="4725144"/>
            <a:ext cx="4272360" cy="1323439"/>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err="1">
                <a:solidFill>
                  <a:schemeClr val="bg1"/>
                </a:solidFill>
              </a:rPr>
              <a:t>Визначається</a:t>
            </a:r>
            <a:r>
              <a:rPr lang="ru-RU" sz="2000" b="1" dirty="0">
                <a:solidFill>
                  <a:schemeClr val="bg1"/>
                </a:solidFill>
              </a:rPr>
              <a:t> </a:t>
            </a:r>
            <a:r>
              <a:rPr lang="ru-RU" sz="2000" b="1" dirty="0" err="1">
                <a:solidFill>
                  <a:schemeClr val="bg1"/>
                </a:solidFill>
              </a:rPr>
              <a:t>ініціатором</a:t>
            </a:r>
            <a:r>
              <a:rPr lang="ru-RU" sz="2000" b="1" dirty="0">
                <a:solidFill>
                  <a:schemeClr val="bg1"/>
                </a:solidFill>
              </a:rPr>
              <a:t> проекту  та </a:t>
            </a:r>
            <a:r>
              <a:rPr lang="ru-RU" sz="2000" b="1" dirty="0" err="1">
                <a:solidFill>
                  <a:schemeClr val="bg1"/>
                </a:solidFill>
              </a:rPr>
              <a:t>відповідає</a:t>
            </a:r>
            <a:r>
              <a:rPr lang="ru-RU" sz="2000" b="1" dirty="0">
                <a:solidFill>
                  <a:schemeClr val="bg1"/>
                </a:solidFill>
              </a:rPr>
              <a:t> за </a:t>
            </a:r>
            <a:r>
              <a:rPr lang="ru-RU" sz="2000" b="1" dirty="0" err="1">
                <a:solidFill>
                  <a:schemeClr val="bg1"/>
                </a:solidFill>
              </a:rPr>
              <a:t>підготовку</a:t>
            </a:r>
            <a:r>
              <a:rPr lang="ru-RU" sz="2000" b="1" dirty="0">
                <a:solidFill>
                  <a:schemeClr val="bg1"/>
                </a:solidFill>
              </a:rPr>
              <a:t> і </a:t>
            </a:r>
            <a:r>
              <a:rPr lang="ru-RU" sz="2000" b="1" dirty="0" err="1">
                <a:solidFill>
                  <a:schemeClr val="bg1"/>
                </a:solidFill>
              </a:rPr>
              <a:t>реалізацію</a:t>
            </a:r>
            <a:r>
              <a:rPr lang="ru-RU" sz="2000" b="1" dirty="0">
                <a:solidFill>
                  <a:schemeClr val="bg1"/>
                </a:solidFill>
              </a:rPr>
              <a:t> такого проекту, </a:t>
            </a:r>
            <a:r>
              <a:rPr lang="ru-RU" sz="2000" b="1" dirty="0" err="1">
                <a:solidFill>
                  <a:schemeClr val="bg1"/>
                </a:solidFill>
              </a:rPr>
              <a:t>виконання</a:t>
            </a:r>
            <a:r>
              <a:rPr lang="ru-RU" sz="2000" b="1" dirty="0">
                <a:solidFill>
                  <a:schemeClr val="bg1"/>
                </a:solidFill>
              </a:rPr>
              <a:t> </a:t>
            </a:r>
            <a:r>
              <a:rPr lang="ru-RU" sz="2000" b="1" dirty="0" err="1">
                <a:solidFill>
                  <a:schemeClr val="bg1"/>
                </a:solidFill>
              </a:rPr>
              <a:t>функцій</a:t>
            </a:r>
            <a:r>
              <a:rPr lang="ru-RU" sz="2000" b="1" dirty="0">
                <a:solidFill>
                  <a:schemeClr val="bg1"/>
                </a:solidFill>
              </a:rPr>
              <a:t> </a:t>
            </a:r>
            <a:r>
              <a:rPr lang="ru-RU" sz="2000" b="1" dirty="0" err="1">
                <a:solidFill>
                  <a:schemeClr val="bg1"/>
                </a:solidFill>
              </a:rPr>
              <a:t>замовника</a:t>
            </a:r>
            <a:r>
              <a:rPr lang="ru-RU" sz="2000" b="1" dirty="0">
                <a:solidFill>
                  <a:schemeClr val="bg1"/>
                </a:solidFill>
              </a:rPr>
              <a:t> </a:t>
            </a:r>
            <a:r>
              <a:rPr lang="ru-RU" sz="2000" b="1" dirty="0" err="1">
                <a:solidFill>
                  <a:schemeClr val="bg1"/>
                </a:solidFill>
              </a:rPr>
              <a:t>будівництва</a:t>
            </a:r>
            <a:endParaRPr lang="uk-UA" sz="2000" b="1" dirty="0">
              <a:solidFill>
                <a:schemeClr val="bg1"/>
              </a:solidFill>
            </a:endParaRPr>
          </a:p>
        </p:txBody>
      </p:sp>
      <p:sp>
        <p:nvSpPr>
          <p:cNvPr id="10" name="Прямоугольник 9"/>
          <p:cNvSpPr/>
          <p:nvPr/>
        </p:nvSpPr>
        <p:spPr>
          <a:xfrm>
            <a:off x="585788" y="4725144"/>
            <a:ext cx="3816424" cy="1631216"/>
          </a:xfrm>
          <a:prstGeom prst="rect">
            <a:avLst/>
          </a:prstGeom>
          <a:solidFill>
            <a:srgbClr val="00B05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k-UA" sz="2000" b="1" dirty="0">
                <a:solidFill>
                  <a:schemeClr val="bg1"/>
                </a:solidFill>
              </a:rPr>
              <a:t>Звертається </a:t>
            </a:r>
            <a:r>
              <a:rPr lang="uk-UA" sz="2000" b="1" dirty="0" err="1">
                <a:solidFill>
                  <a:schemeClr val="bg1"/>
                </a:solidFill>
              </a:rPr>
              <a:t>до Мінрегіону</a:t>
            </a:r>
            <a:r>
              <a:rPr lang="uk-UA" sz="2000" b="1" dirty="0">
                <a:solidFill>
                  <a:schemeClr val="bg1"/>
                </a:solidFill>
              </a:rPr>
              <a:t> із заявкою на участь у конкурсному відборі проектів та здійснює моніторинг реалізації проекту</a:t>
            </a:r>
          </a:p>
        </p:txBody>
      </p:sp>
      <p:sp>
        <p:nvSpPr>
          <p:cNvPr id="11" name="Нашивка 10"/>
          <p:cNvSpPr/>
          <p:nvPr/>
        </p:nvSpPr>
        <p:spPr>
          <a:xfrm rot="5400000">
            <a:off x="2275470" y="4141353"/>
            <a:ext cx="426825" cy="730311"/>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solidFill>
                <a:schemeClr val="tx1"/>
              </a:solidFill>
            </a:endParaRPr>
          </a:p>
        </p:txBody>
      </p:sp>
      <p:sp>
        <p:nvSpPr>
          <p:cNvPr id="12" name="Нашивка 11"/>
          <p:cNvSpPr/>
          <p:nvPr/>
        </p:nvSpPr>
        <p:spPr>
          <a:xfrm rot="5400000">
            <a:off x="6552220" y="4124835"/>
            <a:ext cx="360040" cy="72008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solidFill>
                <a:schemeClr val="tx1"/>
              </a:solidFill>
            </a:endParaRPr>
          </a:p>
        </p:txBody>
      </p:sp>
      <p:sp>
        <p:nvSpPr>
          <p:cNvPr id="2" name="TextBox 1"/>
          <p:cNvSpPr txBox="1"/>
          <p:nvPr/>
        </p:nvSpPr>
        <p:spPr>
          <a:xfrm>
            <a:off x="1619672" y="6451805"/>
            <a:ext cx="4893647" cy="400110"/>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uk-UA" sz="2000" b="1" dirty="0" smtClean="0">
                <a:solidFill>
                  <a:schemeClr val="bg1"/>
                </a:solidFill>
              </a:rPr>
              <a:t>+ можливо ОМС (зміни до законодавства)</a:t>
            </a:r>
            <a:endParaRPr lang="uk-UA" sz="2000" b="1" dirty="0">
              <a:solidFill>
                <a:schemeClr val="bg1"/>
              </a:solidFill>
            </a:endParaRPr>
          </a:p>
        </p:txBody>
      </p:sp>
    </p:spTree>
    <p:extLst>
      <p:ext uri="{BB962C8B-B14F-4D97-AF65-F5344CB8AC3E}">
        <p14:creationId xmlns:p14="http://schemas.microsoft.com/office/powerpoint/2010/main" val="21439403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521863"/>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ЛОГІЧНА МАТРИЦЯ</a:t>
            </a:r>
            <a:endParaRPr lang="uk-UA" sz="4000" b="1" dirty="0">
              <a:latin typeface="Century Gothic" pitchFamily="34" charset="0"/>
            </a:endParaRPr>
          </a:p>
        </p:txBody>
      </p:sp>
      <p:sp>
        <p:nvSpPr>
          <p:cNvPr id="4" name="Прямокутник 3"/>
          <p:cNvSpPr/>
          <p:nvPr/>
        </p:nvSpPr>
        <p:spPr>
          <a:xfrm>
            <a:off x="0" y="674889"/>
            <a:ext cx="8928992" cy="1938992"/>
          </a:xfrm>
          <a:prstGeom prst="rect">
            <a:avLst/>
          </a:prstGeom>
          <a:solidFill>
            <a:srgbClr val="00B050"/>
          </a:solidFill>
        </p:spPr>
        <p:txBody>
          <a:bodyPr wrap="square">
            <a:spAutoFit/>
          </a:bodyPr>
          <a:lstStyle/>
          <a:p>
            <a:pPr>
              <a:spcAft>
                <a:spcPts val="0"/>
              </a:spcAft>
            </a:pPr>
            <a:r>
              <a:rPr lang="ru-RU" sz="2000" b="1" dirty="0" err="1">
                <a:solidFill>
                  <a:schemeClr val="bg1"/>
                </a:solidFill>
                <a:latin typeface="PF Square Sans Pro" panose="02000506040000020004" pitchFamily="2" charset="0"/>
                <a:ea typeface="Calibri" panose="020F0502020204030204" pitchFamily="34" charset="0"/>
              </a:rPr>
              <a:t>Вносячи</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smtClean="0">
                <a:solidFill>
                  <a:schemeClr val="bg1"/>
                </a:solidFill>
                <a:latin typeface="PF Square Sans Pro" panose="02000506040000020004" pitchFamily="2" charset="0"/>
                <a:ea typeface="Calibri" panose="020F0502020204030204" pitchFamily="34" charset="0"/>
              </a:rPr>
              <a:t>елементи</a:t>
            </a:r>
            <a:r>
              <a:rPr lang="ru-RU" sz="2000" b="1" dirty="0" smtClean="0">
                <a:solidFill>
                  <a:schemeClr val="bg1"/>
                </a:solidFill>
                <a:latin typeface="PF Square Sans Pro" panose="02000506040000020004" pitchFamily="2" charset="0"/>
                <a:ea typeface="Calibri" panose="020F0502020204030204" pitchFamily="34" charset="0"/>
              </a:rPr>
              <a:t> </a:t>
            </a:r>
            <a:r>
              <a:rPr lang="ru-RU" sz="2000" b="1" dirty="0">
                <a:solidFill>
                  <a:schemeClr val="bg1"/>
                </a:solidFill>
                <a:latin typeface="PF Square Sans Pro" panose="02000506040000020004" pitchFamily="2" charset="0"/>
                <a:ea typeface="Calibri" panose="020F0502020204030204" pitchFamily="34" charset="0"/>
              </a:rPr>
              <a:t>до </a:t>
            </a:r>
            <a:r>
              <a:rPr lang="ru-RU" sz="2000" b="1" dirty="0" smtClean="0">
                <a:solidFill>
                  <a:schemeClr val="bg1"/>
                </a:solidFill>
                <a:latin typeface="PF Square Sans Pro" panose="02000506040000020004" pitchFamily="2" charset="0"/>
                <a:ea typeface="Calibri" panose="020F0502020204030204" pitchFamily="34" charset="0"/>
              </a:rPr>
              <a:t>ЛМ, пронумеруйте </a:t>
            </a:r>
            <a:r>
              <a:rPr lang="ru-RU" sz="2000" b="1" dirty="0" err="1">
                <a:solidFill>
                  <a:schemeClr val="bg1"/>
                </a:solidFill>
                <a:latin typeface="PF Square Sans Pro" panose="02000506040000020004" pitchFamily="2" charset="0"/>
                <a:ea typeface="Calibri" panose="020F0502020204030204" pitchFamily="34" charset="0"/>
              </a:rPr>
              <a:t>всі</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результати</a:t>
            </a:r>
            <a:r>
              <a:rPr lang="ru-RU" sz="2000" b="1" dirty="0">
                <a:solidFill>
                  <a:schemeClr val="bg1"/>
                </a:solidFill>
                <a:latin typeface="PF Square Sans Pro" panose="02000506040000020004" pitchFamily="2" charset="0"/>
                <a:ea typeface="Calibri" panose="020F0502020204030204" pitchFamily="34" charset="0"/>
              </a:rPr>
              <a:t>, а </a:t>
            </a:r>
            <a:r>
              <a:rPr lang="ru-RU" sz="2000" b="1" dirty="0" err="1">
                <a:solidFill>
                  <a:schemeClr val="bg1"/>
                </a:solidFill>
                <a:latin typeface="PF Square Sans Pro" panose="02000506040000020004" pitchFamily="2" charset="0"/>
                <a:ea typeface="Calibri" panose="020F0502020204030204" pitchFamily="34" charset="0"/>
              </a:rPr>
              <a:t>потім</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кожну</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дію</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smtClean="0">
                <a:solidFill>
                  <a:schemeClr val="bg1"/>
                </a:solidFill>
                <a:latin typeface="PF Square Sans Pro" panose="02000506040000020004" pitchFamily="2" charset="0"/>
                <a:ea typeface="Calibri" panose="020F0502020204030204" pitchFamily="34" charset="0"/>
              </a:rPr>
              <a:t>Результат </a:t>
            </a:r>
            <a:r>
              <a:rPr lang="ru-RU" sz="2000" b="1" dirty="0">
                <a:solidFill>
                  <a:schemeClr val="bg1"/>
                </a:solidFill>
                <a:latin typeface="PF Square Sans Pro" panose="02000506040000020004" pitchFamily="2" charset="0"/>
                <a:ea typeface="Calibri" panose="020F0502020204030204" pitchFamily="34" charset="0"/>
              </a:rPr>
              <a:t>1, </a:t>
            </a:r>
            <a:r>
              <a:rPr lang="ru-RU" sz="2000" b="1" dirty="0" err="1">
                <a:solidFill>
                  <a:schemeClr val="bg1"/>
                </a:solidFill>
                <a:latin typeface="PF Square Sans Pro" panose="02000506040000020004" pitchFamily="2" charset="0"/>
                <a:ea typeface="Calibri" panose="020F0502020204030204" pitchFamily="34" charset="0"/>
              </a:rPr>
              <a:t>Дія</a:t>
            </a:r>
            <a:r>
              <a:rPr lang="ru-RU" sz="2000" b="1" dirty="0">
                <a:solidFill>
                  <a:schemeClr val="bg1"/>
                </a:solidFill>
                <a:latin typeface="PF Square Sans Pro" panose="02000506040000020004" pitchFamily="2" charset="0"/>
                <a:ea typeface="Calibri" panose="020F0502020204030204" pitchFamily="34" charset="0"/>
              </a:rPr>
              <a:t> 1.1., </a:t>
            </a:r>
            <a:r>
              <a:rPr lang="ru-RU" sz="2000" b="1" dirty="0" err="1">
                <a:solidFill>
                  <a:schemeClr val="bg1"/>
                </a:solidFill>
                <a:latin typeface="PF Square Sans Pro" panose="02000506040000020004" pitchFamily="2" charset="0"/>
                <a:ea typeface="Calibri" panose="020F0502020204030204" pitchFamily="34" charset="0"/>
              </a:rPr>
              <a:t>Дія</a:t>
            </a:r>
            <a:r>
              <a:rPr lang="ru-RU" sz="2000" b="1" dirty="0">
                <a:solidFill>
                  <a:schemeClr val="bg1"/>
                </a:solidFill>
                <a:latin typeface="PF Square Sans Pro" panose="02000506040000020004" pitchFamily="2" charset="0"/>
                <a:ea typeface="Calibri" panose="020F0502020204030204" pitchFamily="34" charset="0"/>
              </a:rPr>
              <a:t> 1.2., </a:t>
            </a:r>
            <a:endParaRPr lang="ru-RU" sz="2000" b="1" dirty="0" smtClean="0">
              <a:solidFill>
                <a:schemeClr val="bg1"/>
              </a:solidFill>
              <a:latin typeface="PF Square Sans Pro" panose="02000506040000020004" pitchFamily="2" charset="0"/>
              <a:ea typeface="Calibri" panose="020F0502020204030204" pitchFamily="34" charset="0"/>
            </a:endParaRPr>
          </a:p>
          <a:p>
            <a:pPr>
              <a:spcAft>
                <a:spcPts val="0"/>
              </a:spcAft>
            </a:pPr>
            <a:r>
              <a:rPr lang="ru-RU" sz="2000" b="1" dirty="0" smtClean="0">
                <a:solidFill>
                  <a:schemeClr val="bg1"/>
                </a:solidFill>
                <a:latin typeface="PF Square Sans Pro" panose="02000506040000020004" pitchFamily="2" charset="0"/>
                <a:ea typeface="Calibri" panose="020F0502020204030204" pitchFamily="34" charset="0"/>
              </a:rPr>
              <a:t>Результат </a:t>
            </a:r>
            <a:r>
              <a:rPr lang="ru-RU" sz="2000" b="1" dirty="0">
                <a:solidFill>
                  <a:schemeClr val="bg1"/>
                </a:solidFill>
                <a:latin typeface="PF Square Sans Pro" panose="02000506040000020004" pitchFamily="2" charset="0"/>
                <a:ea typeface="Calibri" panose="020F0502020204030204" pitchFamily="34" charset="0"/>
              </a:rPr>
              <a:t>2, </a:t>
            </a:r>
            <a:r>
              <a:rPr lang="ru-RU" sz="2000" b="1" dirty="0" err="1">
                <a:solidFill>
                  <a:schemeClr val="bg1"/>
                </a:solidFill>
                <a:latin typeface="PF Square Sans Pro" panose="02000506040000020004" pitchFamily="2" charset="0"/>
                <a:ea typeface="Calibri" panose="020F0502020204030204" pitchFamily="34" charset="0"/>
              </a:rPr>
              <a:t>Дія</a:t>
            </a:r>
            <a:r>
              <a:rPr lang="ru-RU" sz="2000" b="1" dirty="0">
                <a:solidFill>
                  <a:schemeClr val="bg1"/>
                </a:solidFill>
                <a:latin typeface="PF Square Sans Pro" panose="02000506040000020004" pitchFamily="2" charset="0"/>
                <a:ea typeface="Calibri" panose="020F0502020204030204" pitchFamily="34" charset="0"/>
              </a:rPr>
              <a:t> 2.1, </a:t>
            </a:r>
            <a:r>
              <a:rPr lang="ru-RU" sz="2000" b="1" dirty="0" err="1">
                <a:solidFill>
                  <a:schemeClr val="bg1"/>
                </a:solidFill>
                <a:latin typeface="PF Square Sans Pro" panose="02000506040000020004" pitchFamily="2" charset="0"/>
                <a:ea typeface="Calibri" panose="020F0502020204030204" pitchFamily="34" charset="0"/>
              </a:rPr>
              <a:t>Дія</a:t>
            </a:r>
            <a:r>
              <a:rPr lang="ru-RU" sz="2000" b="1" dirty="0">
                <a:solidFill>
                  <a:schemeClr val="bg1"/>
                </a:solidFill>
                <a:latin typeface="PF Square Sans Pro" panose="02000506040000020004" pitchFamily="2" charset="0"/>
                <a:ea typeface="Calibri" panose="020F0502020204030204" pitchFamily="34" charset="0"/>
              </a:rPr>
              <a:t> 2.2 і т.д. </a:t>
            </a:r>
            <a:endParaRPr lang="ru-RU" sz="2000" b="1" dirty="0" smtClean="0">
              <a:solidFill>
                <a:schemeClr val="bg1"/>
              </a:solidFill>
              <a:latin typeface="PF Square Sans Pro" panose="02000506040000020004" pitchFamily="2" charset="0"/>
              <a:ea typeface="Calibri" panose="020F0502020204030204" pitchFamily="34" charset="0"/>
            </a:endParaRPr>
          </a:p>
          <a:p>
            <a:pPr>
              <a:spcAft>
                <a:spcPts val="0"/>
              </a:spcAft>
            </a:pPr>
            <a:r>
              <a:rPr lang="ru-RU" sz="2000" b="1" dirty="0" err="1" smtClean="0">
                <a:solidFill>
                  <a:schemeClr val="bg1"/>
                </a:solidFill>
                <a:latin typeface="PF Square Sans Pro" panose="02000506040000020004" pitchFamily="2" charset="0"/>
                <a:ea typeface="Calibri" panose="020F0502020204030204" pitchFamily="34" charset="0"/>
              </a:rPr>
              <a:t>Нумерація</a:t>
            </a:r>
            <a:r>
              <a:rPr lang="ru-RU" sz="2000" b="1" dirty="0" smtClean="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окремих</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дій</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полегшить</a:t>
            </a:r>
            <a:r>
              <a:rPr lang="ru-RU" sz="2000" b="1" dirty="0">
                <a:solidFill>
                  <a:schemeClr val="bg1"/>
                </a:solidFill>
                <a:latin typeface="PF Square Sans Pro" panose="02000506040000020004" pitchFamily="2" charset="0"/>
                <a:ea typeface="Calibri" panose="020F0502020204030204" pitchFamily="34" charset="0"/>
              </a:rPr>
              <a:t> Вашу </a:t>
            </a:r>
            <a:r>
              <a:rPr lang="ru-RU" sz="2000" b="1" dirty="0" err="1">
                <a:solidFill>
                  <a:schemeClr val="bg1"/>
                </a:solidFill>
                <a:latin typeface="PF Square Sans Pro" panose="02000506040000020004" pitchFamily="2" charset="0"/>
                <a:ea typeface="Calibri" panose="020F0502020204030204" pitchFamily="34" charset="0"/>
              </a:rPr>
              <a:t>подальшу</a:t>
            </a:r>
            <a:r>
              <a:rPr lang="ru-RU" sz="2000" b="1" dirty="0">
                <a:solidFill>
                  <a:schemeClr val="bg1"/>
                </a:solidFill>
                <a:latin typeface="PF Square Sans Pro" panose="02000506040000020004" pitchFamily="2" charset="0"/>
                <a:ea typeface="Calibri" panose="020F0502020204030204" pitchFamily="34" charset="0"/>
              </a:rPr>
              <a:t> роботу з </a:t>
            </a:r>
            <a:r>
              <a:rPr lang="ru-RU" sz="2000" b="1" dirty="0" err="1">
                <a:solidFill>
                  <a:schemeClr val="bg1"/>
                </a:solidFill>
                <a:latin typeface="PF Square Sans Pro" panose="02000506040000020004" pitchFamily="2" charset="0"/>
                <a:ea typeface="Calibri" panose="020F0502020204030204" pitchFamily="34" charset="0"/>
              </a:rPr>
              <a:t>підготовки</a:t>
            </a:r>
            <a:r>
              <a:rPr lang="ru-RU" sz="2000" b="1" dirty="0">
                <a:solidFill>
                  <a:schemeClr val="bg1"/>
                </a:solidFill>
                <a:latin typeface="PF Square Sans Pro" panose="02000506040000020004" pitchFamily="2" charset="0"/>
                <a:ea typeface="Calibri" panose="020F0502020204030204" pitchFamily="34" charset="0"/>
              </a:rPr>
              <a:t> проекту, </a:t>
            </a:r>
            <a:r>
              <a:rPr lang="ru-RU" sz="2000" b="1" dirty="0" err="1">
                <a:solidFill>
                  <a:schemeClr val="bg1"/>
                </a:solidFill>
                <a:latin typeface="PF Square Sans Pro" panose="02000506040000020004" pitchFamily="2" charset="0"/>
                <a:ea typeface="Calibri" panose="020F0502020204030204" pitchFamily="34" charset="0"/>
              </a:rPr>
              <a:t>оскільки</a:t>
            </a:r>
            <a:r>
              <a:rPr lang="ru-RU" sz="2000" b="1" dirty="0">
                <a:solidFill>
                  <a:schemeClr val="bg1"/>
                </a:solidFill>
                <a:latin typeface="PF Square Sans Pro" panose="02000506040000020004" pitchFamily="2" charset="0"/>
                <a:ea typeface="Calibri" panose="020F0502020204030204" pitchFamily="34" charset="0"/>
              </a:rPr>
              <a:t> Ви будете </a:t>
            </a:r>
            <a:r>
              <a:rPr lang="ru-RU" sz="2000" b="1" dirty="0" err="1">
                <a:solidFill>
                  <a:schemeClr val="bg1"/>
                </a:solidFill>
                <a:latin typeface="PF Square Sans Pro" panose="02000506040000020004" pitchFamily="2" charset="0"/>
                <a:ea typeface="Calibri" panose="020F0502020204030204" pitchFamily="34" charset="0"/>
              </a:rPr>
              <a:t>використовувати</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однакову</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нумерацію</a:t>
            </a:r>
            <a:r>
              <a:rPr lang="ru-RU" sz="2000" b="1" dirty="0">
                <a:solidFill>
                  <a:schemeClr val="bg1"/>
                </a:solidFill>
                <a:latin typeface="PF Square Sans Pro" panose="02000506040000020004" pitchFamily="2" charset="0"/>
                <a:ea typeface="Calibri" panose="020F0502020204030204" pitchFamily="34" charset="0"/>
              </a:rPr>
              <a:t> у </a:t>
            </a:r>
            <a:r>
              <a:rPr lang="ru-RU" sz="2000" b="1" dirty="0" err="1">
                <a:solidFill>
                  <a:schemeClr val="bg1"/>
                </a:solidFill>
                <a:latin typeface="PF Square Sans Pro" panose="02000506040000020004" pitchFamily="2" charset="0"/>
                <a:ea typeface="Calibri" panose="020F0502020204030204" pitchFamily="34" charset="0"/>
              </a:rPr>
              <a:t>всіх</a:t>
            </a:r>
            <a:r>
              <a:rPr lang="ru-RU" sz="2000" b="1" dirty="0">
                <a:solidFill>
                  <a:schemeClr val="bg1"/>
                </a:solidFill>
                <a:latin typeface="PF Square Sans Pro" panose="02000506040000020004" pitchFamily="2" charset="0"/>
                <a:ea typeface="Calibri" panose="020F0502020204030204" pitchFamily="34" charset="0"/>
              </a:rPr>
              <a:t> документах, </a:t>
            </a:r>
            <a:r>
              <a:rPr lang="ru-RU" sz="2000" b="1" dirty="0" err="1">
                <a:solidFill>
                  <a:schemeClr val="bg1"/>
                </a:solidFill>
                <a:latin typeface="PF Square Sans Pro" panose="02000506040000020004" pitchFamily="2" charset="0"/>
                <a:ea typeface="Calibri" panose="020F0502020204030204" pitchFamily="34" charset="0"/>
              </a:rPr>
              <a:t>які</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подаються</a:t>
            </a:r>
            <a:r>
              <a:rPr lang="ru-RU" sz="2000" b="1" dirty="0">
                <a:solidFill>
                  <a:schemeClr val="bg1"/>
                </a:solidFill>
                <a:latin typeface="PF Square Sans Pro" panose="02000506040000020004" pitchFamily="2" charset="0"/>
                <a:ea typeface="Calibri" panose="020F0502020204030204" pitchFamily="34" charset="0"/>
              </a:rPr>
              <a:t> в рамках конкурсу </a:t>
            </a:r>
          </a:p>
        </p:txBody>
      </p:sp>
      <p:pic>
        <p:nvPicPr>
          <p:cNvPr id="7" name="Picture 84"/>
          <p:cNvPicPr/>
          <p:nvPr/>
        </p:nvPicPr>
        <p:blipFill>
          <a:blip r:embed="rId3">
            <a:extLst/>
          </a:blip>
          <a:srcRect/>
          <a:stretch>
            <a:fillRect/>
          </a:stretch>
        </p:blipFill>
        <p:spPr bwMode="auto">
          <a:xfrm>
            <a:off x="2190740" y="2730047"/>
            <a:ext cx="6786695" cy="4104456"/>
          </a:xfrm>
          <a:prstGeom prst="rect">
            <a:avLst/>
          </a:prstGeom>
          <a:noFill/>
        </p:spPr>
      </p:pic>
      <p:graphicFrame>
        <p:nvGraphicFramePr>
          <p:cNvPr id="2" name="Таблиця 1"/>
          <p:cNvGraphicFramePr>
            <a:graphicFrameLocks noGrp="1"/>
          </p:cNvGraphicFramePr>
          <p:nvPr>
            <p:extLst/>
          </p:nvPr>
        </p:nvGraphicFramePr>
        <p:xfrm>
          <a:off x="30500" y="3591113"/>
          <a:ext cx="2160240" cy="2935161"/>
        </p:xfrm>
        <a:graphic>
          <a:graphicData uri="http://schemas.openxmlformats.org/drawingml/2006/table">
            <a:tbl>
              <a:tblPr>
                <a:tableStyleId>{5C22544A-7EE6-4342-B048-85BDC9FD1C3A}</a:tableStyleId>
              </a:tblPr>
              <a:tblGrid>
                <a:gridCol w="2160240">
                  <a:extLst>
                    <a:ext uri="{9D8B030D-6E8A-4147-A177-3AD203B41FA5}">
                      <a16:colId xmlns:a16="http://schemas.microsoft.com/office/drawing/2014/main" val="3974002291"/>
                    </a:ext>
                  </a:extLst>
                </a:gridCol>
              </a:tblGrid>
              <a:tr h="212090">
                <a:tc>
                  <a:txBody>
                    <a:bodyPr/>
                    <a:lstStyle/>
                    <a:p>
                      <a:pPr algn="l">
                        <a:lnSpc>
                          <a:spcPct val="107000"/>
                        </a:lnSpc>
                        <a:spcAft>
                          <a:spcPts val="0"/>
                        </a:spcAft>
                      </a:pPr>
                      <a:r>
                        <a:rPr lang="uk-UA" sz="2400" b="1" dirty="0">
                          <a:solidFill>
                            <a:schemeClr val="bg1"/>
                          </a:solidFill>
                          <a:effectLst/>
                          <a:latin typeface="PF Square Sans Pro" panose="02000506040000020004" pitchFamily="2" charset="0"/>
                        </a:rPr>
                        <a:t>Загальна </a:t>
                      </a:r>
                      <a:r>
                        <a:rPr lang="uk-UA" sz="2400" b="1" dirty="0" smtClean="0">
                          <a:solidFill>
                            <a:schemeClr val="bg1"/>
                          </a:solidFill>
                          <a:effectLst/>
                          <a:latin typeface="PF Square Sans Pro" panose="02000506040000020004" pitchFamily="2" charset="0"/>
                        </a:rPr>
                        <a:t>ціль</a:t>
                      </a:r>
                    </a:p>
                    <a:p>
                      <a:pPr algn="l">
                        <a:lnSpc>
                          <a:spcPct val="107000"/>
                        </a:lnSpc>
                        <a:spcAft>
                          <a:spcPts val="0"/>
                        </a:spcAft>
                      </a:pPr>
                      <a:endParaRPr lang="uk-UA" sz="2400" b="1" dirty="0">
                        <a:solidFill>
                          <a:schemeClr val="bg1"/>
                        </a:solidFill>
                        <a:effectLst/>
                        <a:latin typeface="PF Square Sans Pro" panose="02000506040000020004" pitchFamily="2"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061163240"/>
                  </a:ext>
                </a:extLst>
              </a:tr>
              <a:tr h="212090">
                <a:tc>
                  <a:txBody>
                    <a:bodyPr/>
                    <a:lstStyle/>
                    <a:p>
                      <a:pPr marL="63500" algn="l">
                        <a:lnSpc>
                          <a:spcPct val="107000"/>
                        </a:lnSpc>
                        <a:spcAft>
                          <a:spcPts val="0"/>
                        </a:spcAft>
                      </a:pPr>
                      <a:r>
                        <a:rPr lang="uk-UA" sz="2400" b="1" dirty="0">
                          <a:solidFill>
                            <a:schemeClr val="bg1"/>
                          </a:solidFill>
                          <a:effectLst/>
                          <a:latin typeface="PF Square Sans Pro" panose="02000506040000020004" pitchFamily="2" charset="0"/>
                        </a:rPr>
                        <a:t>Конкретна </a:t>
                      </a:r>
                      <a:r>
                        <a:rPr lang="uk-UA" sz="2400" b="1" dirty="0" smtClean="0">
                          <a:solidFill>
                            <a:schemeClr val="bg1"/>
                          </a:solidFill>
                          <a:effectLst/>
                          <a:latin typeface="PF Square Sans Pro" panose="02000506040000020004" pitchFamily="2" charset="0"/>
                        </a:rPr>
                        <a:t>ціль</a:t>
                      </a:r>
                    </a:p>
                  </a:txBody>
                  <a:tcPr marL="68580" marR="68580" marT="0" marB="0" anchor="ctr">
                    <a:solidFill>
                      <a:srgbClr val="00B050"/>
                    </a:solidFill>
                  </a:tcPr>
                </a:tc>
                <a:extLst>
                  <a:ext uri="{0D108BD9-81ED-4DB2-BD59-A6C34878D82A}">
                    <a16:rowId xmlns:a16="http://schemas.microsoft.com/office/drawing/2014/main" val="2445169433"/>
                  </a:ext>
                </a:extLst>
              </a:tr>
              <a:tr h="212090">
                <a:tc>
                  <a:txBody>
                    <a:bodyPr/>
                    <a:lstStyle/>
                    <a:p>
                      <a:pPr algn="l">
                        <a:lnSpc>
                          <a:spcPct val="107000"/>
                        </a:lnSpc>
                        <a:spcAft>
                          <a:spcPts val="0"/>
                        </a:spcAft>
                      </a:pPr>
                      <a:r>
                        <a:rPr lang="uk-UA" sz="2400" b="1" dirty="0" smtClean="0">
                          <a:solidFill>
                            <a:schemeClr val="bg1"/>
                          </a:solidFill>
                          <a:effectLst/>
                          <a:latin typeface="PF Square Sans Pro" panose="02000506040000020004" pitchFamily="2" charset="0"/>
                        </a:rPr>
                        <a:t>Результати</a:t>
                      </a:r>
                    </a:p>
                    <a:p>
                      <a:pPr algn="l">
                        <a:lnSpc>
                          <a:spcPct val="107000"/>
                        </a:lnSpc>
                        <a:spcAft>
                          <a:spcPts val="0"/>
                        </a:spcAft>
                      </a:pPr>
                      <a:endParaRPr lang="uk-UA" sz="1200" b="1" dirty="0">
                        <a:solidFill>
                          <a:schemeClr val="bg1"/>
                        </a:solidFill>
                        <a:effectLst/>
                        <a:latin typeface="PF Square Sans Pro" panose="02000506040000020004" pitchFamily="2" charset="0"/>
                        <a:ea typeface="Times New Roman" panose="02020603050405020304" pitchFamily="18" charset="0"/>
                        <a:cs typeface="Times New Roman" panose="02020603050405020304" pitchFamily="18" charset="0"/>
                      </a:endParaRPr>
                    </a:p>
                  </a:txBody>
                  <a:tcPr marL="68580" marR="68580" marT="0" marB="0" anchor="ctr">
                    <a:solidFill>
                      <a:srgbClr val="FFC000"/>
                    </a:solidFill>
                  </a:tcPr>
                </a:tc>
                <a:extLst>
                  <a:ext uri="{0D108BD9-81ED-4DB2-BD59-A6C34878D82A}">
                    <a16:rowId xmlns:a16="http://schemas.microsoft.com/office/drawing/2014/main" val="2993362672"/>
                  </a:ext>
                </a:extLst>
              </a:tr>
              <a:tr h="0">
                <a:tc>
                  <a:txBody>
                    <a:bodyPr/>
                    <a:lstStyle/>
                    <a:p>
                      <a:pPr algn="l">
                        <a:lnSpc>
                          <a:spcPct val="107000"/>
                        </a:lnSpc>
                        <a:spcAft>
                          <a:spcPts val="0"/>
                        </a:spcAft>
                      </a:pPr>
                      <a:r>
                        <a:rPr lang="uk-UA" sz="2400" b="1" dirty="0" smtClean="0">
                          <a:solidFill>
                            <a:schemeClr val="bg1"/>
                          </a:solidFill>
                          <a:effectLst/>
                          <a:latin typeface="PF Square Sans Pro" panose="02000506040000020004" pitchFamily="2" charset="0"/>
                        </a:rPr>
                        <a:t>Заходи/дії</a:t>
                      </a:r>
                    </a:p>
                    <a:p>
                      <a:pPr algn="l">
                        <a:lnSpc>
                          <a:spcPct val="107000"/>
                        </a:lnSpc>
                        <a:spcAft>
                          <a:spcPts val="0"/>
                        </a:spcAft>
                      </a:pPr>
                      <a:endParaRPr lang="uk-UA" sz="2400" b="1" dirty="0">
                        <a:solidFill>
                          <a:schemeClr val="bg1"/>
                        </a:solidFill>
                        <a:effectLst/>
                        <a:latin typeface="PF Square Sans Pro" panose="02000506040000020004" pitchFamily="2"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75000"/>
                      </a:schemeClr>
                    </a:solidFill>
                  </a:tcPr>
                </a:tc>
                <a:extLst>
                  <a:ext uri="{0D108BD9-81ED-4DB2-BD59-A6C34878D82A}">
                    <a16:rowId xmlns:a16="http://schemas.microsoft.com/office/drawing/2014/main" val="2474870603"/>
                  </a:ext>
                </a:extLst>
              </a:tr>
            </a:tbl>
          </a:graphicData>
        </a:graphic>
      </p:graphicFrame>
      <p:sp>
        <p:nvSpPr>
          <p:cNvPr id="8" name="Десятикутник 7"/>
          <p:cNvSpPr/>
          <p:nvPr/>
        </p:nvSpPr>
        <p:spPr>
          <a:xfrm>
            <a:off x="6228184" y="2733408"/>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1</a:t>
            </a:r>
            <a:endParaRPr lang="uk-UA" sz="2000" b="1" dirty="0"/>
          </a:p>
        </p:txBody>
      </p:sp>
      <p:sp>
        <p:nvSpPr>
          <p:cNvPr id="9" name="Прямокутник 8"/>
          <p:cNvSpPr/>
          <p:nvPr/>
        </p:nvSpPr>
        <p:spPr>
          <a:xfrm>
            <a:off x="70667" y="6526274"/>
            <a:ext cx="8946963" cy="276999"/>
          </a:xfrm>
          <a:prstGeom prst="rect">
            <a:avLst/>
          </a:prstGeom>
        </p:spPr>
        <p:txBody>
          <a:bodyPr wrap="square">
            <a:spAutoFit/>
          </a:bodyPr>
          <a:lstStyle/>
          <a:p>
            <a:r>
              <a:rPr lang="uk-UA" sz="1200" b="1" i="1" dirty="0">
                <a:latin typeface="PF Square Sans Pro" panose="02000506040000020004" pitchFamily="2" charset="0"/>
              </a:rPr>
              <a:t>Джерело: https://drive.google.com/file/d/0B5O1l5QibfQZZXRZWDNzeUJ6TEk/view</a:t>
            </a:r>
            <a:endParaRPr lang="uk-UA" sz="1200" b="1" dirty="0"/>
          </a:p>
        </p:txBody>
      </p:sp>
    </p:spTree>
    <p:extLst>
      <p:ext uri="{BB962C8B-B14F-4D97-AF65-F5344CB8AC3E}">
        <p14:creationId xmlns:p14="http://schemas.microsoft.com/office/powerpoint/2010/main" val="9602601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521863"/>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ПРИПУЩЕННЯ</a:t>
            </a:r>
            <a:endParaRPr lang="uk-UA" sz="4000" b="1" dirty="0">
              <a:latin typeface="Century Gothic" pitchFamily="34" charset="0"/>
            </a:endParaRPr>
          </a:p>
        </p:txBody>
      </p:sp>
      <p:sp>
        <p:nvSpPr>
          <p:cNvPr id="4" name="Прямокутник 3"/>
          <p:cNvSpPr/>
          <p:nvPr/>
        </p:nvSpPr>
        <p:spPr>
          <a:xfrm>
            <a:off x="0" y="674889"/>
            <a:ext cx="8928992" cy="1107996"/>
          </a:xfrm>
          <a:prstGeom prst="rect">
            <a:avLst/>
          </a:prstGeom>
          <a:solidFill>
            <a:srgbClr val="002060"/>
          </a:solidFill>
        </p:spPr>
        <p:txBody>
          <a:bodyPr wrap="square">
            <a:spAutoFit/>
          </a:bodyPr>
          <a:lstStyle/>
          <a:p>
            <a:pPr>
              <a:spcAft>
                <a:spcPts val="0"/>
              </a:spcAft>
            </a:pPr>
            <a:r>
              <a:rPr lang="ru-RU" sz="2200" b="1" u="sng" dirty="0">
                <a:solidFill>
                  <a:schemeClr val="bg1"/>
                </a:solidFill>
                <a:latin typeface="PF Square Sans Pro" panose="02000506040000020004" pitchFamily="2" charset="0"/>
                <a:ea typeface="Calibri" panose="020F0502020204030204" pitchFamily="34" charset="0"/>
              </a:rPr>
              <a:t>Припущення</a:t>
            </a:r>
            <a:r>
              <a:rPr lang="ru-RU" sz="2200" b="1" dirty="0">
                <a:solidFill>
                  <a:schemeClr val="bg1"/>
                </a:solidFill>
                <a:latin typeface="PF Square Sans Pro" panose="02000506040000020004" pitchFamily="2" charset="0"/>
                <a:ea typeface="Calibri" panose="020F0502020204030204" pitchFamily="34" charset="0"/>
              </a:rPr>
              <a:t> </a:t>
            </a:r>
            <a:r>
              <a:rPr lang="ru-RU" sz="2200" b="1" dirty="0" smtClean="0">
                <a:solidFill>
                  <a:schemeClr val="bg1"/>
                </a:solidFill>
                <a:latin typeface="PF Square Sans Pro" panose="02000506040000020004" pitchFamily="2" charset="0"/>
                <a:ea typeface="Calibri" panose="020F0502020204030204" pitchFamily="34" charset="0"/>
              </a:rPr>
              <a:t>- </a:t>
            </a:r>
            <a:r>
              <a:rPr lang="ru-RU" sz="2200" b="1" dirty="0" err="1" smtClean="0">
                <a:solidFill>
                  <a:schemeClr val="bg1"/>
                </a:solidFill>
                <a:latin typeface="PF Square Sans Pro" panose="02000506040000020004" pitchFamily="2" charset="0"/>
                <a:ea typeface="Calibri" panose="020F0502020204030204" pitchFamily="34" charset="0"/>
              </a:rPr>
              <a:t>зовнішні</a:t>
            </a:r>
            <a:r>
              <a:rPr lang="ru-RU" sz="2200" b="1" dirty="0" smtClean="0">
                <a:solidFill>
                  <a:schemeClr val="bg1"/>
                </a:solidFill>
                <a:latin typeface="PF Square Sans Pro" panose="02000506040000020004" pitchFamily="2" charset="0"/>
                <a:ea typeface="Calibri" panose="020F0502020204030204" pitchFamily="34" charset="0"/>
              </a:rPr>
              <a:t> </a:t>
            </a:r>
            <a:r>
              <a:rPr lang="ru-RU" sz="2200" b="1" dirty="0" err="1">
                <a:solidFill>
                  <a:schemeClr val="bg1"/>
                </a:solidFill>
                <a:latin typeface="PF Square Sans Pro" panose="02000506040000020004" pitchFamily="2" charset="0"/>
                <a:ea typeface="Calibri" panose="020F0502020204030204" pitchFamily="34" charset="0"/>
              </a:rPr>
              <a:t>фактори</a:t>
            </a:r>
            <a:r>
              <a:rPr lang="ru-RU" sz="2200" b="1" dirty="0">
                <a:solidFill>
                  <a:schemeClr val="bg1"/>
                </a:solidFill>
                <a:latin typeface="PF Square Sans Pro" panose="02000506040000020004" pitchFamily="2" charset="0"/>
                <a:ea typeface="Calibri" panose="020F0502020204030204" pitchFamily="34" charset="0"/>
              </a:rPr>
              <a:t>, </a:t>
            </a:r>
            <a:r>
              <a:rPr lang="ru-RU" sz="2200" b="1" dirty="0" err="1">
                <a:solidFill>
                  <a:schemeClr val="bg1"/>
                </a:solidFill>
                <a:latin typeface="PF Square Sans Pro" panose="02000506040000020004" pitchFamily="2" charset="0"/>
                <a:ea typeface="Calibri" panose="020F0502020204030204" pitchFamily="34" charset="0"/>
              </a:rPr>
              <a:t>які</a:t>
            </a:r>
            <a:r>
              <a:rPr lang="ru-RU" sz="2200" b="1" dirty="0">
                <a:solidFill>
                  <a:schemeClr val="bg1"/>
                </a:solidFill>
                <a:latin typeface="PF Square Sans Pro" panose="02000506040000020004" pitchFamily="2" charset="0"/>
                <a:ea typeface="Calibri" panose="020F0502020204030204" pitchFamily="34" charset="0"/>
              </a:rPr>
              <a:t> </a:t>
            </a:r>
            <a:r>
              <a:rPr lang="ru-RU" sz="2200" b="1" dirty="0" err="1">
                <a:solidFill>
                  <a:schemeClr val="bg1"/>
                </a:solidFill>
                <a:latin typeface="PF Square Sans Pro" panose="02000506040000020004" pitchFamily="2" charset="0"/>
                <a:ea typeface="Calibri" panose="020F0502020204030204" pitchFamily="34" charset="0"/>
              </a:rPr>
              <a:t>можуть</a:t>
            </a:r>
            <a:r>
              <a:rPr lang="ru-RU" sz="2200" b="1" dirty="0">
                <a:solidFill>
                  <a:schemeClr val="bg1"/>
                </a:solidFill>
                <a:latin typeface="PF Square Sans Pro" panose="02000506040000020004" pitchFamily="2" charset="0"/>
                <a:ea typeface="Calibri" panose="020F0502020204030204" pitchFamily="34" charset="0"/>
              </a:rPr>
              <a:t> </a:t>
            </a:r>
            <a:r>
              <a:rPr lang="ru-RU" sz="2200" b="1" dirty="0" err="1">
                <a:solidFill>
                  <a:schemeClr val="bg1"/>
                </a:solidFill>
                <a:latin typeface="PF Square Sans Pro" panose="02000506040000020004" pitchFamily="2" charset="0"/>
                <a:ea typeface="Calibri" panose="020F0502020204030204" pitchFamily="34" charset="0"/>
              </a:rPr>
              <a:t>вплинути</a:t>
            </a:r>
            <a:r>
              <a:rPr lang="ru-RU" sz="2200" b="1" dirty="0">
                <a:solidFill>
                  <a:schemeClr val="bg1"/>
                </a:solidFill>
                <a:latin typeface="PF Square Sans Pro" panose="02000506040000020004" pitchFamily="2" charset="0"/>
                <a:ea typeface="Calibri" panose="020F0502020204030204" pitchFamily="34" charset="0"/>
              </a:rPr>
              <a:t> на </a:t>
            </a:r>
            <a:r>
              <a:rPr lang="ru-RU" sz="2200" b="1" dirty="0" err="1">
                <a:solidFill>
                  <a:schemeClr val="bg1"/>
                </a:solidFill>
                <a:latin typeface="PF Square Sans Pro" panose="02000506040000020004" pitchFamily="2" charset="0"/>
                <a:ea typeface="Calibri" panose="020F0502020204030204" pitchFamily="34" charset="0"/>
              </a:rPr>
              <a:t>хід</a:t>
            </a:r>
            <a:r>
              <a:rPr lang="ru-RU" sz="2200" b="1" dirty="0">
                <a:solidFill>
                  <a:schemeClr val="bg1"/>
                </a:solidFill>
                <a:latin typeface="PF Square Sans Pro" panose="02000506040000020004" pitchFamily="2" charset="0"/>
                <a:ea typeface="Calibri" panose="020F0502020204030204" pitchFamily="34" charset="0"/>
              </a:rPr>
              <a:t> </a:t>
            </a:r>
            <a:r>
              <a:rPr lang="ru-RU" sz="2200" b="1" dirty="0" err="1">
                <a:solidFill>
                  <a:schemeClr val="bg1"/>
                </a:solidFill>
                <a:latin typeface="PF Square Sans Pro" panose="02000506040000020004" pitchFamily="2" charset="0"/>
                <a:ea typeface="Calibri" panose="020F0502020204030204" pitchFamily="34" charset="0"/>
              </a:rPr>
              <a:t>або</a:t>
            </a:r>
            <a:r>
              <a:rPr lang="ru-RU" sz="2200" b="1" dirty="0">
                <a:solidFill>
                  <a:schemeClr val="bg1"/>
                </a:solidFill>
                <a:latin typeface="PF Square Sans Pro" panose="02000506040000020004" pitchFamily="2" charset="0"/>
                <a:ea typeface="Calibri" panose="020F0502020204030204" pitchFamily="34" charset="0"/>
              </a:rPr>
              <a:t> </a:t>
            </a:r>
            <a:r>
              <a:rPr lang="ru-RU" sz="2200" b="1" dirty="0" err="1">
                <a:solidFill>
                  <a:schemeClr val="bg1"/>
                </a:solidFill>
                <a:latin typeface="PF Square Sans Pro" panose="02000506040000020004" pitchFamily="2" charset="0"/>
                <a:ea typeface="Calibri" panose="020F0502020204030204" pitchFamily="34" charset="0"/>
              </a:rPr>
              <a:t>успіх</a:t>
            </a:r>
            <a:r>
              <a:rPr lang="ru-RU" sz="2200" b="1" dirty="0">
                <a:solidFill>
                  <a:schemeClr val="bg1"/>
                </a:solidFill>
                <a:latin typeface="PF Square Sans Pro" panose="02000506040000020004" pitchFamily="2" charset="0"/>
                <a:ea typeface="Calibri" panose="020F0502020204030204" pitchFamily="34" charset="0"/>
              </a:rPr>
              <a:t> проекту, над </a:t>
            </a:r>
            <a:r>
              <a:rPr lang="ru-RU" sz="2200" b="1" dirty="0" err="1">
                <a:solidFill>
                  <a:schemeClr val="bg1"/>
                </a:solidFill>
                <a:latin typeface="PF Square Sans Pro" panose="02000506040000020004" pitchFamily="2" charset="0"/>
                <a:ea typeface="Calibri" panose="020F0502020204030204" pitchFamily="34" charset="0"/>
              </a:rPr>
              <a:t>якими</a:t>
            </a:r>
            <a:r>
              <a:rPr lang="ru-RU" sz="2200" b="1" dirty="0">
                <a:solidFill>
                  <a:schemeClr val="bg1"/>
                </a:solidFill>
                <a:latin typeface="PF Square Sans Pro" panose="02000506040000020004" pitchFamily="2" charset="0"/>
                <a:ea typeface="Calibri" panose="020F0502020204030204" pitchFamily="34" charset="0"/>
              </a:rPr>
              <a:t> менеджер проекту не </a:t>
            </a:r>
            <a:r>
              <a:rPr lang="ru-RU" sz="2200" b="1" dirty="0" err="1">
                <a:solidFill>
                  <a:schemeClr val="bg1"/>
                </a:solidFill>
                <a:latin typeface="PF Square Sans Pro" panose="02000506040000020004" pitchFamily="2" charset="0"/>
                <a:ea typeface="Calibri" panose="020F0502020204030204" pitchFamily="34" charset="0"/>
              </a:rPr>
              <a:t>має</a:t>
            </a:r>
            <a:r>
              <a:rPr lang="ru-RU" sz="2200" b="1" dirty="0">
                <a:solidFill>
                  <a:schemeClr val="bg1"/>
                </a:solidFill>
                <a:latin typeface="PF Square Sans Pro" panose="02000506040000020004" pitchFamily="2" charset="0"/>
                <a:ea typeface="Calibri" panose="020F0502020204030204" pitchFamily="34" charset="0"/>
              </a:rPr>
              <a:t> прямого контролю. </a:t>
            </a:r>
            <a:r>
              <a:rPr lang="ru-RU" sz="2200" b="1" dirty="0" err="1">
                <a:solidFill>
                  <a:schemeClr val="bg1"/>
                </a:solidFill>
                <a:latin typeface="PF Square Sans Pro" panose="02000506040000020004" pitchFamily="2" charset="0"/>
                <a:ea typeface="Calibri" panose="020F0502020204030204" pitchFamily="34" charset="0"/>
              </a:rPr>
              <a:t>Формулюються</a:t>
            </a:r>
            <a:r>
              <a:rPr lang="ru-RU" sz="2200" b="1" dirty="0">
                <a:solidFill>
                  <a:schemeClr val="bg1"/>
                </a:solidFill>
                <a:latin typeface="PF Square Sans Pro" panose="02000506040000020004" pitchFamily="2" charset="0"/>
                <a:ea typeface="Calibri" panose="020F0502020204030204" pitchFamily="34" charset="0"/>
              </a:rPr>
              <a:t> в позитивному </a:t>
            </a:r>
            <a:r>
              <a:rPr lang="ru-RU" sz="2200" b="1" dirty="0" err="1">
                <a:solidFill>
                  <a:schemeClr val="bg1"/>
                </a:solidFill>
                <a:latin typeface="PF Square Sans Pro" panose="02000506040000020004" pitchFamily="2" charset="0"/>
                <a:ea typeface="Calibri" panose="020F0502020204030204" pitchFamily="34" charset="0"/>
              </a:rPr>
              <a:t>ключі</a:t>
            </a:r>
            <a:r>
              <a:rPr lang="ru-RU" sz="2200" b="1" dirty="0">
                <a:solidFill>
                  <a:schemeClr val="bg1"/>
                </a:solidFill>
                <a:latin typeface="PF Square Sans Pro" panose="02000506040000020004" pitchFamily="2" charset="0"/>
                <a:ea typeface="Calibri" panose="020F0502020204030204" pitchFamily="34" charset="0"/>
              </a:rPr>
              <a:t>. </a:t>
            </a:r>
          </a:p>
        </p:txBody>
      </p:sp>
      <p:graphicFrame>
        <p:nvGraphicFramePr>
          <p:cNvPr id="9" name="Таблиця 8"/>
          <p:cNvGraphicFramePr>
            <a:graphicFrameLocks noGrp="1"/>
          </p:cNvGraphicFramePr>
          <p:nvPr>
            <p:extLst>
              <p:ext uri="{D42A27DB-BD31-4B8C-83A1-F6EECF244321}">
                <p14:modId xmlns:p14="http://schemas.microsoft.com/office/powerpoint/2010/main" val="253003794"/>
              </p:ext>
            </p:extLst>
          </p:nvPr>
        </p:nvGraphicFramePr>
        <p:xfrm>
          <a:off x="-9164" y="1841360"/>
          <a:ext cx="9153164" cy="4499644"/>
        </p:xfrm>
        <a:graphic>
          <a:graphicData uri="http://schemas.openxmlformats.org/drawingml/2006/table">
            <a:tbl>
              <a:tblPr firstRow="1" firstCol="1" bandRow="1">
                <a:tableStyleId>{5C22544A-7EE6-4342-B048-85BDC9FD1C3A}</a:tableStyleId>
              </a:tblPr>
              <a:tblGrid>
                <a:gridCol w="2414177">
                  <a:extLst>
                    <a:ext uri="{9D8B030D-6E8A-4147-A177-3AD203B41FA5}">
                      <a16:colId xmlns:a16="http://schemas.microsoft.com/office/drawing/2014/main" val="1998311075"/>
                    </a:ext>
                  </a:extLst>
                </a:gridCol>
                <a:gridCol w="6738987">
                  <a:extLst>
                    <a:ext uri="{9D8B030D-6E8A-4147-A177-3AD203B41FA5}">
                      <a16:colId xmlns:a16="http://schemas.microsoft.com/office/drawing/2014/main" val="663736415"/>
                    </a:ext>
                  </a:extLst>
                </a:gridCol>
              </a:tblGrid>
              <a:tr h="366442">
                <a:tc>
                  <a:txBody>
                    <a:bodyPr/>
                    <a:lstStyle/>
                    <a:p>
                      <a:pPr algn="ctr">
                        <a:lnSpc>
                          <a:spcPct val="107000"/>
                        </a:lnSpc>
                        <a:spcAft>
                          <a:spcPts val="0"/>
                        </a:spcAft>
                      </a:pPr>
                      <a:r>
                        <a:rPr lang="uk-UA" sz="2200" dirty="0">
                          <a:effectLst/>
                          <a:latin typeface="PF Square Sans Pro" panose="02000506040000020004" pitchFamily="2" charset="0"/>
                        </a:rPr>
                        <a:t> </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7676" marR="57676" marT="0" marB="0">
                    <a:solidFill>
                      <a:srgbClr val="002060"/>
                    </a:solidFill>
                  </a:tcPr>
                </a:tc>
                <a:tc>
                  <a:txBody>
                    <a:bodyPr/>
                    <a:lstStyle/>
                    <a:p>
                      <a:pPr algn="ctr">
                        <a:lnSpc>
                          <a:spcPct val="107000"/>
                        </a:lnSpc>
                        <a:spcAft>
                          <a:spcPts val="0"/>
                        </a:spcAft>
                      </a:pPr>
                      <a:r>
                        <a:rPr lang="uk-UA" sz="2200" dirty="0" smtClean="0">
                          <a:effectLst/>
                          <a:latin typeface="PF Square Sans Pro" panose="02000506040000020004" pitchFamily="2" charset="0"/>
                        </a:rPr>
                        <a:t>Припущення </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7676" marR="57676" marT="0" marB="0">
                    <a:solidFill>
                      <a:srgbClr val="002060"/>
                    </a:solidFill>
                  </a:tcPr>
                </a:tc>
                <a:extLst>
                  <a:ext uri="{0D108BD9-81ED-4DB2-BD59-A6C34878D82A}">
                    <a16:rowId xmlns:a16="http://schemas.microsoft.com/office/drawing/2014/main" val="3133577411"/>
                  </a:ext>
                </a:extLst>
              </a:tr>
              <a:tr h="366442">
                <a:tc>
                  <a:txBody>
                    <a:bodyPr/>
                    <a:lstStyle/>
                    <a:p>
                      <a:pPr marL="13970" indent="-13970">
                        <a:lnSpc>
                          <a:spcPct val="107000"/>
                        </a:lnSpc>
                        <a:spcAft>
                          <a:spcPts val="0"/>
                        </a:spcAft>
                      </a:pPr>
                      <a:r>
                        <a:rPr lang="uk-UA" sz="2200" dirty="0">
                          <a:effectLst/>
                          <a:latin typeface="PF Square Sans Pro" panose="02000506040000020004" pitchFamily="2" charset="0"/>
                        </a:rPr>
                        <a:t>Загальні цілі</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7676" marR="57676" marT="0" marB="0">
                    <a:solidFill>
                      <a:srgbClr val="002060"/>
                    </a:solidFill>
                  </a:tcPr>
                </a:tc>
                <a:tc>
                  <a:txBody>
                    <a:bodyPr/>
                    <a:lstStyle/>
                    <a:p>
                      <a:pPr marL="13970" indent="-13970" algn="ctr">
                        <a:lnSpc>
                          <a:spcPct val="107000"/>
                        </a:lnSpc>
                        <a:spcAft>
                          <a:spcPts val="0"/>
                        </a:spcAft>
                      </a:pPr>
                      <a:r>
                        <a:rPr lang="uk-UA" sz="2200" dirty="0">
                          <a:effectLst/>
                          <a:latin typeface="PF Square Sans Pro" panose="02000506040000020004" pitchFamily="2" charset="0"/>
                        </a:rPr>
                        <a:t> </a:t>
                      </a:r>
                      <a:r>
                        <a:rPr lang="uk-UA" sz="2200" b="1" dirty="0" smtClean="0">
                          <a:solidFill>
                            <a:schemeClr val="bg1"/>
                          </a:solidFill>
                          <a:effectLst/>
                          <a:latin typeface="PF Square Sans Pro" panose="02000506040000020004" pitchFamily="2" charset="0"/>
                        </a:rPr>
                        <a:t>Не заповнюється</a:t>
                      </a:r>
                      <a:endParaRPr lang="uk-UA" sz="2200" b="1" dirty="0">
                        <a:solidFill>
                          <a:schemeClr val="bg1"/>
                        </a:solidFill>
                        <a:effectLst/>
                        <a:latin typeface="PF Square Sans Pro" panose="02000506040000020004" pitchFamily="2" charset="0"/>
                        <a:ea typeface="Calibri" panose="020F0502020204030204" pitchFamily="34" charset="0"/>
                        <a:cs typeface="Times New Roman" panose="02020603050405020304" pitchFamily="18" charset="0"/>
                      </a:endParaRPr>
                    </a:p>
                  </a:txBody>
                  <a:tcPr marL="57676" marR="57676" marT="0" marB="0">
                    <a:solidFill>
                      <a:srgbClr val="FF0000"/>
                    </a:solidFill>
                  </a:tcPr>
                </a:tc>
                <a:extLst>
                  <a:ext uri="{0D108BD9-81ED-4DB2-BD59-A6C34878D82A}">
                    <a16:rowId xmlns:a16="http://schemas.microsoft.com/office/drawing/2014/main" val="836323296"/>
                  </a:ext>
                </a:extLst>
              </a:tr>
              <a:tr h="1110603">
                <a:tc>
                  <a:txBody>
                    <a:bodyPr/>
                    <a:lstStyle/>
                    <a:p>
                      <a:pPr marL="13970" indent="-13970">
                        <a:lnSpc>
                          <a:spcPct val="107000"/>
                        </a:lnSpc>
                        <a:spcAft>
                          <a:spcPts val="0"/>
                        </a:spcAft>
                      </a:pPr>
                      <a:r>
                        <a:rPr lang="uk-UA" sz="2200" dirty="0">
                          <a:effectLst/>
                          <a:latin typeface="PF Square Sans Pro" panose="02000506040000020004" pitchFamily="2" charset="0"/>
                        </a:rPr>
                        <a:t>Конкретні цілі</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7676" marR="57676" marT="0" marB="0">
                    <a:solidFill>
                      <a:srgbClr val="002060"/>
                    </a:solidFill>
                  </a:tcPr>
                </a:tc>
                <a:tc>
                  <a:txBody>
                    <a:bodyPr/>
                    <a:lstStyle/>
                    <a:p>
                      <a:pPr marL="13970" indent="-13970">
                        <a:lnSpc>
                          <a:spcPct val="107000"/>
                        </a:lnSpc>
                        <a:spcAft>
                          <a:spcPts val="0"/>
                        </a:spcAft>
                      </a:pPr>
                      <a:r>
                        <a:rPr lang="uk-UA" sz="2200" b="1" dirty="0">
                          <a:effectLst/>
                          <a:latin typeface="PF Square Sans Pro" panose="02000506040000020004" pitchFamily="2" charset="0"/>
                        </a:rPr>
                        <a:t>Які </a:t>
                      </a:r>
                      <a:r>
                        <a:rPr lang="uk-UA" sz="2200" b="1" dirty="0" smtClean="0">
                          <a:effectLst/>
                          <a:latin typeface="PF Square Sans Pro" panose="02000506040000020004" pitchFamily="2" charset="0"/>
                        </a:rPr>
                        <a:t>зовнішні умови необхідні </a:t>
                      </a:r>
                      <a:r>
                        <a:rPr lang="uk-UA" sz="2200" b="1" dirty="0">
                          <a:effectLst/>
                          <a:latin typeface="PF Square Sans Pro" panose="02000506040000020004" pitchFamily="2" charset="0"/>
                        </a:rPr>
                        <a:t>для досягнення конкретних </a:t>
                      </a:r>
                      <a:r>
                        <a:rPr lang="uk-UA" sz="2200" b="1" dirty="0" smtClean="0">
                          <a:effectLst/>
                          <a:latin typeface="PF Square Sans Pro" panose="02000506040000020004" pitchFamily="2" charset="0"/>
                        </a:rPr>
                        <a:t>цілей проекту? </a:t>
                      </a:r>
                    </a:p>
                    <a:p>
                      <a:pPr marL="13970" indent="-13970">
                        <a:lnSpc>
                          <a:spcPct val="107000"/>
                        </a:lnSpc>
                        <a:spcAft>
                          <a:spcPts val="0"/>
                        </a:spcAft>
                      </a:pPr>
                      <a:r>
                        <a:rPr lang="uk-UA" sz="2200" b="1" dirty="0" smtClean="0">
                          <a:effectLst/>
                          <a:latin typeface="PF Square Sans Pro" panose="02000506040000020004" pitchFamily="2" charset="0"/>
                        </a:rPr>
                        <a:t>Які зовнішні ризики </a:t>
                      </a:r>
                      <a:r>
                        <a:rPr lang="uk-UA" sz="2200" b="1" dirty="0">
                          <a:effectLst/>
                          <a:latin typeface="PF Square Sans Pro" panose="02000506040000020004" pitchFamily="2" charset="0"/>
                        </a:rPr>
                        <a:t>повинні бути прийняті до уваги?</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7676" marR="57676" marT="0" marB="0">
                    <a:solidFill>
                      <a:schemeClr val="accent1">
                        <a:lumMod val="20000"/>
                        <a:lumOff val="80000"/>
                      </a:schemeClr>
                    </a:solidFill>
                  </a:tcPr>
                </a:tc>
                <a:extLst>
                  <a:ext uri="{0D108BD9-81ED-4DB2-BD59-A6C34878D82A}">
                    <a16:rowId xmlns:a16="http://schemas.microsoft.com/office/drawing/2014/main" val="3500310534"/>
                  </a:ext>
                </a:extLst>
              </a:tr>
              <a:tr h="752265">
                <a:tc>
                  <a:txBody>
                    <a:bodyPr/>
                    <a:lstStyle/>
                    <a:p>
                      <a:pPr marL="13970" indent="-13970">
                        <a:lnSpc>
                          <a:spcPct val="107000"/>
                        </a:lnSpc>
                        <a:spcAft>
                          <a:spcPts val="0"/>
                        </a:spcAft>
                      </a:pPr>
                      <a:r>
                        <a:rPr lang="uk-UA" sz="2200" dirty="0" smtClean="0">
                          <a:effectLst/>
                          <a:latin typeface="PF Square Sans Pro" panose="02000506040000020004" pitchFamily="2" charset="0"/>
                        </a:rPr>
                        <a:t>Конкретні результати</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7676" marR="57676" marT="0" marB="0">
                    <a:solidFill>
                      <a:srgbClr val="002060"/>
                    </a:solidFill>
                  </a:tcPr>
                </a:tc>
                <a:tc>
                  <a:txBody>
                    <a:bodyPr/>
                    <a:lstStyle/>
                    <a:p>
                      <a:pPr marL="13970" indent="-13970">
                        <a:lnSpc>
                          <a:spcPct val="107000"/>
                        </a:lnSpc>
                        <a:spcAft>
                          <a:spcPts val="0"/>
                        </a:spcAft>
                      </a:pPr>
                      <a:r>
                        <a:rPr lang="uk-UA" sz="2200" b="1" dirty="0">
                          <a:effectLst/>
                          <a:latin typeface="PF Square Sans Pro" panose="02000506040000020004" pitchFamily="2" charset="0"/>
                        </a:rPr>
                        <a:t>Які зовнішні </a:t>
                      </a:r>
                      <a:r>
                        <a:rPr lang="uk-UA" sz="2200" b="1" dirty="0" smtClean="0">
                          <a:effectLst/>
                          <a:latin typeface="PF Square Sans Pro" panose="02000506040000020004" pitchFamily="2" charset="0"/>
                        </a:rPr>
                        <a:t>умови, </a:t>
                      </a:r>
                      <a:r>
                        <a:rPr lang="uk-UA" sz="2200" b="1" dirty="0">
                          <a:effectLst/>
                          <a:latin typeface="PF Square Sans Pro" panose="02000506040000020004" pitchFamily="2" charset="0"/>
                        </a:rPr>
                        <a:t>мають </a:t>
                      </a:r>
                      <a:r>
                        <a:rPr lang="uk-UA" sz="2200" b="1" dirty="0" smtClean="0">
                          <a:effectLst/>
                          <a:latin typeface="PF Square Sans Pro" panose="02000506040000020004" pitchFamily="2" charset="0"/>
                        </a:rPr>
                        <a:t>існувати, </a:t>
                      </a:r>
                      <a:r>
                        <a:rPr lang="uk-UA" sz="2200" b="1" dirty="0">
                          <a:effectLst/>
                          <a:latin typeface="PF Square Sans Pro" panose="02000506040000020004" pitchFamily="2" charset="0"/>
                        </a:rPr>
                        <a:t>щоб отримати </a:t>
                      </a:r>
                      <a:r>
                        <a:rPr lang="uk-UA" sz="2200" b="1" dirty="0" smtClean="0">
                          <a:effectLst/>
                          <a:latin typeface="PF Square Sans Pro" panose="02000506040000020004" pitchFamily="2" charset="0"/>
                        </a:rPr>
                        <a:t>конкретні результати </a:t>
                      </a:r>
                      <a:r>
                        <a:rPr lang="uk-UA" sz="2200" b="1" dirty="0">
                          <a:effectLst/>
                          <a:latin typeface="PF Square Sans Pro" panose="02000506040000020004" pitchFamily="2" charset="0"/>
                        </a:rPr>
                        <a:t>у відповідності з графіком?</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7676" marR="57676" marT="0" marB="0">
                    <a:solidFill>
                      <a:schemeClr val="accent1">
                        <a:lumMod val="20000"/>
                        <a:lumOff val="80000"/>
                      </a:schemeClr>
                    </a:solidFill>
                  </a:tcPr>
                </a:tc>
                <a:extLst>
                  <a:ext uri="{0D108BD9-81ED-4DB2-BD59-A6C34878D82A}">
                    <a16:rowId xmlns:a16="http://schemas.microsoft.com/office/drawing/2014/main" val="2019270731"/>
                  </a:ext>
                </a:extLst>
              </a:tr>
              <a:tr h="1903892">
                <a:tc>
                  <a:txBody>
                    <a:bodyPr/>
                    <a:lstStyle/>
                    <a:p>
                      <a:pPr marL="13970" indent="-13970">
                        <a:lnSpc>
                          <a:spcPct val="107000"/>
                        </a:lnSpc>
                        <a:spcAft>
                          <a:spcPts val="0"/>
                        </a:spcAft>
                      </a:pPr>
                      <a:r>
                        <a:rPr lang="uk-UA" sz="2200" dirty="0" smtClean="0">
                          <a:effectLst/>
                          <a:latin typeface="PF Square Sans Pro" panose="02000506040000020004" pitchFamily="2" charset="0"/>
                        </a:rPr>
                        <a:t>Діяльності</a:t>
                      </a:r>
                      <a:endParaRPr lang="uk-UA" sz="22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7676" marR="57676" marT="0" marB="0">
                    <a:solidFill>
                      <a:srgbClr val="002060"/>
                    </a:solidFill>
                  </a:tcPr>
                </a:tc>
                <a:tc>
                  <a:txBody>
                    <a:bodyPr/>
                    <a:lstStyle/>
                    <a:p>
                      <a:pPr marL="13970" indent="-13970">
                        <a:lnSpc>
                          <a:spcPct val="107000"/>
                        </a:lnSpc>
                        <a:spcAft>
                          <a:spcPts val="0"/>
                        </a:spcAft>
                      </a:pPr>
                      <a:r>
                        <a:rPr lang="uk-UA" sz="2200" b="1" dirty="0">
                          <a:effectLst/>
                          <a:latin typeface="PF Square Sans Pro" panose="02000506040000020004" pitchFamily="2" charset="0"/>
                        </a:rPr>
                        <a:t>Які передумови потрібні до початку виконання робіт (наприклад, отримання дозволів) і які умови, що лежать поза межами  безпосереднього контролю проекту, мають бути досягнуті для реалізації запланованих дій</a:t>
                      </a:r>
                      <a:endParaRPr lang="uk-UA" sz="2200" b="1"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57676" marR="57676" marT="0" marB="0">
                    <a:solidFill>
                      <a:schemeClr val="accent1">
                        <a:lumMod val="20000"/>
                        <a:lumOff val="80000"/>
                      </a:schemeClr>
                    </a:solidFill>
                  </a:tcPr>
                </a:tc>
                <a:extLst>
                  <a:ext uri="{0D108BD9-81ED-4DB2-BD59-A6C34878D82A}">
                    <a16:rowId xmlns:a16="http://schemas.microsoft.com/office/drawing/2014/main" val="2340057232"/>
                  </a:ext>
                </a:extLst>
              </a:tr>
            </a:tbl>
          </a:graphicData>
        </a:graphic>
      </p:graphicFrame>
      <p:pic>
        <p:nvPicPr>
          <p:cNvPr id="10" name="Рисунок 9"/>
          <p:cNvPicPr>
            <a:picLocks noChangeAspect="1"/>
          </p:cNvPicPr>
          <p:nvPr/>
        </p:nvPicPr>
        <p:blipFill>
          <a:blip r:embed="rId3"/>
          <a:stretch>
            <a:fillRect/>
          </a:stretch>
        </p:blipFill>
        <p:spPr>
          <a:xfrm>
            <a:off x="6660232" y="164620"/>
            <a:ext cx="530398" cy="536494"/>
          </a:xfrm>
          <a:prstGeom prst="rect">
            <a:avLst/>
          </a:prstGeom>
        </p:spPr>
      </p:pic>
    </p:spTree>
    <p:extLst>
      <p:ext uri="{BB962C8B-B14F-4D97-AF65-F5344CB8AC3E}">
        <p14:creationId xmlns:p14="http://schemas.microsoft.com/office/powerpoint/2010/main" val="1801971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6"/>
          <p:cNvSpPr>
            <a:spLocks noGrp="1"/>
          </p:cNvSpPr>
          <p:nvPr>
            <p:ph type="title"/>
          </p:nvPr>
        </p:nvSpPr>
        <p:spPr>
          <a:xfrm>
            <a:off x="3491880" y="116632"/>
            <a:ext cx="5652120" cy="576064"/>
          </a:xfrm>
          <a:solidFill>
            <a:srgbClr val="7030A0"/>
          </a:solidFill>
        </p:spPr>
        <p:txBody>
          <a:bodyPr>
            <a:noAutofit/>
          </a:bodyPr>
          <a:lstStyle/>
          <a:p>
            <a:r>
              <a:rPr lang="ru-RU" altLang="uk-UA" sz="3600" b="1" dirty="0" smtClean="0">
                <a:solidFill>
                  <a:schemeClr val="bg1"/>
                </a:solidFill>
                <a:latin typeface="PF Square Sans Pro" panose="02000506040000020004" pitchFamily="2" charset="0"/>
              </a:rPr>
              <a:t>Кооператив «</a:t>
            </a:r>
            <a:r>
              <a:rPr lang="ru-RU" altLang="uk-UA" sz="3600" b="1" dirty="0" err="1" smtClean="0">
                <a:solidFill>
                  <a:schemeClr val="bg1"/>
                </a:solidFill>
                <a:latin typeface="PF Square Sans Pro" panose="02000506040000020004" pitchFamily="2" charset="0"/>
              </a:rPr>
              <a:t>Молочні</a:t>
            </a:r>
            <a:r>
              <a:rPr lang="ru-RU" altLang="uk-UA" sz="3600" b="1" dirty="0" smtClean="0">
                <a:solidFill>
                  <a:schemeClr val="bg1"/>
                </a:solidFill>
                <a:latin typeface="PF Square Sans Pro" panose="02000506040000020004" pitchFamily="2" charset="0"/>
              </a:rPr>
              <a:t> </a:t>
            </a:r>
            <a:r>
              <a:rPr lang="ru-RU" altLang="uk-UA" sz="3600" b="1" dirty="0" err="1" smtClean="0">
                <a:solidFill>
                  <a:schemeClr val="bg1"/>
                </a:solidFill>
                <a:latin typeface="PF Square Sans Pro" panose="02000506040000020004" pitchFamily="2" charset="0"/>
              </a:rPr>
              <a:t>ріки</a:t>
            </a:r>
            <a:r>
              <a:rPr lang="ru-RU" altLang="uk-UA" sz="3600" b="1" dirty="0" smtClean="0">
                <a:solidFill>
                  <a:schemeClr val="bg1"/>
                </a:solidFill>
                <a:latin typeface="PF Square Sans Pro" panose="02000506040000020004" pitchFamily="2" charset="0"/>
              </a:rPr>
              <a:t>»</a:t>
            </a:r>
            <a:endParaRPr lang="uk-UA" altLang="uk-UA" sz="3600" b="1" dirty="0" smtClean="0">
              <a:solidFill>
                <a:schemeClr val="bg1"/>
              </a:solidFill>
              <a:latin typeface="PF Square Sans Pro" panose="02000506040000020004" pitchFamily="2" charset="0"/>
            </a:endParaRPr>
          </a:p>
        </p:txBody>
      </p:sp>
      <p:pic>
        <p:nvPicPr>
          <p:cNvPr id="1026" name="Picture 2" descr="Результат пошуку зображень за запитом &quot;Кооператив «Молочні рік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47864" cy="251089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p:cNvSpPr/>
          <p:nvPr/>
        </p:nvSpPr>
        <p:spPr>
          <a:xfrm>
            <a:off x="3515152" y="908720"/>
            <a:ext cx="4572000" cy="1673022"/>
          </a:xfrm>
          <a:prstGeom prst="rect">
            <a:avLst/>
          </a:prstGeom>
        </p:spPr>
        <p:txBody>
          <a:bodyPr>
            <a:spAutoFit/>
          </a:bodyPr>
          <a:lstStyle/>
          <a:p>
            <a:pPr>
              <a:lnSpc>
                <a:spcPct val="107000"/>
              </a:lnSpc>
              <a:spcAft>
                <a:spcPts val="0"/>
              </a:spcAft>
            </a:pPr>
            <a:r>
              <a:rPr lang="uk-UA" sz="2400" b="1" dirty="0">
                <a:solidFill>
                  <a:srgbClr val="7030A0"/>
                </a:solidFill>
                <a:latin typeface="PF Square Sans Pro" panose="02000506040000020004" pitchFamily="2" charset="0"/>
                <a:ea typeface="Calibri" panose="020F0502020204030204" pitchFamily="34" charset="0"/>
                <a:cs typeface="Times New Roman" panose="02020603050405020304" pitchFamily="18" charset="0"/>
              </a:rPr>
              <a:t>Загальний опис ситуації</a:t>
            </a:r>
          </a:p>
          <a:p>
            <a:pPr>
              <a:lnSpc>
                <a:spcPct val="107000"/>
              </a:lnSpc>
              <a:spcAft>
                <a:spcPts val="0"/>
              </a:spcAft>
            </a:pPr>
            <a:r>
              <a:rPr lang="uk-UA" sz="2400" b="1" dirty="0" smtClean="0">
                <a:latin typeface="PF Square Sans Pro" panose="02000506040000020004" pitchFamily="2" charset="0"/>
                <a:ea typeface="Century Gothic" panose="020B0502020202020204" pitchFamily="34" charset="0"/>
                <a:cs typeface="Century Gothic" panose="020B0502020202020204" pitchFamily="34" charset="0"/>
              </a:rPr>
              <a:t>Одним </a:t>
            </a:r>
            <a:r>
              <a:rPr lang="uk-UA" sz="2400" b="1" dirty="0">
                <a:latin typeface="PF Square Sans Pro" panose="02000506040000020004" pitchFamily="2" charset="0"/>
                <a:ea typeface="Century Gothic" panose="020B0502020202020204" pitchFamily="34" charset="0"/>
                <a:cs typeface="Century Gothic" panose="020B0502020202020204" pitchFamily="34" charset="0"/>
              </a:rPr>
              <a:t>із </a:t>
            </a:r>
            <a:r>
              <a:rPr lang="uk-UA" sz="2400" b="1" dirty="0" smtClean="0">
                <a:latin typeface="PF Square Sans Pro" panose="02000506040000020004" pitchFamily="2" charset="0"/>
                <a:ea typeface="Century Gothic" panose="020B0502020202020204" pitchFamily="34" charset="0"/>
                <a:cs typeface="Century Gothic" panose="020B0502020202020204" pitchFamily="34" charset="0"/>
              </a:rPr>
              <a:t>діючих </a:t>
            </a:r>
            <a:r>
              <a:rPr lang="uk-UA" sz="2400" b="1" dirty="0">
                <a:latin typeface="PF Square Sans Pro" panose="02000506040000020004" pitchFamily="2" charset="0"/>
                <a:ea typeface="Century Gothic" panose="020B0502020202020204" pitchFamily="34" charset="0"/>
                <a:cs typeface="Century Gothic" panose="020B0502020202020204" pitchFamily="34" charset="0"/>
              </a:rPr>
              <a:t>кооперативів в районі є кооператив «Молочні ріки», який налічує 750 </a:t>
            </a:r>
            <a:r>
              <a:rPr lang="uk-UA" sz="2400" b="1" dirty="0" smtClean="0">
                <a:latin typeface="PF Square Sans Pro" panose="02000506040000020004" pitchFamily="2" charset="0"/>
                <a:ea typeface="Century Gothic" panose="020B0502020202020204" pitchFamily="34" charset="0"/>
                <a:cs typeface="Century Gothic" panose="020B0502020202020204" pitchFamily="34" charset="0"/>
              </a:rPr>
              <a:t>членів. </a:t>
            </a:r>
            <a:endParaRPr lang="uk-UA" sz="2400" b="1" dirty="0">
              <a:effectLst/>
              <a:latin typeface="PF Square Sans Pro" panose="02000506040000020004" pitchFamily="2" charset="0"/>
              <a:ea typeface="Calibri" panose="020F0502020204030204" pitchFamily="34" charset="0"/>
              <a:cs typeface="Times New Roman" panose="02020603050405020304" pitchFamily="18" charset="0"/>
            </a:endParaRPr>
          </a:p>
        </p:txBody>
      </p:sp>
      <p:sp>
        <p:nvSpPr>
          <p:cNvPr id="3" name="Прямокутник 2"/>
          <p:cNvSpPr/>
          <p:nvPr/>
        </p:nvSpPr>
        <p:spPr>
          <a:xfrm>
            <a:off x="197260" y="2720716"/>
            <a:ext cx="8808248" cy="1673022"/>
          </a:xfrm>
          <a:prstGeom prst="rect">
            <a:avLst/>
          </a:prstGeom>
        </p:spPr>
        <p:txBody>
          <a:bodyPr wrap="square">
            <a:spAutoFit/>
          </a:bodyPr>
          <a:lstStyle/>
          <a:p>
            <a:pPr>
              <a:lnSpc>
                <a:spcPct val="107000"/>
              </a:lnSpc>
              <a:spcAft>
                <a:spcPts val="0"/>
              </a:spcAft>
            </a:pPr>
            <a:r>
              <a:rPr lang="uk-UA" sz="2400" b="1" dirty="0">
                <a:latin typeface="PF Square Sans Pro" panose="02000506040000020004" pitchFamily="2" charset="0"/>
                <a:ea typeface="Century Gothic" panose="020B0502020202020204" pitchFamily="34" charset="0"/>
                <a:cs typeface="Century Gothic" panose="020B0502020202020204" pitchFamily="34" charset="0"/>
              </a:rPr>
              <a:t>Кооператив наймає менеджера та бухгалтера, які є оплачуваним персоналом кооперативу. Голова кооперативу і правління обираються членами кооперативу, та виконують свою роботу на добровільних засадах…</a:t>
            </a:r>
            <a:endParaRPr lang="uk-UA" sz="2400" b="1" dirty="0">
              <a:latin typeface="PF Square Sans Pro" panose="02000506040000020004" pitchFamily="2" charset="0"/>
              <a:ea typeface="Calibri" panose="020F0502020204030204" pitchFamily="34" charset="0"/>
              <a:cs typeface="Times New Roman" panose="020206030504050203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770588765"/>
              </p:ext>
            </p:extLst>
          </p:nvPr>
        </p:nvGraphicFramePr>
        <p:xfrm>
          <a:off x="323528" y="4603555"/>
          <a:ext cx="8681980" cy="1939417"/>
        </p:xfrm>
        <a:graphic>
          <a:graphicData uri="http://schemas.openxmlformats.org/drawingml/2006/table">
            <a:tbl>
              <a:tblPr firstRow="1" firstCol="1" bandRow="1">
                <a:tableStyleId>{5C22544A-7EE6-4342-B048-85BDC9FD1C3A}</a:tableStyleId>
              </a:tblPr>
              <a:tblGrid>
                <a:gridCol w="1518458">
                  <a:extLst>
                    <a:ext uri="{9D8B030D-6E8A-4147-A177-3AD203B41FA5}">
                      <a16:colId xmlns:a16="http://schemas.microsoft.com/office/drawing/2014/main" val="3107212006"/>
                    </a:ext>
                  </a:extLst>
                </a:gridCol>
                <a:gridCol w="7163522">
                  <a:extLst>
                    <a:ext uri="{9D8B030D-6E8A-4147-A177-3AD203B41FA5}">
                      <a16:colId xmlns:a16="http://schemas.microsoft.com/office/drawing/2014/main" val="3596609173"/>
                    </a:ext>
                  </a:extLst>
                </a:gridCol>
              </a:tblGrid>
              <a:tr h="670560">
                <a:tc>
                  <a:txBody>
                    <a:bodyPr/>
                    <a:lstStyle/>
                    <a:p>
                      <a:pPr marL="111125" indent="-111125" algn="ctr">
                        <a:lnSpc>
                          <a:spcPct val="107000"/>
                        </a:lnSpc>
                        <a:spcAft>
                          <a:spcPts val="0"/>
                        </a:spcAft>
                      </a:pPr>
                      <a:r>
                        <a:rPr lang="uk-UA" sz="2400" dirty="0">
                          <a:effectLst/>
                        </a:rPr>
                        <a:t>Загальна ціль(і)</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l">
                        <a:lnSpc>
                          <a:spcPct val="107000"/>
                        </a:lnSpc>
                        <a:spcAft>
                          <a:spcPts val="0"/>
                        </a:spcAft>
                      </a:pPr>
                      <a:r>
                        <a:rPr lang="uk-UA" sz="2400" dirty="0">
                          <a:effectLst/>
                        </a:rPr>
                        <a:t>Збільшення добробуту мешканців району та зменшення міграції населення шляхом створення продуктивних і рентабельних робочих місць, у тому числі – через підтримку малого і середнього бізнесу, с/г кооперативів</a:t>
                      </a:r>
                      <a:endParaRPr lang="uk-UA" sz="2400" dirty="0">
                        <a:effectLst/>
                        <a:latin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2831579626"/>
                  </a:ext>
                </a:extLst>
              </a:tr>
            </a:tbl>
          </a:graphicData>
        </a:graphic>
      </p:graphicFrame>
    </p:spTree>
    <p:extLst>
      <p:ext uri="{BB962C8B-B14F-4D97-AF65-F5344CB8AC3E}">
        <p14:creationId xmlns:p14="http://schemas.microsoft.com/office/powerpoint/2010/main" val="1166175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6"/>
          <p:cNvSpPr>
            <a:spLocks noGrp="1"/>
          </p:cNvSpPr>
          <p:nvPr>
            <p:ph type="title"/>
          </p:nvPr>
        </p:nvSpPr>
        <p:spPr>
          <a:xfrm>
            <a:off x="0" y="116632"/>
            <a:ext cx="9144000" cy="576064"/>
          </a:xfrm>
          <a:solidFill>
            <a:srgbClr val="7030A0"/>
          </a:solidFill>
        </p:spPr>
        <p:txBody>
          <a:bodyPr>
            <a:noAutofit/>
          </a:bodyPr>
          <a:lstStyle/>
          <a:p>
            <a:r>
              <a:rPr lang="ru-RU" altLang="uk-UA" sz="3600" b="1" dirty="0" smtClean="0">
                <a:solidFill>
                  <a:schemeClr val="bg1"/>
                </a:solidFill>
                <a:latin typeface="PF Square Sans Pro" panose="02000506040000020004" pitchFamily="2" charset="0"/>
              </a:rPr>
              <a:t>Кооператив «</a:t>
            </a:r>
            <a:r>
              <a:rPr lang="ru-RU" altLang="uk-UA" sz="3600" b="1" dirty="0" err="1" smtClean="0">
                <a:solidFill>
                  <a:schemeClr val="bg1"/>
                </a:solidFill>
                <a:latin typeface="PF Square Sans Pro" panose="02000506040000020004" pitchFamily="2" charset="0"/>
              </a:rPr>
              <a:t>Молочні</a:t>
            </a:r>
            <a:r>
              <a:rPr lang="ru-RU" altLang="uk-UA" sz="3600" b="1" dirty="0" smtClean="0">
                <a:solidFill>
                  <a:schemeClr val="bg1"/>
                </a:solidFill>
                <a:latin typeface="PF Square Sans Pro" panose="02000506040000020004" pitchFamily="2" charset="0"/>
              </a:rPr>
              <a:t> </a:t>
            </a:r>
            <a:r>
              <a:rPr lang="ru-RU" altLang="uk-UA" sz="3600" b="1" dirty="0" err="1" smtClean="0">
                <a:solidFill>
                  <a:schemeClr val="bg1"/>
                </a:solidFill>
                <a:latin typeface="PF Square Sans Pro" panose="02000506040000020004" pitchFamily="2" charset="0"/>
              </a:rPr>
              <a:t>ріки</a:t>
            </a:r>
            <a:r>
              <a:rPr lang="ru-RU" altLang="uk-UA" sz="3600" b="1" dirty="0" smtClean="0">
                <a:solidFill>
                  <a:schemeClr val="bg1"/>
                </a:solidFill>
                <a:latin typeface="PF Square Sans Pro" panose="02000506040000020004" pitchFamily="2" charset="0"/>
              </a:rPr>
              <a:t>»</a:t>
            </a:r>
            <a:endParaRPr lang="uk-UA" altLang="uk-UA" sz="3600" b="1" dirty="0" smtClean="0">
              <a:solidFill>
                <a:schemeClr val="bg1"/>
              </a:solidFill>
              <a:latin typeface="PF Square Sans Pro" panose="02000506040000020004" pitchFamily="2"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388961836"/>
              </p:ext>
            </p:extLst>
          </p:nvPr>
        </p:nvGraphicFramePr>
        <p:xfrm>
          <a:off x="0" y="764703"/>
          <a:ext cx="9036499" cy="6093296"/>
        </p:xfrm>
        <a:graphic>
          <a:graphicData uri="http://schemas.openxmlformats.org/drawingml/2006/table">
            <a:tbl>
              <a:tblPr firstRow="1" firstCol="1" bandRow="1">
                <a:tableStyleId>{5C22544A-7EE6-4342-B048-85BDC9FD1C3A}</a:tableStyleId>
              </a:tblPr>
              <a:tblGrid>
                <a:gridCol w="1742455">
                  <a:extLst>
                    <a:ext uri="{9D8B030D-6E8A-4147-A177-3AD203B41FA5}">
                      <a16:colId xmlns:a16="http://schemas.microsoft.com/office/drawing/2014/main" val="646746910"/>
                    </a:ext>
                  </a:extLst>
                </a:gridCol>
                <a:gridCol w="1076947">
                  <a:extLst>
                    <a:ext uri="{9D8B030D-6E8A-4147-A177-3AD203B41FA5}">
                      <a16:colId xmlns:a16="http://schemas.microsoft.com/office/drawing/2014/main" val="805755106"/>
                    </a:ext>
                  </a:extLst>
                </a:gridCol>
                <a:gridCol w="946121">
                  <a:extLst>
                    <a:ext uri="{9D8B030D-6E8A-4147-A177-3AD203B41FA5}">
                      <a16:colId xmlns:a16="http://schemas.microsoft.com/office/drawing/2014/main" val="2135935287"/>
                    </a:ext>
                  </a:extLst>
                </a:gridCol>
                <a:gridCol w="950493">
                  <a:extLst>
                    <a:ext uri="{9D8B030D-6E8A-4147-A177-3AD203B41FA5}">
                      <a16:colId xmlns:a16="http://schemas.microsoft.com/office/drawing/2014/main" val="94717980"/>
                    </a:ext>
                  </a:extLst>
                </a:gridCol>
                <a:gridCol w="792088">
                  <a:extLst>
                    <a:ext uri="{9D8B030D-6E8A-4147-A177-3AD203B41FA5}">
                      <a16:colId xmlns:a16="http://schemas.microsoft.com/office/drawing/2014/main" val="2559472693"/>
                    </a:ext>
                  </a:extLst>
                </a:gridCol>
                <a:gridCol w="792088">
                  <a:extLst>
                    <a:ext uri="{9D8B030D-6E8A-4147-A177-3AD203B41FA5}">
                      <a16:colId xmlns:a16="http://schemas.microsoft.com/office/drawing/2014/main" val="4181183496"/>
                    </a:ext>
                  </a:extLst>
                </a:gridCol>
                <a:gridCol w="792088">
                  <a:extLst>
                    <a:ext uri="{9D8B030D-6E8A-4147-A177-3AD203B41FA5}">
                      <a16:colId xmlns:a16="http://schemas.microsoft.com/office/drawing/2014/main" val="2934514552"/>
                    </a:ext>
                  </a:extLst>
                </a:gridCol>
                <a:gridCol w="1224136">
                  <a:extLst>
                    <a:ext uri="{9D8B030D-6E8A-4147-A177-3AD203B41FA5}">
                      <a16:colId xmlns:a16="http://schemas.microsoft.com/office/drawing/2014/main" val="2718015195"/>
                    </a:ext>
                  </a:extLst>
                </a:gridCol>
                <a:gridCol w="579776">
                  <a:extLst>
                    <a:ext uri="{9D8B030D-6E8A-4147-A177-3AD203B41FA5}">
                      <a16:colId xmlns:a16="http://schemas.microsoft.com/office/drawing/2014/main" val="3908858588"/>
                    </a:ext>
                  </a:extLst>
                </a:gridCol>
                <a:gridCol w="140307">
                  <a:extLst>
                    <a:ext uri="{9D8B030D-6E8A-4147-A177-3AD203B41FA5}">
                      <a16:colId xmlns:a16="http://schemas.microsoft.com/office/drawing/2014/main" val="2226861002"/>
                    </a:ext>
                  </a:extLst>
                </a:gridCol>
              </a:tblGrid>
              <a:tr h="851247">
                <a:tc>
                  <a:txBody>
                    <a:bodyPr/>
                    <a:lstStyle/>
                    <a:p>
                      <a:pPr marL="13970" indent="-13970" algn="ctr">
                        <a:lnSpc>
                          <a:spcPct val="107000"/>
                        </a:lnSpc>
                        <a:spcAft>
                          <a:spcPts val="0"/>
                        </a:spcAft>
                      </a:pPr>
                      <a:r>
                        <a:rPr lang="uk-UA" sz="1600" b="1" dirty="0">
                          <a:effectLst/>
                        </a:rPr>
                        <a:t>Конкретна ціль(і)</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gridSpan="9">
                  <a:txBody>
                    <a:bodyPr/>
                    <a:lstStyle/>
                    <a:p>
                      <a:pPr marL="201295" indent="-180340" algn="ctr">
                        <a:lnSpc>
                          <a:spcPct val="107000"/>
                        </a:lnSpc>
                        <a:spcAft>
                          <a:spcPts val="0"/>
                        </a:spcAft>
                      </a:pPr>
                      <a:r>
                        <a:rPr lang="uk-UA" sz="1600" b="1" dirty="0">
                          <a:solidFill>
                            <a:schemeClr val="tx1"/>
                          </a:solidFill>
                          <a:effectLst/>
                        </a:rPr>
                        <a:t>Збільшення доходів членів кооперативу «Молочні ріки» шляхом нарощення виробничих </a:t>
                      </a:r>
                      <a:r>
                        <a:rPr lang="uk-UA" sz="1600" b="1" dirty="0" err="1">
                          <a:solidFill>
                            <a:schemeClr val="tx1"/>
                          </a:solidFill>
                          <a:effectLst/>
                        </a:rPr>
                        <a:t>потужностей</a:t>
                      </a:r>
                      <a:r>
                        <a:rPr lang="uk-UA" sz="1600" b="1" dirty="0">
                          <a:solidFill>
                            <a:schemeClr val="tx1"/>
                          </a:solidFill>
                          <a:effectLst/>
                        </a:rPr>
                        <a:t> кооперативу, вдосконалення спільного управління та ефективного ведення бізнесу</a:t>
                      </a:r>
                      <a:endParaRPr lang="uk-U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754713047"/>
                  </a:ext>
                </a:extLst>
              </a:tr>
              <a:tr h="1427240">
                <a:tc>
                  <a:txBody>
                    <a:bodyPr/>
                    <a:lstStyle/>
                    <a:p>
                      <a:pPr marL="20955" algn="ctr">
                        <a:lnSpc>
                          <a:spcPct val="107000"/>
                        </a:lnSpc>
                        <a:spcAft>
                          <a:spcPts val="0"/>
                        </a:spcAft>
                      </a:pPr>
                      <a:r>
                        <a:rPr lang="uk-UA" sz="1600" b="1" dirty="0">
                          <a:effectLst/>
                        </a:rPr>
                        <a:t>Конкретні результати</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gridSpan="2">
                  <a:txBody>
                    <a:bodyPr/>
                    <a:lstStyle/>
                    <a:p>
                      <a:pPr marL="20955" algn="ctr">
                        <a:lnSpc>
                          <a:spcPct val="107000"/>
                        </a:lnSpc>
                        <a:spcAft>
                          <a:spcPts val="0"/>
                        </a:spcAft>
                      </a:pPr>
                      <a:r>
                        <a:rPr lang="uk-UA" sz="1600" b="1" dirty="0">
                          <a:effectLst/>
                        </a:rPr>
                        <a:t>Покращено стан здоров’я худоби</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hMerge="1">
                  <a:txBody>
                    <a:bodyPr/>
                    <a:lstStyle/>
                    <a:p>
                      <a:endParaRPr lang="uk-UA"/>
                    </a:p>
                  </a:txBody>
                  <a:tcPr/>
                </a:tc>
                <a:tc gridSpan="2">
                  <a:txBody>
                    <a:bodyPr/>
                    <a:lstStyle/>
                    <a:p>
                      <a:pPr marL="20955" algn="ctr">
                        <a:lnSpc>
                          <a:spcPct val="107000"/>
                        </a:lnSpc>
                        <a:spcAft>
                          <a:spcPts val="0"/>
                        </a:spcAft>
                      </a:pPr>
                      <a:r>
                        <a:rPr lang="uk-UA" sz="1600" b="1" dirty="0">
                          <a:effectLst/>
                        </a:rPr>
                        <a:t>Створено потужності для зберігання молока</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hMerge="1">
                  <a:txBody>
                    <a:bodyPr/>
                    <a:lstStyle/>
                    <a:p>
                      <a:endParaRPr lang="uk-UA"/>
                    </a:p>
                  </a:txBody>
                  <a:tcPr/>
                </a:tc>
                <a:tc gridSpan="2">
                  <a:txBody>
                    <a:bodyPr/>
                    <a:lstStyle/>
                    <a:p>
                      <a:pPr marL="20955" algn="ctr">
                        <a:lnSpc>
                          <a:spcPct val="107000"/>
                        </a:lnSpc>
                        <a:spcAft>
                          <a:spcPts val="0"/>
                        </a:spcAft>
                      </a:pPr>
                      <a:r>
                        <a:rPr lang="uk-UA" sz="1600" b="1" dirty="0">
                          <a:effectLst/>
                        </a:rPr>
                        <a:t>Покращені позиції продукції кооперативу на ринку</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hMerge="1">
                  <a:txBody>
                    <a:bodyPr/>
                    <a:lstStyle/>
                    <a:p>
                      <a:endParaRPr lang="uk-UA"/>
                    </a:p>
                  </a:txBody>
                  <a:tcPr/>
                </a:tc>
                <a:tc gridSpan="2">
                  <a:txBody>
                    <a:bodyPr/>
                    <a:lstStyle/>
                    <a:p>
                      <a:pPr marL="20955" algn="ctr">
                        <a:lnSpc>
                          <a:spcPct val="107000"/>
                        </a:lnSpc>
                        <a:spcAft>
                          <a:spcPts val="0"/>
                        </a:spcAft>
                      </a:pPr>
                      <a:r>
                        <a:rPr lang="uk-UA" sz="1600" b="1" dirty="0">
                          <a:effectLst/>
                        </a:rPr>
                        <a:t>Покращено участь членів  в управлінні кооперативом</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75000"/>
                      </a:schemeClr>
                    </a:solidFill>
                  </a:tcPr>
                </a:tc>
                <a:tc hMerge="1">
                  <a:txBody>
                    <a:bodyPr/>
                    <a:lstStyle/>
                    <a:p>
                      <a:endParaRPr lang="uk-UA"/>
                    </a:p>
                  </a:txBody>
                  <a:tcPr/>
                </a:tc>
                <a:tc>
                  <a:txBody>
                    <a:bodyPr/>
                    <a:lstStyle/>
                    <a:p>
                      <a:pPr>
                        <a:lnSpc>
                          <a:spcPct val="107000"/>
                        </a:lnSpc>
                        <a:spcAft>
                          <a:spcPts val="800"/>
                        </a:spcAft>
                      </a:pPr>
                      <a:r>
                        <a:rPr lang="uk-UA" sz="1400" b="1" dirty="0">
                          <a:effectLst/>
                        </a:rPr>
                        <a:t> </a:t>
                      </a:r>
                      <a:endParaRPr lang="uk-U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lumMod val="75000"/>
                      </a:schemeClr>
                    </a:solidFill>
                  </a:tcPr>
                </a:tc>
                <a:extLst>
                  <a:ext uri="{0D108BD9-81ED-4DB2-BD59-A6C34878D82A}">
                    <a16:rowId xmlns:a16="http://schemas.microsoft.com/office/drawing/2014/main" val="2203995344"/>
                  </a:ext>
                </a:extLst>
              </a:tr>
              <a:tr h="3814809">
                <a:tc>
                  <a:txBody>
                    <a:bodyPr/>
                    <a:lstStyle/>
                    <a:p>
                      <a:pPr marL="201295" indent="-180340">
                        <a:lnSpc>
                          <a:spcPct val="107000"/>
                        </a:lnSpc>
                        <a:spcAft>
                          <a:spcPts val="0"/>
                        </a:spcAft>
                      </a:pPr>
                      <a:r>
                        <a:rPr lang="uk-UA" sz="1600" b="1" dirty="0">
                          <a:effectLst/>
                        </a:rPr>
                        <a:t>Можливі дії</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342900" marR="34925" lvl="0" indent="-342900">
                        <a:lnSpc>
                          <a:spcPct val="107000"/>
                        </a:lnSpc>
                        <a:spcAft>
                          <a:spcPts val="0"/>
                        </a:spcAft>
                        <a:buFont typeface="Wingdings" panose="05000000000000000000" pitchFamily="2" charset="2"/>
                        <a:buChar char=""/>
                        <a:tabLst>
                          <a:tab pos="46990" algn="l"/>
                        </a:tabLst>
                      </a:pPr>
                      <a:r>
                        <a:rPr lang="uk-UA" sz="1600" b="1" dirty="0">
                          <a:effectLst/>
                        </a:rPr>
                        <a:t>У партнерстві з Міністерством аграрної політики проводити вакцинацію худоби</a:t>
                      </a:r>
                      <a:endParaRPr lang="uk-UA" sz="1600" b="1" dirty="0">
                        <a:effectLst/>
                        <a:latin typeface="Calibri" panose="020F0502020204030204" pitchFamily="34" charset="0"/>
                        <a:cs typeface="Times New Roman" panose="02020603050405020304" pitchFamily="18" charset="0"/>
                      </a:endParaRPr>
                    </a:p>
                  </a:txBody>
                  <a:tcPr marL="68580" marR="68580" marT="0" marB="0" vert="vert270">
                    <a:solidFill>
                      <a:srgbClr val="FFC000"/>
                    </a:solidFill>
                  </a:tcPr>
                </a:tc>
                <a:tc>
                  <a:txBody>
                    <a:bodyPr/>
                    <a:lstStyle/>
                    <a:p>
                      <a:pPr marL="342900" marR="34925" lvl="0" indent="-342900">
                        <a:lnSpc>
                          <a:spcPct val="107000"/>
                        </a:lnSpc>
                        <a:spcAft>
                          <a:spcPts val="0"/>
                        </a:spcAft>
                        <a:buFont typeface="Wingdings" panose="05000000000000000000" pitchFamily="2" charset="2"/>
                        <a:buChar char=""/>
                        <a:tabLst>
                          <a:tab pos="46990" algn="l"/>
                        </a:tabLst>
                      </a:pPr>
                      <a:r>
                        <a:rPr lang="uk-UA" sz="1600" b="1" dirty="0">
                          <a:effectLst/>
                        </a:rPr>
                        <a:t>Навчання фермерів догляду за худобою</a:t>
                      </a:r>
                      <a:endParaRPr lang="uk-UA" sz="1600" b="1" dirty="0">
                        <a:effectLst/>
                        <a:latin typeface="Calibri" panose="020F0502020204030204" pitchFamily="34" charset="0"/>
                        <a:cs typeface="Times New Roman" panose="02020603050405020304" pitchFamily="18" charset="0"/>
                      </a:endParaRPr>
                    </a:p>
                  </a:txBody>
                  <a:tcPr marL="68580" marR="68580" marT="0" marB="0" vert="vert270">
                    <a:solidFill>
                      <a:srgbClr val="FFC000"/>
                    </a:solidFill>
                  </a:tcPr>
                </a:tc>
                <a:tc>
                  <a:txBody>
                    <a:bodyPr/>
                    <a:lstStyle/>
                    <a:p>
                      <a:pPr marL="342900" marR="34925" lvl="0" indent="-342900">
                        <a:lnSpc>
                          <a:spcPct val="107000"/>
                        </a:lnSpc>
                        <a:spcAft>
                          <a:spcPts val="0"/>
                        </a:spcAft>
                        <a:buFont typeface="Wingdings" panose="05000000000000000000" pitchFamily="2" charset="2"/>
                        <a:buChar char=""/>
                        <a:tabLst>
                          <a:tab pos="46990" algn="l"/>
                        </a:tabLst>
                      </a:pPr>
                      <a:r>
                        <a:rPr lang="uk-UA" sz="1600" b="1" dirty="0">
                          <a:effectLst/>
                        </a:rPr>
                        <a:t>Закупівля обладнання для зберігання молока</a:t>
                      </a:r>
                      <a:endParaRPr lang="uk-UA" sz="1600" b="1" dirty="0">
                        <a:effectLst/>
                        <a:latin typeface="Calibri" panose="020F0502020204030204" pitchFamily="34" charset="0"/>
                        <a:cs typeface="Times New Roman" panose="02020603050405020304" pitchFamily="18" charset="0"/>
                      </a:endParaRPr>
                    </a:p>
                  </a:txBody>
                  <a:tcPr marL="68580" marR="68580" marT="0" marB="0" vert="vert270">
                    <a:solidFill>
                      <a:srgbClr val="92D050"/>
                    </a:solidFill>
                  </a:tcPr>
                </a:tc>
                <a:tc>
                  <a:txBody>
                    <a:bodyPr/>
                    <a:lstStyle/>
                    <a:p>
                      <a:pPr marL="342900" marR="34925" lvl="0" indent="-342900">
                        <a:lnSpc>
                          <a:spcPct val="107000"/>
                        </a:lnSpc>
                        <a:spcAft>
                          <a:spcPts val="0"/>
                        </a:spcAft>
                        <a:buFont typeface="Wingdings" panose="05000000000000000000" pitchFamily="2" charset="2"/>
                        <a:buChar char=""/>
                        <a:tabLst>
                          <a:tab pos="46990" algn="l"/>
                        </a:tabLst>
                      </a:pPr>
                      <a:r>
                        <a:rPr lang="uk-UA" sz="1600" b="1" dirty="0">
                          <a:effectLst/>
                        </a:rPr>
                        <a:t>Навчання членів кооперативу щодо технологій зберігання молока</a:t>
                      </a:r>
                      <a:endParaRPr lang="uk-UA" sz="1600" b="1" dirty="0">
                        <a:effectLst/>
                        <a:latin typeface="Calibri" panose="020F0502020204030204" pitchFamily="34" charset="0"/>
                        <a:cs typeface="Times New Roman" panose="02020603050405020304" pitchFamily="18" charset="0"/>
                      </a:endParaRPr>
                    </a:p>
                  </a:txBody>
                  <a:tcPr marL="68580" marR="68580" marT="0" marB="0" vert="vert270">
                    <a:solidFill>
                      <a:srgbClr val="92D050"/>
                    </a:solidFill>
                  </a:tcPr>
                </a:tc>
                <a:tc>
                  <a:txBody>
                    <a:bodyPr/>
                    <a:lstStyle/>
                    <a:p>
                      <a:pPr marL="342900" marR="34925" lvl="0" indent="-342900">
                        <a:lnSpc>
                          <a:spcPct val="107000"/>
                        </a:lnSpc>
                        <a:spcAft>
                          <a:spcPts val="0"/>
                        </a:spcAft>
                        <a:buFont typeface="Wingdings" panose="05000000000000000000" pitchFamily="2" charset="2"/>
                        <a:buChar char=""/>
                        <a:tabLst>
                          <a:tab pos="46990" algn="l"/>
                        </a:tabLst>
                      </a:pPr>
                      <a:r>
                        <a:rPr lang="uk-UA" sz="1600" b="1" dirty="0">
                          <a:effectLst/>
                        </a:rPr>
                        <a:t>Розробка Бізнес-плану кооперативу</a:t>
                      </a:r>
                      <a:endParaRPr lang="uk-UA" sz="1600" b="1" dirty="0">
                        <a:effectLst/>
                        <a:latin typeface="Calibri" panose="020F0502020204030204" pitchFamily="34" charset="0"/>
                        <a:cs typeface="Times New Roman" panose="02020603050405020304" pitchFamily="18" charset="0"/>
                      </a:endParaRPr>
                    </a:p>
                  </a:txBody>
                  <a:tcPr marL="68580" marR="68580" marT="0" marB="0" vert="vert270">
                    <a:solidFill>
                      <a:schemeClr val="accent6">
                        <a:lumMod val="40000"/>
                        <a:lumOff val="60000"/>
                      </a:schemeClr>
                    </a:solidFill>
                  </a:tcPr>
                </a:tc>
                <a:tc>
                  <a:txBody>
                    <a:bodyPr/>
                    <a:lstStyle/>
                    <a:p>
                      <a:pPr marL="342900" marR="34925" lvl="0" indent="-342900">
                        <a:lnSpc>
                          <a:spcPct val="107000"/>
                        </a:lnSpc>
                        <a:spcAft>
                          <a:spcPts val="0"/>
                        </a:spcAft>
                        <a:buFont typeface="Wingdings" panose="05000000000000000000" pitchFamily="2" charset="2"/>
                        <a:buChar char=""/>
                        <a:tabLst>
                          <a:tab pos="46990" algn="l"/>
                        </a:tabLst>
                      </a:pPr>
                      <a:r>
                        <a:rPr lang="uk-UA" sz="1600" b="1" dirty="0">
                          <a:effectLst/>
                        </a:rPr>
                        <a:t>Підготовка фахівців в сфері управління бізнесом, маркетингу</a:t>
                      </a:r>
                      <a:endParaRPr lang="uk-UA" sz="1600" b="1" dirty="0">
                        <a:effectLst/>
                        <a:latin typeface="Calibri" panose="020F0502020204030204" pitchFamily="34" charset="0"/>
                        <a:cs typeface="Times New Roman" panose="02020603050405020304" pitchFamily="18" charset="0"/>
                      </a:endParaRPr>
                    </a:p>
                  </a:txBody>
                  <a:tcPr marL="68580" marR="68580" marT="0" marB="0" vert="vert270">
                    <a:solidFill>
                      <a:schemeClr val="accent6">
                        <a:lumMod val="40000"/>
                        <a:lumOff val="60000"/>
                      </a:schemeClr>
                    </a:solidFill>
                  </a:tcPr>
                </a:tc>
                <a:tc>
                  <a:txBody>
                    <a:bodyPr/>
                    <a:lstStyle/>
                    <a:p>
                      <a:pPr marL="342900" marR="34925" lvl="0" indent="-342900">
                        <a:lnSpc>
                          <a:spcPct val="107000"/>
                        </a:lnSpc>
                        <a:spcAft>
                          <a:spcPts val="0"/>
                        </a:spcAft>
                        <a:buFont typeface="Wingdings" panose="05000000000000000000" pitchFamily="2" charset="2"/>
                        <a:buChar char=""/>
                        <a:tabLst>
                          <a:tab pos="46990" algn="l"/>
                        </a:tabLst>
                      </a:pPr>
                      <a:r>
                        <a:rPr lang="uk-UA" sz="1600" b="1" dirty="0">
                          <a:effectLst/>
                        </a:rPr>
                        <a:t>Надання послуг щодо консультацій, навчань тощо з боку національних неурядових організацій </a:t>
                      </a:r>
                      <a:endParaRPr lang="uk-UA" sz="1600" b="1" dirty="0">
                        <a:effectLst/>
                        <a:latin typeface="Calibri" panose="020F0502020204030204" pitchFamily="34" charset="0"/>
                        <a:cs typeface="Times New Roman" panose="02020603050405020304" pitchFamily="18" charset="0"/>
                      </a:endParaRPr>
                    </a:p>
                  </a:txBody>
                  <a:tcPr marL="68580" marR="68580" marT="0" marB="0" vert="vert270">
                    <a:solidFill>
                      <a:schemeClr val="bg2">
                        <a:lumMod val="75000"/>
                      </a:schemeClr>
                    </a:solidFill>
                  </a:tcPr>
                </a:tc>
                <a:tc>
                  <a:txBody>
                    <a:bodyPr/>
                    <a:lstStyle/>
                    <a:p>
                      <a:pPr marL="342900" marR="34925" lvl="0" indent="-342900">
                        <a:lnSpc>
                          <a:spcPct val="107000"/>
                        </a:lnSpc>
                        <a:spcAft>
                          <a:spcPts val="0"/>
                        </a:spcAft>
                        <a:buFont typeface="Wingdings" panose="05000000000000000000" pitchFamily="2" charset="2"/>
                        <a:buChar char=""/>
                        <a:tabLst>
                          <a:tab pos="46990" algn="l"/>
                        </a:tabLst>
                      </a:pPr>
                      <a:r>
                        <a:rPr lang="uk-UA" sz="1600" b="1" dirty="0">
                          <a:effectLst/>
                        </a:rPr>
                        <a:t>Підвищення обізнаності про права та обов'язки членів кооперативу</a:t>
                      </a:r>
                      <a:endParaRPr lang="uk-UA" sz="1600" b="1" dirty="0">
                        <a:effectLst/>
                        <a:latin typeface="Calibri" panose="020F0502020204030204" pitchFamily="34" charset="0"/>
                        <a:cs typeface="Times New Roman" panose="02020603050405020304" pitchFamily="18" charset="0"/>
                      </a:endParaRPr>
                    </a:p>
                  </a:txBody>
                  <a:tcPr marL="68580" marR="68580" marT="0" marB="0" vert="vert270">
                    <a:solidFill>
                      <a:schemeClr val="bg2">
                        <a:lumMod val="75000"/>
                      </a:schemeClr>
                    </a:solidFill>
                  </a:tcPr>
                </a:tc>
                <a:tc>
                  <a:txBody>
                    <a:bodyPr/>
                    <a:lstStyle/>
                    <a:p>
                      <a:pPr>
                        <a:lnSpc>
                          <a:spcPct val="107000"/>
                        </a:lnSpc>
                        <a:spcAft>
                          <a:spcPts val="800"/>
                        </a:spcAft>
                      </a:pPr>
                      <a:r>
                        <a:rPr lang="uk-UA" sz="1400" b="1" dirty="0">
                          <a:effectLst/>
                        </a:rPr>
                        <a:t> </a:t>
                      </a:r>
                      <a:endParaRPr lang="uk-U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lumMod val="75000"/>
                      </a:schemeClr>
                    </a:solidFill>
                  </a:tcPr>
                </a:tc>
                <a:extLst>
                  <a:ext uri="{0D108BD9-81ED-4DB2-BD59-A6C34878D82A}">
                    <a16:rowId xmlns:a16="http://schemas.microsoft.com/office/drawing/2014/main" val="3783210339"/>
                  </a:ext>
                </a:extLst>
              </a:tr>
            </a:tbl>
          </a:graphicData>
        </a:graphic>
      </p:graphicFrame>
    </p:spTree>
    <p:extLst>
      <p:ext uri="{BB962C8B-B14F-4D97-AF65-F5344CB8AC3E}">
        <p14:creationId xmlns:p14="http://schemas.microsoft.com/office/powerpoint/2010/main" val="11251683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521863"/>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ПРИПУЩЕННЯ (на рівні дій)</a:t>
            </a:r>
            <a:endParaRPr lang="uk-UA" sz="4000" b="1" dirty="0">
              <a:latin typeface="Century Gothic" pitchFamily="34" charset="0"/>
            </a:endParaRPr>
          </a:p>
        </p:txBody>
      </p:sp>
      <p:pic>
        <p:nvPicPr>
          <p:cNvPr id="10" name="Рисунок 9"/>
          <p:cNvPicPr>
            <a:picLocks noChangeAspect="1"/>
          </p:cNvPicPr>
          <p:nvPr/>
        </p:nvPicPr>
        <p:blipFill>
          <a:blip r:embed="rId3"/>
          <a:stretch>
            <a:fillRect/>
          </a:stretch>
        </p:blipFill>
        <p:spPr>
          <a:xfrm>
            <a:off x="8506098" y="674889"/>
            <a:ext cx="530398" cy="536494"/>
          </a:xfrm>
          <a:prstGeom prst="rect">
            <a:avLst/>
          </a:prstGeom>
        </p:spPr>
      </p:pic>
      <p:pic>
        <p:nvPicPr>
          <p:cNvPr id="7" name="Picture 97"/>
          <p:cNvPicPr/>
          <p:nvPr/>
        </p:nvPicPr>
        <p:blipFill>
          <a:blip r:embed="rId4">
            <a:extLst/>
          </a:blip>
          <a:srcRect/>
          <a:stretch>
            <a:fillRect/>
          </a:stretch>
        </p:blipFill>
        <p:spPr bwMode="auto">
          <a:xfrm>
            <a:off x="2592" y="620688"/>
            <a:ext cx="4540746" cy="3672408"/>
          </a:xfrm>
          <a:prstGeom prst="rect">
            <a:avLst/>
          </a:prstGeom>
          <a:noFill/>
        </p:spPr>
      </p:pic>
      <p:sp>
        <p:nvSpPr>
          <p:cNvPr id="3" name="Прямокутник 2"/>
          <p:cNvSpPr/>
          <p:nvPr/>
        </p:nvSpPr>
        <p:spPr>
          <a:xfrm>
            <a:off x="4139952" y="701465"/>
            <a:ext cx="4896544" cy="5262979"/>
          </a:xfrm>
          <a:prstGeom prst="rect">
            <a:avLst/>
          </a:prstGeom>
        </p:spPr>
        <p:txBody>
          <a:bodyPr wrap="square">
            <a:spAutoFit/>
          </a:bodyPr>
          <a:lstStyle/>
          <a:p>
            <a:r>
              <a:rPr lang="uk-UA" sz="2400" b="1" dirty="0" smtClean="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На рівні дій</a:t>
            </a:r>
          </a:p>
          <a:p>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Додайте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припущення (передумови щоб розпочати реалізацію проекту) до найнижчого рядка колонки 4. </a:t>
            </a:r>
            <a:endPar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endPar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r>
              <a:rPr lang="uk-UA" sz="2400" b="1" dirty="0" smtClean="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Сюди </a:t>
            </a:r>
            <a:r>
              <a:rPr lang="uk-UA" sz="2400" b="1" dirty="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можуть входити чинність певного законодавства, зміна офіційних норм забруднення повітря, отримання юридичного дозволу для проведення запланованих робіт, тощо</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endPar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endPar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Це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становить готовність проекту до реалізації</a:t>
            </a:r>
            <a:endParaRPr lang="uk-UA" sz="2400" b="1" dirty="0">
              <a:solidFill>
                <a:srgbClr val="002060"/>
              </a:solidFill>
              <a:latin typeface="PF Square Sans Pro" panose="02000506040000020004" pitchFamily="2" charset="0"/>
            </a:endParaRPr>
          </a:p>
        </p:txBody>
      </p:sp>
      <p:sp>
        <p:nvSpPr>
          <p:cNvPr id="11" name="Прямокутник 10"/>
          <p:cNvSpPr/>
          <p:nvPr/>
        </p:nvSpPr>
        <p:spPr>
          <a:xfrm>
            <a:off x="70667" y="6526274"/>
            <a:ext cx="8946963" cy="276999"/>
          </a:xfrm>
          <a:prstGeom prst="rect">
            <a:avLst/>
          </a:prstGeom>
        </p:spPr>
        <p:txBody>
          <a:bodyPr wrap="square">
            <a:spAutoFit/>
          </a:bodyPr>
          <a:lstStyle/>
          <a:p>
            <a:r>
              <a:rPr lang="uk-UA" sz="1200" b="1" i="1" dirty="0">
                <a:latin typeface="PF Square Sans Pro" panose="02000506040000020004" pitchFamily="2" charset="0"/>
              </a:rPr>
              <a:t>Джерело: https://drive.google.com/file/d/0B5O1l5QibfQZZXRZWDNzeUJ6TEk/view</a:t>
            </a:r>
            <a:endParaRPr lang="uk-UA" sz="1200" b="1" dirty="0"/>
          </a:p>
        </p:txBody>
      </p:sp>
    </p:spTree>
    <p:extLst>
      <p:ext uri="{BB962C8B-B14F-4D97-AF65-F5344CB8AC3E}">
        <p14:creationId xmlns:p14="http://schemas.microsoft.com/office/powerpoint/2010/main" val="6371929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6"/>
          <p:cNvSpPr>
            <a:spLocks noGrp="1"/>
          </p:cNvSpPr>
          <p:nvPr>
            <p:ph type="title"/>
          </p:nvPr>
        </p:nvSpPr>
        <p:spPr>
          <a:xfrm>
            <a:off x="0" y="116632"/>
            <a:ext cx="9144000" cy="576064"/>
          </a:xfrm>
          <a:solidFill>
            <a:srgbClr val="7030A0"/>
          </a:solidFill>
        </p:spPr>
        <p:txBody>
          <a:bodyPr>
            <a:noAutofit/>
          </a:bodyPr>
          <a:lstStyle/>
          <a:p>
            <a:r>
              <a:rPr lang="ru-RU" altLang="uk-UA" sz="3600" b="1" dirty="0" smtClean="0">
                <a:solidFill>
                  <a:schemeClr val="bg1"/>
                </a:solidFill>
                <a:latin typeface="PF Square Sans Pro" panose="02000506040000020004" pitchFamily="2" charset="0"/>
              </a:rPr>
              <a:t>Кооператив «</a:t>
            </a:r>
            <a:r>
              <a:rPr lang="ru-RU" altLang="uk-UA" sz="3600" b="1" dirty="0" err="1" smtClean="0">
                <a:solidFill>
                  <a:schemeClr val="bg1"/>
                </a:solidFill>
                <a:latin typeface="PF Square Sans Pro" panose="02000506040000020004" pitchFamily="2" charset="0"/>
              </a:rPr>
              <a:t>Молочні</a:t>
            </a:r>
            <a:r>
              <a:rPr lang="ru-RU" altLang="uk-UA" sz="3600" b="1" dirty="0" smtClean="0">
                <a:solidFill>
                  <a:schemeClr val="bg1"/>
                </a:solidFill>
                <a:latin typeface="PF Square Sans Pro" panose="02000506040000020004" pitchFamily="2" charset="0"/>
              </a:rPr>
              <a:t> </a:t>
            </a:r>
            <a:r>
              <a:rPr lang="ru-RU" altLang="uk-UA" sz="3600" b="1" dirty="0" err="1" smtClean="0">
                <a:solidFill>
                  <a:schemeClr val="bg1"/>
                </a:solidFill>
                <a:latin typeface="PF Square Sans Pro" panose="02000506040000020004" pitchFamily="2" charset="0"/>
              </a:rPr>
              <a:t>ріки</a:t>
            </a:r>
            <a:r>
              <a:rPr lang="ru-RU" altLang="uk-UA" sz="3600" b="1" dirty="0" smtClean="0">
                <a:solidFill>
                  <a:schemeClr val="bg1"/>
                </a:solidFill>
                <a:latin typeface="PF Square Sans Pro" panose="02000506040000020004" pitchFamily="2" charset="0"/>
              </a:rPr>
              <a:t>»</a:t>
            </a:r>
            <a:endParaRPr lang="uk-UA" altLang="uk-UA" sz="3600" b="1" dirty="0" smtClean="0">
              <a:solidFill>
                <a:schemeClr val="bg1"/>
              </a:solidFill>
              <a:latin typeface="PF Square Sans Pro" panose="02000506040000020004" pitchFamily="2" charset="0"/>
            </a:endParaRPr>
          </a:p>
        </p:txBody>
      </p:sp>
      <p:graphicFrame>
        <p:nvGraphicFramePr>
          <p:cNvPr id="2" name="Таблиця 1"/>
          <p:cNvGraphicFramePr>
            <a:graphicFrameLocks noGrp="1"/>
          </p:cNvGraphicFramePr>
          <p:nvPr>
            <p:extLst>
              <p:ext uri="{D42A27DB-BD31-4B8C-83A1-F6EECF244321}">
                <p14:modId xmlns:p14="http://schemas.microsoft.com/office/powerpoint/2010/main" val="3587185495"/>
              </p:ext>
            </p:extLst>
          </p:nvPr>
        </p:nvGraphicFramePr>
        <p:xfrm>
          <a:off x="467544" y="713264"/>
          <a:ext cx="8507288" cy="446405"/>
        </p:xfrm>
        <a:graphic>
          <a:graphicData uri="http://schemas.openxmlformats.org/drawingml/2006/table">
            <a:tbl>
              <a:tblPr firstRow="1" firstCol="1" bandRow="1">
                <a:tableStyleId>{5C22544A-7EE6-4342-B048-85BDC9FD1C3A}</a:tableStyleId>
              </a:tblPr>
              <a:tblGrid>
                <a:gridCol w="8507288">
                  <a:extLst>
                    <a:ext uri="{9D8B030D-6E8A-4147-A177-3AD203B41FA5}">
                      <a16:colId xmlns:a16="http://schemas.microsoft.com/office/drawing/2014/main" val="1690374244"/>
                    </a:ext>
                  </a:extLst>
                </a:gridCol>
              </a:tblGrid>
              <a:tr h="0">
                <a:tc>
                  <a:txBody>
                    <a:bodyPr/>
                    <a:lstStyle/>
                    <a:p>
                      <a:pPr marL="148590" indent="-148590" algn="ctr" fontAlgn="base">
                        <a:lnSpc>
                          <a:spcPct val="107000"/>
                        </a:lnSpc>
                        <a:spcAft>
                          <a:spcPts val="0"/>
                        </a:spcAft>
                      </a:pPr>
                      <a:r>
                        <a:rPr lang="uk-UA" sz="2400" dirty="0" smtClean="0">
                          <a:effectLst/>
                        </a:rPr>
                        <a:t>Припущення</a:t>
                      </a:r>
                      <a:r>
                        <a:rPr lang="uk-UA" sz="2400" baseline="0" dirty="0" smtClean="0">
                          <a:effectLst/>
                        </a:rPr>
                        <a:t> до </a:t>
                      </a:r>
                      <a:r>
                        <a:rPr lang="uk-UA" sz="2400" baseline="0" dirty="0" err="1" smtClean="0">
                          <a:effectLst/>
                        </a:rPr>
                        <a:t>діяльностей</a:t>
                      </a:r>
                      <a:r>
                        <a:rPr lang="uk-UA" sz="2400" baseline="0" dirty="0" smtClean="0">
                          <a:effectLst/>
                        </a:rPr>
                        <a:t> результату 2</a:t>
                      </a:r>
                      <a:endParaRPr lang="uk-UA" sz="2400" dirty="0">
                        <a:effectLst/>
                        <a:latin typeface="Calibri" panose="020F0502020204030204" pitchFamily="34" charset="0"/>
                        <a:cs typeface="Times New Roman" panose="02020603050405020304" pitchFamily="18" charset="0"/>
                      </a:endParaRPr>
                    </a:p>
                  </a:txBody>
                  <a:tcPr marL="36195" marR="36195" marT="36195" marB="36195">
                    <a:solidFill>
                      <a:srgbClr val="FF0000"/>
                    </a:solidFill>
                  </a:tcPr>
                </a:tc>
                <a:extLst>
                  <a:ext uri="{0D108BD9-81ED-4DB2-BD59-A6C34878D82A}">
                    <a16:rowId xmlns:a16="http://schemas.microsoft.com/office/drawing/2014/main" val="1530393465"/>
                  </a:ext>
                </a:extLst>
              </a:tr>
            </a:tbl>
          </a:graphicData>
        </a:graphic>
      </p:graphicFrame>
      <p:pic>
        <p:nvPicPr>
          <p:cNvPr id="6" name="Рисунок 5"/>
          <p:cNvPicPr>
            <a:picLocks noChangeAspect="1"/>
          </p:cNvPicPr>
          <p:nvPr/>
        </p:nvPicPr>
        <p:blipFill>
          <a:blip r:embed="rId2"/>
          <a:stretch>
            <a:fillRect/>
          </a:stretch>
        </p:blipFill>
        <p:spPr>
          <a:xfrm>
            <a:off x="8410114" y="181719"/>
            <a:ext cx="530398" cy="536494"/>
          </a:xfrm>
          <a:prstGeom prst="rect">
            <a:avLst/>
          </a:prstGeom>
        </p:spPr>
      </p:pic>
      <p:graphicFrame>
        <p:nvGraphicFramePr>
          <p:cNvPr id="3" name="Таблиця 2"/>
          <p:cNvGraphicFramePr>
            <a:graphicFrameLocks noGrp="1"/>
          </p:cNvGraphicFramePr>
          <p:nvPr>
            <p:extLst>
              <p:ext uri="{D42A27DB-BD31-4B8C-83A1-F6EECF244321}">
                <p14:modId xmlns:p14="http://schemas.microsoft.com/office/powerpoint/2010/main" val="1579717253"/>
              </p:ext>
            </p:extLst>
          </p:nvPr>
        </p:nvGraphicFramePr>
        <p:xfrm>
          <a:off x="107504" y="1196752"/>
          <a:ext cx="2880320" cy="4827085"/>
        </p:xfrm>
        <a:graphic>
          <a:graphicData uri="http://schemas.openxmlformats.org/drawingml/2006/table">
            <a:tbl>
              <a:tblPr firstRow="1" firstCol="1" bandRow="1">
                <a:tableStyleId>{5C22544A-7EE6-4342-B048-85BDC9FD1C3A}</a:tableStyleId>
              </a:tblPr>
              <a:tblGrid>
                <a:gridCol w="936104">
                  <a:extLst>
                    <a:ext uri="{9D8B030D-6E8A-4147-A177-3AD203B41FA5}">
                      <a16:colId xmlns:a16="http://schemas.microsoft.com/office/drawing/2014/main" val="2727876431"/>
                    </a:ext>
                  </a:extLst>
                </a:gridCol>
                <a:gridCol w="1944216">
                  <a:extLst>
                    <a:ext uri="{9D8B030D-6E8A-4147-A177-3AD203B41FA5}">
                      <a16:colId xmlns:a16="http://schemas.microsoft.com/office/drawing/2014/main" val="2392991864"/>
                    </a:ext>
                  </a:extLst>
                </a:gridCol>
              </a:tblGrid>
              <a:tr h="792088">
                <a:tc gridSpan="2">
                  <a:txBody>
                    <a:bodyPr/>
                    <a:lstStyle/>
                    <a:p>
                      <a:pPr marL="20955" algn="ctr">
                        <a:lnSpc>
                          <a:spcPct val="107000"/>
                        </a:lnSpc>
                        <a:spcAft>
                          <a:spcPts val="0"/>
                        </a:spcAft>
                      </a:pPr>
                      <a:r>
                        <a:rPr lang="uk-UA" sz="1800" b="1" dirty="0">
                          <a:solidFill>
                            <a:schemeClr val="tx1"/>
                          </a:solidFill>
                          <a:effectLst/>
                        </a:rPr>
                        <a:t>Створено потужності для зберігання молока</a:t>
                      </a:r>
                      <a:endParaRPr lang="uk-U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hMerge="1">
                  <a:txBody>
                    <a:bodyPr/>
                    <a:lstStyle/>
                    <a:p>
                      <a:endParaRPr lang="uk-UA"/>
                    </a:p>
                  </a:txBody>
                  <a:tcPr/>
                </a:tc>
                <a:extLst>
                  <a:ext uri="{0D108BD9-81ED-4DB2-BD59-A6C34878D82A}">
                    <a16:rowId xmlns:a16="http://schemas.microsoft.com/office/drawing/2014/main" val="20959408"/>
                  </a:ext>
                </a:extLst>
              </a:tr>
              <a:tr h="4034997">
                <a:tc>
                  <a:txBody>
                    <a:bodyPr/>
                    <a:lstStyle/>
                    <a:p>
                      <a:pPr marL="342900" marR="34925" lvl="0" indent="-342900">
                        <a:lnSpc>
                          <a:spcPct val="107000"/>
                        </a:lnSpc>
                        <a:spcAft>
                          <a:spcPts val="0"/>
                        </a:spcAft>
                        <a:buFont typeface="Wingdings" panose="05000000000000000000" pitchFamily="2" charset="2"/>
                        <a:buChar char=""/>
                        <a:tabLst>
                          <a:tab pos="46990" algn="l"/>
                        </a:tabLst>
                      </a:pPr>
                      <a:r>
                        <a:rPr lang="uk-UA" sz="2400" b="1" dirty="0">
                          <a:solidFill>
                            <a:schemeClr val="bg1"/>
                          </a:solidFill>
                          <a:effectLst/>
                        </a:rPr>
                        <a:t>Закупівля обладнання для зберігання молока</a:t>
                      </a:r>
                      <a:endParaRPr lang="uk-UA" sz="2400" b="1" dirty="0">
                        <a:solidFill>
                          <a:schemeClr val="bg1"/>
                        </a:solidFill>
                        <a:effectLst/>
                        <a:latin typeface="Calibri" panose="020F0502020204030204" pitchFamily="34" charset="0"/>
                        <a:cs typeface="Times New Roman" panose="02020603050405020304" pitchFamily="18" charset="0"/>
                      </a:endParaRPr>
                    </a:p>
                  </a:txBody>
                  <a:tcPr marL="68580" marR="68580" marT="0" marB="0" vert="vert270">
                    <a:solidFill>
                      <a:srgbClr val="00B050"/>
                    </a:solidFill>
                  </a:tcPr>
                </a:tc>
                <a:tc>
                  <a:txBody>
                    <a:bodyPr/>
                    <a:lstStyle/>
                    <a:p>
                      <a:pPr marL="342900" marR="34925" lvl="0" indent="-342900">
                        <a:lnSpc>
                          <a:spcPct val="107000"/>
                        </a:lnSpc>
                        <a:spcAft>
                          <a:spcPts val="0"/>
                        </a:spcAft>
                        <a:buFont typeface="Wingdings" panose="05000000000000000000" pitchFamily="2" charset="2"/>
                        <a:buChar char=""/>
                        <a:tabLst>
                          <a:tab pos="46990" algn="l"/>
                        </a:tabLst>
                      </a:pPr>
                      <a:r>
                        <a:rPr lang="uk-UA" sz="2400" b="1" dirty="0">
                          <a:solidFill>
                            <a:schemeClr val="bg1"/>
                          </a:solidFill>
                          <a:effectLst/>
                        </a:rPr>
                        <a:t>Навчання членів кооперативу щодо технологій зберігання молока</a:t>
                      </a:r>
                      <a:endParaRPr lang="uk-UA" sz="2400" b="1" dirty="0">
                        <a:solidFill>
                          <a:schemeClr val="bg1"/>
                        </a:solidFill>
                        <a:effectLst/>
                        <a:latin typeface="Calibri" panose="020F0502020204030204" pitchFamily="34" charset="0"/>
                        <a:cs typeface="Times New Roman" panose="02020603050405020304" pitchFamily="18" charset="0"/>
                      </a:endParaRPr>
                    </a:p>
                  </a:txBody>
                  <a:tcPr marL="68580" marR="68580" marT="0" marB="0" vert="vert270">
                    <a:solidFill>
                      <a:srgbClr val="00B050"/>
                    </a:solidFill>
                  </a:tcPr>
                </a:tc>
                <a:extLst>
                  <a:ext uri="{0D108BD9-81ED-4DB2-BD59-A6C34878D82A}">
                    <a16:rowId xmlns:a16="http://schemas.microsoft.com/office/drawing/2014/main" val="1140426711"/>
                  </a:ext>
                </a:extLst>
              </a:tr>
            </a:tbl>
          </a:graphicData>
        </a:graphic>
      </p:graphicFrame>
      <p:sp>
        <p:nvSpPr>
          <p:cNvPr id="4" name="Прямокутник 3"/>
          <p:cNvSpPr/>
          <p:nvPr/>
        </p:nvSpPr>
        <p:spPr>
          <a:xfrm>
            <a:off x="3059832" y="1772816"/>
            <a:ext cx="5915000" cy="4893647"/>
          </a:xfrm>
          <a:prstGeom prst="rect">
            <a:avLst/>
          </a:prstGeom>
        </p:spPr>
        <p:txBody>
          <a:bodyPr wrap="square">
            <a:spAutoFit/>
          </a:bodyPr>
          <a:lstStyle/>
          <a:p>
            <a:pPr marL="342900" lvl="0" indent="-342900" fontAlgn="base">
              <a:spcAft>
                <a:spcPts val="0"/>
              </a:spcAft>
              <a:buFont typeface="Wingdings" panose="05000000000000000000" pitchFamily="2" charset="2"/>
              <a:buChar char=""/>
              <a:tabLst>
                <a:tab pos="143510" algn="l"/>
              </a:tabLst>
            </a:pPr>
            <a:r>
              <a:rPr lang="uk-UA" sz="24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Технічні </a:t>
            </a:r>
            <a:r>
              <a:rPr lang="uk-UA"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характеристики обладнання достатні для наявних обсягів сировини</a:t>
            </a:r>
            <a:endParaRPr lang="uk-UA" sz="2400" b="1" dirty="0">
              <a:solidFill>
                <a:srgbClr val="002060"/>
              </a:solidFill>
              <a:latin typeface="Arial" panose="020B0604020202020204" pitchFamily="34" charset="0"/>
              <a:cs typeface="Arial" panose="020B0604020202020204" pitchFamily="34" charset="0"/>
            </a:endParaRPr>
          </a:p>
          <a:p>
            <a:pPr marL="342900" lvl="0" indent="-342900" fontAlgn="base">
              <a:spcAft>
                <a:spcPts val="0"/>
              </a:spcAft>
              <a:buFont typeface="Wingdings" panose="05000000000000000000" pitchFamily="2" charset="2"/>
              <a:buChar char=""/>
              <a:tabLst>
                <a:tab pos="143510" algn="l"/>
              </a:tabLst>
            </a:pPr>
            <a:r>
              <a:rPr lang="uk-UA"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Наявність відповідного обладнання на ринку</a:t>
            </a:r>
            <a:endParaRPr lang="uk-UA" sz="2400" b="1" dirty="0">
              <a:solidFill>
                <a:srgbClr val="002060"/>
              </a:solidFill>
              <a:latin typeface="Arial" panose="020B0604020202020204" pitchFamily="34" charset="0"/>
              <a:cs typeface="Arial" panose="020B0604020202020204" pitchFamily="34" charset="0"/>
            </a:endParaRPr>
          </a:p>
          <a:p>
            <a:pPr marL="342900" lvl="0" indent="-342900" fontAlgn="base">
              <a:spcAft>
                <a:spcPts val="0"/>
              </a:spcAft>
              <a:buFont typeface="Wingdings" panose="05000000000000000000" pitchFamily="2" charset="2"/>
              <a:buChar char=""/>
              <a:tabLst>
                <a:tab pos="143510" algn="l"/>
              </a:tabLst>
            </a:pPr>
            <a:r>
              <a:rPr lang="uk-UA"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Наявність приміщень для встановлення відповідного обладнання</a:t>
            </a:r>
            <a:endParaRPr lang="uk-UA" sz="2400" b="1" dirty="0">
              <a:solidFill>
                <a:srgbClr val="002060"/>
              </a:solidFill>
              <a:latin typeface="Arial" panose="020B0604020202020204" pitchFamily="34" charset="0"/>
              <a:cs typeface="Arial" panose="020B0604020202020204" pitchFamily="34" charset="0"/>
            </a:endParaRPr>
          </a:p>
          <a:p>
            <a:pPr marL="342900" lvl="0" indent="-342900" fontAlgn="base">
              <a:spcAft>
                <a:spcPts val="0"/>
              </a:spcAft>
              <a:buFont typeface="Wingdings" panose="05000000000000000000" pitchFamily="2" charset="2"/>
              <a:buChar char=""/>
              <a:tabLst>
                <a:tab pos="143510" algn="l"/>
              </a:tabLst>
            </a:pPr>
            <a:r>
              <a:rPr lang="uk-UA"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Наявність компетентних експертів та тренерів в сфері технологій зберігання молочних продуктів </a:t>
            </a:r>
            <a:endParaRPr lang="uk-UA" sz="24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spcAft>
                <a:spcPts val="0"/>
              </a:spcAft>
              <a:buFont typeface="Wingdings" panose="05000000000000000000" pitchFamily="2" charset="2"/>
              <a:buChar char=""/>
              <a:tabLst>
                <a:tab pos="143510" algn="l"/>
              </a:tabLst>
            </a:pPr>
            <a:r>
              <a:rPr lang="uk-UA" sz="24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uk-UA"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4665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521863"/>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ПРИПУЩЕННЯ на рівні результатів</a:t>
            </a:r>
            <a:endParaRPr lang="uk-UA" sz="4000" b="1" dirty="0">
              <a:latin typeface="Century Gothic" pitchFamily="34" charset="0"/>
            </a:endParaRPr>
          </a:p>
        </p:txBody>
      </p:sp>
      <p:pic>
        <p:nvPicPr>
          <p:cNvPr id="10" name="Рисунок 9"/>
          <p:cNvPicPr>
            <a:picLocks noChangeAspect="1"/>
          </p:cNvPicPr>
          <p:nvPr/>
        </p:nvPicPr>
        <p:blipFill>
          <a:blip r:embed="rId3"/>
          <a:stretch>
            <a:fillRect/>
          </a:stretch>
        </p:blipFill>
        <p:spPr>
          <a:xfrm>
            <a:off x="8595320" y="694036"/>
            <a:ext cx="530398" cy="536494"/>
          </a:xfrm>
          <a:prstGeom prst="rect">
            <a:avLst/>
          </a:prstGeom>
        </p:spPr>
      </p:pic>
      <p:pic>
        <p:nvPicPr>
          <p:cNvPr id="8" name="Picture 98"/>
          <p:cNvPicPr/>
          <p:nvPr/>
        </p:nvPicPr>
        <p:blipFill>
          <a:blip r:embed="rId4">
            <a:extLst/>
          </a:blip>
          <a:srcRect/>
          <a:stretch>
            <a:fillRect/>
          </a:stretch>
        </p:blipFill>
        <p:spPr bwMode="auto">
          <a:xfrm>
            <a:off x="27546" y="773512"/>
            <a:ext cx="4832486" cy="3767283"/>
          </a:xfrm>
          <a:prstGeom prst="rect">
            <a:avLst/>
          </a:prstGeom>
          <a:noFill/>
        </p:spPr>
      </p:pic>
      <p:sp>
        <p:nvSpPr>
          <p:cNvPr id="13" name="Прямокутник 12"/>
          <p:cNvSpPr/>
          <p:nvPr/>
        </p:nvSpPr>
        <p:spPr>
          <a:xfrm>
            <a:off x="4572000" y="741139"/>
            <a:ext cx="4288519" cy="5262979"/>
          </a:xfrm>
          <a:prstGeom prst="rect">
            <a:avLst/>
          </a:prstGeom>
        </p:spPr>
        <p:txBody>
          <a:bodyPr wrap="square">
            <a:spAutoFit/>
          </a:bodyPr>
          <a:lstStyle/>
          <a:p>
            <a:r>
              <a:rPr lang="uk-UA" sz="2400" b="1" dirty="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На рівні </a:t>
            </a:r>
            <a:r>
              <a:rPr lang="uk-UA" sz="2400" b="1" dirty="0" smtClean="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Результатів</a:t>
            </a:r>
            <a:r>
              <a:rPr lang="uk-UA" sz="2400" b="1" dirty="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 </a:t>
            </a:r>
            <a:endParaRPr lang="uk-UA" sz="2400" b="1" dirty="0" smtClean="0">
              <a:solidFill>
                <a:srgbClr val="FF0000"/>
              </a:solidFill>
              <a:latin typeface="PF Square Sans Pro" panose="02000506040000020004" pitchFamily="2" charset="0"/>
              <a:ea typeface="Calibri" panose="020F0502020204030204" pitchFamily="34" charset="0"/>
              <a:cs typeface="Times New Roman" panose="02020603050405020304" pitchFamily="18" charset="0"/>
            </a:endParaRPr>
          </a:p>
          <a:p>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надайте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припущення (зовнішні передумови, необхідні для отримання очікуваних результатів за графіком). </a:t>
            </a:r>
            <a:endPar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r>
              <a:rPr lang="uk-UA" sz="2400" b="1" dirty="0" smtClean="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Наприклад</a:t>
            </a:r>
            <a:r>
              <a:rPr lang="uk-UA" sz="2400" b="1" dirty="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 необхідність набути знань, відсутність будь-яких археологічних знахідок при проведенні будівельних робіт у центрі старого міста, вчасно отриманий дозвіл на утилізацію будівельних відходів, виданий відповідними органами, тощо</a:t>
            </a:r>
            <a:endParaRPr lang="uk-UA" sz="2400" b="1" dirty="0">
              <a:solidFill>
                <a:srgbClr val="FF0000"/>
              </a:solidFill>
              <a:latin typeface="PF Square Sans Pro" panose="02000506040000020004" pitchFamily="2" charset="0"/>
            </a:endParaRPr>
          </a:p>
        </p:txBody>
      </p:sp>
      <p:sp>
        <p:nvSpPr>
          <p:cNvPr id="11" name="Прямокутник 10"/>
          <p:cNvSpPr/>
          <p:nvPr/>
        </p:nvSpPr>
        <p:spPr>
          <a:xfrm>
            <a:off x="70667" y="6526274"/>
            <a:ext cx="8946963" cy="276999"/>
          </a:xfrm>
          <a:prstGeom prst="rect">
            <a:avLst/>
          </a:prstGeom>
        </p:spPr>
        <p:txBody>
          <a:bodyPr wrap="square">
            <a:spAutoFit/>
          </a:bodyPr>
          <a:lstStyle/>
          <a:p>
            <a:r>
              <a:rPr lang="uk-UA" sz="1200" b="1" i="1" dirty="0">
                <a:latin typeface="PF Square Sans Pro" panose="02000506040000020004" pitchFamily="2" charset="0"/>
              </a:rPr>
              <a:t>Джерело: https://drive.google.com/file/d/0B5O1l5QibfQZZXRZWDNzeUJ6TEk/view</a:t>
            </a:r>
            <a:endParaRPr lang="uk-UA" sz="1200" b="1" dirty="0"/>
          </a:p>
        </p:txBody>
      </p:sp>
    </p:spTree>
    <p:extLst>
      <p:ext uri="{BB962C8B-B14F-4D97-AF65-F5344CB8AC3E}">
        <p14:creationId xmlns:p14="http://schemas.microsoft.com/office/powerpoint/2010/main" val="38932182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6"/>
          <p:cNvSpPr>
            <a:spLocks noGrp="1"/>
          </p:cNvSpPr>
          <p:nvPr>
            <p:ph type="title"/>
          </p:nvPr>
        </p:nvSpPr>
        <p:spPr>
          <a:xfrm>
            <a:off x="0" y="116632"/>
            <a:ext cx="9144000" cy="576064"/>
          </a:xfrm>
          <a:solidFill>
            <a:srgbClr val="7030A0"/>
          </a:solidFill>
        </p:spPr>
        <p:txBody>
          <a:bodyPr>
            <a:noAutofit/>
          </a:bodyPr>
          <a:lstStyle/>
          <a:p>
            <a:r>
              <a:rPr lang="ru-RU" altLang="uk-UA" sz="3600" b="1" dirty="0" smtClean="0">
                <a:solidFill>
                  <a:schemeClr val="bg1"/>
                </a:solidFill>
                <a:latin typeface="PF Square Sans Pro" panose="02000506040000020004" pitchFamily="2" charset="0"/>
              </a:rPr>
              <a:t>Кооператив «</a:t>
            </a:r>
            <a:r>
              <a:rPr lang="ru-RU" altLang="uk-UA" sz="3600" b="1" dirty="0" err="1" smtClean="0">
                <a:solidFill>
                  <a:schemeClr val="bg1"/>
                </a:solidFill>
                <a:latin typeface="PF Square Sans Pro" panose="02000506040000020004" pitchFamily="2" charset="0"/>
              </a:rPr>
              <a:t>Молочні</a:t>
            </a:r>
            <a:r>
              <a:rPr lang="ru-RU" altLang="uk-UA" sz="3600" b="1" dirty="0" smtClean="0">
                <a:solidFill>
                  <a:schemeClr val="bg1"/>
                </a:solidFill>
                <a:latin typeface="PF Square Sans Pro" panose="02000506040000020004" pitchFamily="2" charset="0"/>
              </a:rPr>
              <a:t> </a:t>
            </a:r>
            <a:r>
              <a:rPr lang="ru-RU" altLang="uk-UA" sz="3600" b="1" dirty="0" err="1" smtClean="0">
                <a:solidFill>
                  <a:schemeClr val="bg1"/>
                </a:solidFill>
                <a:latin typeface="PF Square Sans Pro" panose="02000506040000020004" pitchFamily="2" charset="0"/>
              </a:rPr>
              <a:t>ріки</a:t>
            </a:r>
            <a:r>
              <a:rPr lang="ru-RU" altLang="uk-UA" sz="3600" b="1" dirty="0" smtClean="0">
                <a:solidFill>
                  <a:schemeClr val="bg1"/>
                </a:solidFill>
                <a:latin typeface="PF Square Sans Pro" panose="02000506040000020004" pitchFamily="2" charset="0"/>
              </a:rPr>
              <a:t>»</a:t>
            </a:r>
            <a:endParaRPr lang="uk-UA" altLang="uk-UA" sz="3600" b="1" dirty="0" smtClean="0">
              <a:solidFill>
                <a:schemeClr val="bg1"/>
              </a:solidFill>
              <a:latin typeface="PF Square Sans Pro" panose="02000506040000020004" pitchFamily="2" charset="0"/>
            </a:endParaRPr>
          </a:p>
        </p:txBody>
      </p:sp>
      <p:graphicFrame>
        <p:nvGraphicFramePr>
          <p:cNvPr id="2" name="Таблиця 1"/>
          <p:cNvGraphicFramePr>
            <a:graphicFrameLocks noGrp="1"/>
          </p:cNvGraphicFramePr>
          <p:nvPr>
            <p:extLst>
              <p:ext uri="{D42A27DB-BD31-4B8C-83A1-F6EECF244321}">
                <p14:modId xmlns:p14="http://schemas.microsoft.com/office/powerpoint/2010/main" val="279139451"/>
              </p:ext>
            </p:extLst>
          </p:nvPr>
        </p:nvGraphicFramePr>
        <p:xfrm>
          <a:off x="467544" y="713264"/>
          <a:ext cx="8507288" cy="446405"/>
        </p:xfrm>
        <a:graphic>
          <a:graphicData uri="http://schemas.openxmlformats.org/drawingml/2006/table">
            <a:tbl>
              <a:tblPr firstRow="1" firstCol="1" bandRow="1">
                <a:tableStyleId>{5C22544A-7EE6-4342-B048-85BDC9FD1C3A}</a:tableStyleId>
              </a:tblPr>
              <a:tblGrid>
                <a:gridCol w="8507288">
                  <a:extLst>
                    <a:ext uri="{9D8B030D-6E8A-4147-A177-3AD203B41FA5}">
                      <a16:colId xmlns:a16="http://schemas.microsoft.com/office/drawing/2014/main" val="1690374244"/>
                    </a:ext>
                  </a:extLst>
                </a:gridCol>
              </a:tblGrid>
              <a:tr h="0">
                <a:tc>
                  <a:txBody>
                    <a:bodyPr/>
                    <a:lstStyle/>
                    <a:p>
                      <a:pPr marL="148590" indent="-148590" algn="ctr" fontAlgn="base">
                        <a:lnSpc>
                          <a:spcPct val="107000"/>
                        </a:lnSpc>
                        <a:spcAft>
                          <a:spcPts val="0"/>
                        </a:spcAft>
                      </a:pPr>
                      <a:r>
                        <a:rPr lang="uk-UA" sz="2400" dirty="0" smtClean="0">
                          <a:effectLst/>
                        </a:rPr>
                        <a:t>Припущення</a:t>
                      </a:r>
                      <a:r>
                        <a:rPr lang="uk-UA" sz="2400" baseline="0" dirty="0" smtClean="0">
                          <a:effectLst/>
                        </a:rPr>
                        <a:t> до результату 2</a:t>
                      </a:r>
                      <a:endParaRPr lang="uk-UA" sz="2400" dirty="0">
                        <a:effectLst/>
                        <a:latin typeface="Calibri" panose="020F0502020204030204" pitchFamily="34" charset="0"/>
                        <a:cs typeface="Times New Roman" panose="02020603050405020304" pitchFamily="18" charset="0"/>
                      </a:endParaRPr>
                    </a:p>
                  </a:txBody>
                  <a:tcPr marL="36195" marR="36195" marT="36195" marB="36195">
                    <a:solidFill>
                      <a:srgbClr val="FF0000"/>
                    </a:solidFill>
                  </a:tcPr>
                </a:tc>
                <a:extLst>
                  <a:ext uri="{0D108BD9-81ED-4DB2-BD59-A6C34878D82A}">
                    <a16:rowId xmlns:a16="http://schemas.microsoft.com/office/drawing/2014/main" val="1530393465"/>
                  </a:ext>
                </a:extLst>
              </a:tr>
            </a:tbl>
          </a:graphicData>
        </a:graphic>
      </p:graphicFrame>
      <p:pic>
        <p:nvPicPr>
          <p:cNvPr id="6" name="Рисунок 5"/>
          <p:cNvPicPr>
            <a:picLocks noChangeAspect="1"/>
          </p:cNvPicPr>
          <p:nvPr/>
        </p:nvPicPr>
        <p:blipFill>
          <a:blip r:embed="rId2"/>
          <a:stretch>
            <a:fillRect/>
          </a:stretch>
        </p:blipFill>
        <p:spPr>
          <a:xfrm>
            <a:off x="8410114" y="181719"/>
            <a:ext cx="530398" cy="536494"/>
          </a:xfrm>
          <a:prstGeom prst="rect">
            <a:avLst/>
          </a:prstGeom>
        </p:spPr>
      </p:pic>
      <p:graphicFrame>
        <p:nvGraphicFramePr>
          <p:cNvPr id="3" name="Таблиця 2"/>
          <p:cNvGraphicFramePr>
            <a:graphicFrameLocks noGrp="1"/>
          </p:cNvGraphicFramePr>
          <p:nvPr>
            <p:extLst>
              <p:ext uri="{D42A27DB-BD31-4B8C-83A1-F6EECF244321}">
                <p14:modId xmlns:p14="http://schemas.microsoft.com/office/powerpoint/2010/main" val="208368005"/>
              </p:ext>
            </p:extLst>
          </p:nvPr>
        </p:nvGraphicFramePr>
        <p:xfrm>
          <a:off x="107504" y="1196752"/>
          <a:ext cx="3240360" cy="5544616"/>
        </p:xfrm>
        <a:graphic>
          <a:graphicData uri="http://schemas.openxmlformats.org/drawingml/2006/table">
            <a:tbl>
              <a:tblPr firstRow="1" firstCol="1" bandRow="1">
                <a:tableStyleId>{5C22544A-7EE6-4342-B048-85BDC9FD1C3A}</a:tableStyleId>
              </a:tblPr>
              <a:tblGrid>
                <a:gridCol w="1767458">
                  <a:extLst>
                    <a:ext uri="{9D8B030D-6E8A-4147-A177-3AD203B41FA5}">
                      <a16:colId xmlns:a16="http://schemas.microsoft.com/office/drawing/2014/main" val="2727876431"/>
                    </a:ext>
                  </a:extLst>
                </a:gridCol>
                <a:gridCol w="1472902">
                  <a:extLst>
                    <a:ext uri="{9D8B030D-6E8A-4147-A177-3AD203B41FA5}">
                      <a16:colId xmlns:a16="http://schemas.microsoft.com/office/drawing/2014/main" val="2392991864"/>
                    </a:ext>
                  </a:extLst>
                </a:gridCol>
              </a:tblGrid>
              <a:tr h="1509619">
                <a:tc gridSpan="2">
                  <a:txBody>
                    <a:bodyPr/>
                    <a:lstStyle/>
                    <a:p>
                      <a:pPr marL="20955" algn="ctr">
                        <a:lnSpc>
                          <a:spcPct val="107000"/>
                        </a:lnSpc>
                        <a:spcAft>
                          <a:spcPts val="0"/>
                        </a:spcAft>
                      </a:pPr>
                      <a:r>
                        <a:rPr lang="uk-UA" sz="2400" b="1" dirty="0">
                          <a:solidFill>
                            <a:schemeClr val="bg1"/>
                          </a:solidFill>
                          <a:effectLst/>
                        </a:rPr>
                        <a:t>Створено потужності для зберігання молока</a:t>
                      </a:r>
                      <a:endParaRPr lang="uk-UA"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hMerge="1">
                  <a:txBody>
                    <a:bodyPr/>
                    <a:lstStyle/>
                    <a:p>
                      <a:endParaRPr lang="uk-UA"/>
                    </a:p>
                  </a:txBody>
                  <a:tcPr/>
                </a:tc>
                <a:extLst>
                  <a:ext uri="{0D108BD9-81ED-4DB2-BD59-A6C34878D82A}">
                    <a16:rowId xmlns:a16="http://schemas.microsoft.com/office/drawing/2014/main" val="20959408"/>
                  </a:ext>
                </a:extLst>
              </a:tr>
              <a:tr h="4034997">
                <a:tc>
                  <a:txBody>
                    <a:bodyPr/>
                    <a:lstStyle/>
                    <a:p>
                      <a:pPr marL="342900" marR="34925" lvl="0" indent="-342900">
                        <a:lnSpc>
                          <a:spcPct val="107000"/>
                        </a:lnSpc>
                        <a:spcAft>
                          <a:spcPts val="0"/>
                        </a:spcAft>
                        <a:buFont typeface="Wingdings" panose="05000000000000000000" pitchFamily="2" charset="2"/>
                        <a:buChar char=""/>
                        <a:tabLst>
                          <a:tab pos="46990" algn="l"/>
                        </a:tabLst>
                      </a:pPr>
                      <a:r>
                        <a:rPr lang="uk-UA" sz="1800" b="1" dirty="0">
                          <a:solidFill>
                            <a:schemeClr val="tx1"/>
                          </a:solidFill>
                          <a:effectLst/>
                        </a:rPr>
                        <a:t>Закупівля обладнання для зберігання молока</a:t>
                      </a:r>
                      <a:endParaRPr lang="uk-UA" sz="1800" b="1" dirty="0">
                        <a:solidFill>
                          <a:schemeClr val="tx1"/>
                        </a:solidFill>
                        <a:effectLst/>
                        <a:latin typeface="Calibri" panose="020F0502020204030204" pitchFamily="34" charset="0"/>
                        <a:cs typeface="Times New Roman" panose="02020603050405020304" pitchFamily="18" charset="0"/>
                      </a:endParaRPr>
                    </a:p>
                  </a:txBody>
                  <a:tcPr marL="68580" marR="68580" marT="0" marB="0" vert="vert270">
                    <a:solidFill>
                      <a:srgbClr val="92D050"/>
                    </a:solidFill>
                  </a:tcPr>
                </a:tc>
                <a:tc>
                  <a:txBody>
                    <a:bodyPr/>
                    <a:lstStyle/>
                    <a:p>
                      <a:pPr marL="342900" marR="34925" lvl="0" indent="-342900">
                        <a:lnSpc>
                          <a:spcPct val="107000"/>
                        </a:lnSpc>
                        <a:spcAft>
                          <a:spcPts val="0"/>
                        </a:spcAft>
                        <a:buFont typeface="Wingdings" panose="05000000000000000000" pitchFamily="2" charset="2"/>
                        <a:buChar char=""/>
                        <a:tabLst>
                          <a:tab pos="46990" algn="l"/>
                        </a:tabLst>
                      </a:pPr>
                      <a:r>
                        <a:rPr lang="uk-UA" sz="1800" b="1" dirty="0">
                          <a:effectLst/>
                        </a:rPr>
                        <a:t>Навчання членів кооперативу щодо технологій зберігання молока</a:t>
                      </a:r>
                      <a:endParaRPr lang="uk-UA" sz="1800" b="1" dirty="0">
                        <a:effectLst/>
                        <a:latin typeface="Calibri" panose="020F0502020204030204" pitchFamily="34" charset="0"/>
                        <a:cs typeface="Times New Roman" panose="02020603050405020304" pitchFamily="18" charset="0"/>
                      </a:endParaRPr>
                    </a:p>
                  </a:txBody>
                  <a:tcPr marL="68580" marR="68580" marT="0" marB="0" vert="vert270">
                    <a:solidFill>
                      <a:srgbClr val="92D050"/>
                    </a:solidFill>
                  </a:tcPr>
                </a:tc>
                <a:extLst>
                  <a:ext uri="{0D108BD9-81ED-4DB2-BD59-A6C34878D82A}">
                    <a16:rowId xmlns:a16="http://schemas.microsoft.com/office/drawing/2014/main" val="1140426711"/>
                  </a:ext>
                </a:extLst>
              </a:tr>
            </a:tbl>
          </a:graphicData>
        </a:graphic>
      </p:graphicFrame>
      <p:sp>
        <p:nvSpPr>
          <p:cNvPr id="4" name="Прямокутник 3"/>
          <p:cNvSpPr/>
          <p:nvPr/>
        </p:nvSpPr>
        <p:spPr>
          <a:xfrm>
            <a:off x="3707904" y="1772816"/>
            <a:ext cx="5266928" cy="3046988"/>
          </a:xfrm>
          <a:prstGeom prst="rect">
            <a:avLst/>
          </a:prstGeom>
        </p:spPr>
        <p:txBody>
          <a:bodyPr wrap="square">
            <a:spAutoFit/>
          </a:bodyPr>
          <a:lstStyle/>
          <a:p>
            <a:pPr marL="342900" lvl="0" indent="-342900" fontAlgn="base">
              <a:spcAft>
                <a:spcPts val="0"/>
              </a:spcAft>
              <a:buFont typeface="Wingdings" panose="05000000000000000000" pitchFamily="2" charset="2"/>
              <a:buChar char=""/>
              <a:tabLst>
                <a:tab pos="143510" algn="l"/>
              </a:tabLst>
            </a:pPr>
            <a:r>
              <a:rPr lang="uk-UA" sz="24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Постачання </a:t>
            </a:r>
            <a:r>
              <a:rPr lang="uk-UA"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електричної енергії для пунктів збору молока надається безперебійно</a:t>
            </a:r>
          </a:p>
          <a:p>
            <a:pPr marL="342900" lvl="0" indent="-342900" fontAlgn="base">
              <a:spcAft>
                <a:spcPts val="0"/>
              </a:spcAft>
              <a:buFont typeface="Wingdings" panose="05000000000000000000" pitchFamily="2" charset="2"/>
              <a:buChar char=""/>
              <a:tabLst>
                <a:tab pos="143510" algn="l"/>
              </a:tabLst>
            </a:pPr>
            <a:r>
              <a:rPr lang="uk-UA" sz="24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Продукція </a:t>
            </a:r>
            <a:r>
              <a:rPr lang="uk-UA"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кооперативу відповідає стандартам у сфері </a:t>
            </a:r>
            <a:r>
              <a:rPr lang="uk-UA"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фітосанітарії</a:t>
            </a:r>
            <a:endParaRPr lang="uk-UA" sz="24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spcAft>
                <a:spcPts val="0"/>
              </a:spcAft>
              <a:buFont typeface="Wingdings" panose="05000000000000000000" pitchFamily="2" charset="2"/>
              <a:buChar char=""/>
              <a:tabLst>
                <a:tab pos="143510" algn="l"/>
              </a:tabLst>
            </a:pPr>
            <a:r>
              <a:rPr lang="uk-UA" sz="24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uk-UA"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704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521863"/>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ПРИПУЩЕННЯ на рівні цілей</a:t>
            </a:r>
            <a:endParaRPr lang="uk-UA" sz="4000" b="1" dirty="0">
              <a:latin typeface="Century Gothic" pitchFamily="34" charset="0"/>
            </a:endParaRPr>
          </a:p>
        </p:txBody>
      </p:sp>
      <p:pic>
        <p:nvPicPr>
          <p:cNvPr id="10" name="Рисунок 9"/>
          <p:cNvPicPr>
            <a:picLocks noChangeAspect="1"/>
          </p:cNvPicPr>
          <p:nvPr/>
        </p:nvPicPr>
        <p:blipFill>
          <a:blip r:embed="rId3"/>
          <a:stretch>
            <a:fillRect/>
          </a:stretch>
        </p:blipFill>
        <p:spPr>
          <a:xfrm>
            <a:off x="8490275" y="98825"/>
            <a:ext cx="530398" cy="536494"/>
          </a:xfrm>
          <a:prstGeom prst="rect">
            <a:avLst/>
          </a:prstGeom>
        </p:spPr>
      </p:pic>
      <p:pic>
        <p:nvPicPr>
          <p:cNvPr id="12" name="Picture 99"/>
          <p:cNvPicPr/>
          <p:nvPr/>
        </p:nvPicPr>
        <p:blipFill>
          <a:blip r:embed="rId4">
            <a:extLst/>
          </a:blip>
          <a:srcRect/>
          <a:stretch>
            <a:fillRect/>
          </a:stretch>
        </p:blipFill>
        <p:spPr bwMode="auto">
          <a:xfrm>
            <a:off x="-9164" y="853457"/>
            <a:ext cx="5264534" cy="5811316"/>
          </a:xfrm>
          <a:prstGeom prst="rect">
            <a:avLst/>
          </a:prstGeom>
          <a:noFill/>
        </p:spPr>
      </p:pic>
      <p:sp>
        <p:nvSpPr>
          <p:cNvPr id="14" name="Прямокутник 13"/>
          <p:cNvSpPr/>
          <p:nvPr/>
        </p:nvSpPr>
        <p:spPr>
          <a:xfrm>
            <a:off x="4777597" y="868088"/>
            <a:ext cx="4248472" cy="4647426"/>
          </a:xfrm>
          <a:prstGeom prst="rect">
            <a:avLst/>
          </a:prstGeom>
        </p:spPr>
        <p:txBody>
          <a:bodyPr wrap="square">
            <a:spAutoFit/>
          </a:bodyPr>
          <a:lstStyle/>
          <a:p>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Я</a:t>
            </a:r>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кі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зовнішні чинники та умови поза межами Вашої відповідальності є необхідними для досягнення Конкретних цілей та Загальних цілей. </a:t>
            </a:r>
          </a:p>
          <a:p>
            <a:endParaRPr lang="uk-UA" sz="2400" b="1" dirty="0" smtClean="0">
              <a:solidFill>
                <a:srgbClr val="FF0000"/>
              </a:solidFill>
              <a:latin typeface="PF Square Sans Pro" panose="02000506040000020004" pitchFamily="2" charset="0"/>
              <a:ea typeface="Calibri" panose="020F0502020204030204" pitchFamily="34" charset="0"/>
              <a:cs typeface="Times New Roman" panose="02020603050405020304" pitchFamily="18" charset="0"/>
            </a:endParaRPr>
          </a:p>
          <a:p>
            <a:r>
              <a:rPr lang="uk-UA" sz="2400" b="1" dirty="0" smtClean="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У </a:t>
            </a:r>
            <a:r>
              <a:rPr lang="uk-UA" sz="2400" b="1" dirty="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цьому випадку Ви повинні надати </a:t>
            </a:r>
            <a:r>
              <a:rPr lang="uk-UA" sz="2400" b="1" dirty="0" smtClean="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також </a:t>
            </a:r>
            <a:r>
              <a:rPr lang="uk-UA" sz="3200" b="1" dirty="0" smtClean="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ризики </a:t>
            </a:r>
            <a:r>
              <a:rPr lang="uk-UA" sz="2400" b="1" dirty="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(негативні твердження), які повинні бути прийняті до уваги.</a:t>
            </a:r>
          </a:p>
        </p:txBody>
      </p:sp>
      <p:sp>
        <p:nvSpPr>
          <p:cNvPr id="11" name="Прямокутник 10"/>
          <p:cNvSpPr/>
          <p:nvPr/>
        </p:nvSpPr>
        <p:spPr>
          <a:xfrm>
            <a:off x="70667" y="6526274"/>
            <a:ext cx="8946963" cy="276999"/>
          </a:xfrm>
          <a:prstGeom prst="rect">
            <a:avLst/>
          </a:prstGeom>
        </p:spPr>
        <p:txBody>
          <a:bodyPr wrap="square">
            <a:spAutoFit/>
          </a:bodyPr>
          <a:lstStyle/>
          <a:p>
            <a:r>
              <a:rPr lang="uk-UA" sz="1200" b="1" i="1" dirty="0">
                <a:latin typeface="PF Square Sans Pro" panose="02000506040000020004" pitchFamily="2" charset="0"/>
              </a:rPr>
              <a:t>Джерело: https://drive.google.com/file/d/0B5O1l5QibfQZZXRZWDNzeUJ6TEk/view</a:t>
            </a:r>
            <a:endParaRPr lang="uk-UA" sz="1200" b="1" dirty="0"/>
          </a:p>
        </p:txBody>
      </p:sp>
    </p:spTree>
    <p:extLst>
      <p:ext uri="{BB962C8B-B14F-4D97-AF65-F5344CB8AC3E}">
        <p14:creationId xmlns:p14="http://schemas.microsoft.com/office/powerpoint/2010/main" val="41682021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6"/>
          <p:cNvSpPr>
            <a:spLocks noGrp="1"/>
          </p:cNvSpPr>
          <p:nvPr>
            <p:ph type="title"/>
          </p:nvPr>
        </p:nvSpPr>
        <p:spPr>
          <a:xfrm>
            <a:off x="0" y="116632"/>
            <a:ext cx="9144000" cy="576064"/>
          </a:xfrm>
          <a:solidFill>
            <a:srgbClr val="7030A0"/>
          </a:solidFill>
        </p:spPr>
        <p:txBody>
          <a:bodyPr>
            <a:noAutofit/>
          </a:bodyPr>
          <a:lstStyle/>
          <a:p>
            <a:r>
              <a:rPr lang="ru-RU" altLang="uk-UA" sz="3600" b="1" dirty="0" smtClean="0">
                <a:solidFill>
                  <a:schemeClr val="bg1"/>
                </a:solidFill>
                <a:latin typeface="PF Square Sans Pro" panose="02000506040000020004" pitchFamily="2" charset="0"/>
              </a:rPr>
              <a:t>Кооператив «</a:t>
            </a:r>
            <a:r>
              <a:rPr lang="ru-RU" altLang="uk-UA" sz="3600" b="1" dirty="0" err="1" smtClean="0">
                <a:solidFill>
                  <a:schemeClr val="bg1"/>
                </a:solidFill>
                <a:latin typeface="PF Square Sans Pro" panose="02000506040000020004" pitchFamily="2" charset="0"/>
              </a:rPr>
              <a:t>Молочні</a:t>
            </a:r>
            <a:r>
              <a:rPr lang="ru-RU" altLang="uk-UA" sz="3600" b="1" dirty="0" smtClean="0">
                <a:solidFill>
                  <a:schemeClr val="bg1"/>
                </a:solidFill>
                <a:latin typeface="PF Square Sans Pro" panose="02000506040000020004" pitchFamily="2" charset="0"/>
              </a:rPr>
              <a:t> </a:t>
            </a:r>
            <a:r>
              <a:rPr lang="ru-RU" altLang="uk-UA" sz="3600" b="1" dirty="0" err="1" smtClean="0">
                <a:solidFill>
                  <a:schemeClr val="bg1"/>
                </a:solidFill>
                <a:latin typeface="PF Square Sans Pro" panose="02000506040000020004" pitchFamily="2" charset="0"/>
              </a:rPr>
              <a:t>ріки</a:t>
            </a:r>
            <a:r>
              <a:rPr lang="ru-RU" altLang="uk-UA" sz="3600" b="1" dirty="0" smtClean="0">
                <a:solidFill>
                  <a:schemeClr val="bg1"/>
                </a:solidFill>
                <a:latin typeface="PF Square Sans Pro" panose="02000506040000020004" pitchFamily="2" charset="0"/>
              </a:rPr>
              <a:t>»</a:t>
            </a:r>
            <a:endParaRPr lang="uk-UA" altLang="uk-UA" sz="3600" b="1" dirty="0" smtClean="0">
              <a:solidFill>
                <a:schemeClr val="bg1"/>
              </a:solidFill>
              <a:latin typeface="PF Square Sans Pro" panose="02000506040000020004" pitchFamily="2" charset="0"/>
            </a:endParaRPr>
          </a:p>
        </p:txBody>
      </p:sp>
      <p:graphicFrame>
        <p:nvGraphicFramePr>
          <p:cNvPr id="2" name="Таблиця 1"/>
          <p:cNvGraphicFramePr>
            <a:graphicFrameLocks noGrp="1"/>
          </p:cNvGraphicFramePr>
          <p:nvPr>
            <p:extLst>
              <p:ext uri="{D42A27DB-BD31-4B8C-83A1-F6EECF244321}">
                <p14:modId xmlns:p14="http://schemas.microsoft.com/office/powerpoint/2010/main" val="369133384"/>
              </p:ext>
            </p:extLst>
          </p:nvPr>
        </p:nvGraphicFramePr>
        <p:xfrm>
          <a:off x="318356" y="719511"/>
          <a:ext cx="8507288" cy="446405"/>
        </p:xfrm>
        <a:graphic>
          <a:graphicData uri="http://schemas.openxmlformats.org/drawingml/2006/table">
            <a:tbl>
              <a:tblPr firstRow="1" firstCol="1" bandRow="1">
                <a:tableStyleId>{5C22544A-7EE6-4342-B048-85BDC9FD1C3A}</a:tableStyleId>
              </a:tblPr>
              <a:tblGrid>
                <a:gridCol w="8507288">
                  <a:extLst>
                    <a:ext uri="{9D8B030D-6E8A-4147-A177-3AD203B41FA5}">
                      <a16:colId xmlns:a16="http://schemas.microsoft.com/office/drawing/2014/main" val="1690374244"/>
                    </a:ext>
                  </a:extLst>
                </a:gridCol>
              </a:tblGrid>
              <a:tr h="0">
                <a:tc>
                  <a:txBody>
                    <a:bodyPr/>
                    <a:lstStyle/>
                    <a:p>
                      <a:pPr marL="148590" indent="-148590" algn="ctr" fontAlgn="base">
                        <a:lnSpc>
                          <a:spcPct val="107000"/>
                        </a:lnSpc>
                        <a:spcAft>
                          <a:spcPts val="0"/>
                        </a:spcAft>
                      </a:pPr>
                      <a:r>
                        <a:rPr lang="uk-UA" sz="2400" dirty="0" smtClean="0">
                          <a:effectLst/>
                        </a:rPr>
                        <a:t>Припущення</a:t>
                      </a:r>
                      <a:r>
                        <a:rPr lang="uk-UA" sz="2400" baseline="0" dirty="0" smtClean="0">
                          <a:effectLst/>
                        </a:rPr>
                        <a:t> і ризики до цілей</a:t>
                      </a:r>
                      <a:endParaRPr lang="uk-UA" sz="2400" dirty="0">
                        <a:effectLst/>
                        <a:latin typeface="Calibri" panose="020F0502020204030204" pitchFamily="34" charset="0"/>
                        <a:cs typeface="Times New Roman" panose="02020603050405020304" pitchFamily="18" charset="0"/>
                      </a:endParaRPr>
                    </a:p>
                  </a:txBody>
                  <a:tcPr marL="36195" marR="36195" marT="36195" marB="36195">
                    <a:solidFill>
                      <a:srgbClr val="FF0000"/>
                    </a:solidFill>
                  </a:tcPr>
                </a:tc>
                <a:extLst>
                  <a:ext uri="{0D108BD9-81ED-4DB2-BD59-A6C34878D82A}">
                    <a16:rowId xmlns:a16="http://schemas.microsoft.com/office/drawing/2014/main" val="1530393465"/>
                  </a:ext>
                </a:extLst>
              </a:tr>
            </a:tbl>
          </a:graphicData>
        </a:graphic>
      </p:graphicFrame>
      <p:pic>
        <p:nvPicPr>
          <p:cNvPr id="6" name="Рисунок 5"/>
          <p:cNvPicPr>
            <a:picLocks noChangeAspect="1"/>
          </p:cNvPicPr>
          <p:nvPr/>
        </p:nvPicPr>
        <p:blipFill>
          <a:blip r:embed="rId2"/>
          <a:stretch>
            <a:fillRect/>
          </a:stretch>
        </p:blipFill>
        <p:spPr>
          <a:xfrm>
            <a:off x="8410114" y="181719"/>
            <a:ext cx="530398" cy="536494"/>
          </a:xfrm>
          <a:prstGeom prst="rect">
            <a:avLst/>
          </a:prstGeom>
        </p:spPr>
      </p:pic>
      <p:graphicFrame>
        <p:nvGraphicFramePr>
          <p:cNvPr id="5" name="Таблиця 4"/>
          <p:cNvGraphicFramePr>
            <a:graphicFrameLocks noGrp="1"/>
          </p:cNvGraphicFramePr>
          <p:nvPr>
            <p:extLst>
              <p:ext uri="{D42A27DB-BD31-4B8C-83A1-F6EECF244321}">
                <p14:modId xmlns:p14="http://schemas.microsoft.com/office/powerpoint/2010/main" val="2793708140"/>
              </p:ext>
            </p:extLst>
          </p:nvPr>
        </p:nvGraphicFramePr>
        <p:xfrm>
          <a:off x="173481" y="1174597"/>
          <a:ext cx="8797037" cy="1036320"/>
        </p:xfrm>
        <a:graphic>
          <a:graphicData uri="http://schemas.openxmlformats.org/drawingml/2006/table">
            <a:tbl>
              <a:tblPr firstRow="1" firstCol="1" bandRow="1">
                <a:tableStyleId>{5C22544A-7EE6-4342-B048-85BDC9FD1C3A}</a:tableStyleId>
              </a:tblPr>
              <a:tblGrid>
                <a:gridCol w="2921104">
                  <a:extLst>
                    <a:ext uri="{9D8B030D-6E8A-4147-A177-3AD203B41FA5}">
                      <a16:colId xmlns:a16="http://schemas.microsoft.com/office/drawing/2014/main" val="2080224257"/>
                    </a:ext>
                  </a:extLst>
                </a:gridCol>
                <a:gridCol w="5875933">
                  <a:extLst>
                    <a:ext uri="{9D8B030D-6E8A-4147-A177-3AD203B41FA5}">
                      <a16:colId xmlns:a16="http://schemas.microsoft.com/office/drawing/2014/main" val="1442847661"/>
                    </a:ext>
                  </a:extLst>
                </a:gridCol>
              </a:tblGrid>
              <a:tr h="0">
                <a:tc>
                  <a:txBody>
                    <a:bodyPr/>
                    <a:lstStyle/>
                    <a:p>
                      <a:pPr algn="ctr" fontAlgn="base">
                        <a:lnSpc>
                          <a:spcPct val="107000"/>
                        </a:lnSpc>
                        <a:spcAft>
                          <a:spcPts val="0"/>
                        </a:spcAft>
                      </a:pPr>
                      <a:r>
                        <a:rPr lang="uk-UA" sz="2000" dirty="0">
                          <a:effectLst/>
                        </a:rPr>
                        <a:t>Конкретна ціль</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rgbClr val="002060"/>
                    </a:solidFill>
                  </a:tcPr>
                </a:tc>
                <a:tc>
                  <a:txBody>
                    <a:bodyPr/>
                    <a:lstStyle/>
                    <a:p>
                      <a:pPr fontAlgn="base">
                        <a:lnSpc>
                          <a:spcPct val="107000"/>
                        </a:lnSpc>
                        <a:spcAft>
                          <a:spcPts val="0"/>
                        </a:spcAft>
                      </a:pPr>
                      <a:r>
                        <a:rPr lang="uk-UA" sz="2000" dirty="0">
                          <a:effectLst/>
                        </a:rPr>
                        <a:t>Збільшення доходів членів кооперативу «Молочні мрії» шляхом вдосконалення спільного управління та ефективного ведення бізнесу</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solidFill>
                      <a:srgbClr val="002060"/>
                    </a:solidFill>
                  </a:tcPr>
                </a:tc>
                <a:extLst>
                  <a:ext uri="{0D108BD9-81ED-4DB2-BD59-A6C34878D82A}">
                    <a16:rowId xmlns:a16="http://schemas.microsoft.com/office/drawing/2014/main" val="3559020459"/>
                  </a:ext>
                </a:extLst>
              </a:tr>
            </a:tbl>
          </a:graphicData>
        </a:graphic>
      </p:graphicFrame>
      <p:sp>
        <p:nvSpPr>
          <p:cNvPr id="7" name="Прямокутник 6"/>
          <p:cNvSpPr/>
          <p:nvPr/>
        </p:nvSpPr>
        <p:spPr>
          <a:xfrm>
            <a:off x="188044" y="2261265"/>
            <a:ext cx="3663876" cy="3416320"/>
          </a:xfrm>
          <a:prstGeom prst="rect">
            <a:avLst/>
          </a:prstGeom>
          <a:solidFill>
            <a:srgbClr val="00B050"/>
          </a:solidFill>
        </p:spPr>
        <p:txBody>
          <a:bodyPr wrap="square">
            <a:spAutoFit/>
          </a:bodyPr>
          <a:lstStyle/>
          <a:p>
            <a:pPr marL="143510" indent="-90170" fontAlgn="base">
              <a:tabLst>
                <a:tab pos="143510" algn="l"/>
              </a:tabLst>
            </a:pPr>
            <a:r>
              <a:rPr lang="uk-UA" sz="2400" b="1" i="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Припущення</a:t>
            </a:r>
            <a:endParaRPr lang="uk-UA" sz="2400" b="1" dirty="0">
              <a:solidFill>
                <a:schemeClr val="bg1"/>
              </a:solidFill>
            </a:endParaRPr>
          </a:p>
          <a:p>
            <a:pPr marL="342900" lvl="0" indent="-342900" fontAlgn="base">
              <a:spcAft>
                <a:spcPts val="0"/>
              </a:spcAft>
              <a:buFont typeface="Wingdings" panose="05000000000000000000" pitchFamily="2" charset="2"/>
              <a:buChar char=""/>
              <a:tabLst>
                <a:tab pos="143510" algn="l"/>
              </a:tabLst>
            </a:pPr>
            <a:r>
              <a:rPr lang="uk-UA" sz="24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Не планується закриття головного місцевого покупця (молокозаводу) </a:t>
            </a:r>
            <a:endParaRPr lang="uk-UA" sz="2400" b="1" dirty="0" smtClean="0">
              <a:solidFill>
                <a:schemeClr val="bg1"/>
              </a:solidFill>
            </a:endParaRPr>
          </a:p>
          <a:p>
            <a:pPr marL="342900" lvl="0" indent="-342900" fontAlgn="base">
              <a:spcAft>
                <a:spcPts val="0"/>
              </a:spcAft>
              <a:buFont typeface="Wingdings" panose="05000000000000000000" pitchFamily="2" charset="2"/>
              <a:buChar char=""/>
              <a:tabLst>
                <a:tab pos="143510" algn="l"/>
              </a:tabLst>
            </a:pPr>
            <a:r>
              <a:rPr lang="uk-UA" sz="2400" b="1" dirty="0" smtClean="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Немає </a:t>
            </a:r>
            <a:r>
              <a:rPr lang="uk-UA" sz="2400" b="1" dirty="0">
                <a:solidFill>
                  <a:schemeClr val="bg1"/>
                </a:solidFill>
                <a:latin typeface="PF Square Sans Pro" panose="02000506040000020004" pitchFamily="2" charset="0"/>
                <a:ea typeface="Times New Roman" panose="02020603050405020304" pitchFamily="18" charset="0"/>
                <a:cs typeface="Times New Roman" panose="02020603050405020304" pitchFamily="18" charset="0"/>
              </a:rPr>
              <a:t>екстремальних умов, що можуть впливати на поголів’я великої рогатої худоби</a:t>
            </a:r>
            <a:endParaRPr lang="uk-UA" sz="2400" b="1" dirty="0">
              <a:solidFill>
                <a:schemeClr val="bg1"/>
              </a:solidFill>
            </a:endParaRPr>
          </a:p>
        </p:txBody>
      </p:sp>
      <p:sp>
        <p:nvSpPr>
          <p:cNvPr id="8" name="Прямокутник 7"/>
          <p:cNvSpPr/>
          <p:nvPr/>
        </p:nvSpPr>
        <p:spPr>
          <a:xfrm>
            <a:off x="3995936" y="2261265"/>
            <a:ext cx="4944576" cy="3785652"/>
          </a:xfrm>
          <a:prstGeom prst="rect">
            <a:avLst/>
          </a:prstGeom>
          <a:solidFill>
            <a:srgbClr val="FF0000"/>
          </a:solidFill>
        </p:spPr>
        <p:txBody>
          <a:bodyPr wrap="square">
            <a:spAutoFit/>
          </a:bodyPr>
          <a:lstStyle/>
          <a:p>
            <a:r>
              <a:rPr lang="uk-UA" sz="2400" b="1" i="1" dirty="0">
                <a:solidFill>
                  <a:schemeClr val="bg1"/>
                </a:solidFill>
              </a:rPr>
              <a:t>Ризики</a:t>
            </a:r>
          </a:p>
          <a:p>
            <a:pPr marL="342900" indent="-342900">
              <a:buFont typeface="Wingdings" panose="05000000000000000000" pitchFamily="2" charset="2"/>
              <a:buChar char="§"/>
            </a:pPr>
            <a:r>
              <a:rPr lang="uk-UA" sz="2400" b="1" dirty="0" smtClean="0">
                <a:solidFill>
                  <a:schemeClr val="bg1"/>
                </a:solidFill>
              </a:rPr>
              <a:t>Криза </a:t>
            </a:r>
            <a:r>
              <a:rPr lang="uk-UA" sz="2400" b="1" dirty="0">
                <a:solidFill>
                  <a:schemeClr val="bg1"/>
                </a:solidFill>
              </a:rPr>
              <a:t>кооперативного руху в країні</a:t>
            </a:r>
          </a:p>
          <a:p>
            <a:pPr marL="342900" indent="-342900">
              <a:buFont typeface="Wingdings" panose="05000000000000000000" pitchFamily="2" charset="2"/>
              <a:buChar char="§"/>
            </a:pPr>
            <a:r>
              <a:rPr lang="uk-UA" sz="2400" b="1" dirty="0" smtClean="0">
                <a:solidFill>
                  <a:schemeClr val="bg1"/>
                </a:solidFill>
              </a:rPr>
              <a:t>Гальмування </a:t>
            </a:r>
            <a:r>
              <a:rPr lang="uk-UA" sz="2400" b="1" dirty="0">
                <a:solidFill>
                  <a:schemeClr val="bg1"/>
                </a:solidFill>
              </a:rPr>
              <a:t>реформ в країні, зокрема щодо  децентралізації і передачі відповідних ресурсів на місця</a:t>
            </a:r>
          </a:p>
          <a:p>
            <a:pPr marL="342900" indent="-342900">
              <a:buFont typeface="Wingdings" panose="05000000000000000000" pitchFamily="2" charset="2"/>
              <a:buChar char="§"/>
            </a:pPr>
            <a:r>
              <a:rPr lang="uk-UA" sz="2400" b="1" dirty="0" smtClean="0">
                <a:solidFill>
                  <a:schemeClr val="bg1"/>
                </a:solidFill>
              </a:rPr>
              <a:t>Подальше </a:t>
            </a:r>
            <a:r>
              <a:rPr lang="uk-UA" sz="2400" b="1" dirty="0">
                <a:solidFill>
                  <a:schemeClr val="bg1"/>
                </a:solidFill>
              </a:rPr>
              <a:t>погіршення соціальної інфраструктури в сільській місцевості</a:t>
            </a:r>
          </a:p>
        </p:txBody>
      </p:sp>
    </p:spTree>
    <p:extLst>
      <p:ext uri="{BB962C8B-B14F-4D97-AF65-F5344CB8AC3E}">
        <p14:creationId xmlns:p14="http://schemas.microsoft.com/office/powerpoint/2010/main" val="303299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atin typeface="Century Gothic" pitchFamily="34" charset="0"/>
              </a:rPr>
              <a:t>ПРОГРАМА </a:t>
            </a:r>
          </a:p>
          <a:p>
            <a:pPr algn="ctr"/>
            <a:r>
              <a:rPr lang="uk-UA" sz="3200" b="1" dirty="0" smtClean="0">
                <a:latin typeface="Century Gothic" pitchFamily="34" charset="0"/>
              </a:rPr>
              <a:t>«ІННОВАЦІЙНА </a:t>
            </a:r>
            <a:r>
              <a:rPr lang="uk-UA" sz="3200" b="1" dirty="0">
                <a:latin typeface="Century Gothic" pitchFamily="34" charset="0"/>
              </a:rPr>
              <a:t>ЕКОНОМІКА ТА ІНВЕСТИЦІЇ»</a:t>
            </a:r>
          </a:p>
        </p:txBody>
      </p:sp>
      <p:graphicFrame>
        <p:nvGraphicFramePr>
          <p:cNvPr id="2" name="Таблица 1"/>
          <p:cNvGraphicFramePr>
            <a:graphicFrameLocks noGrp="1"/>
          </p:cNvGraphicFramePr>
          <p:nvPr>
            <p:extLst>
              <p:ext uri="{D42A27DB-BD31-4B8C-83A1-F6EECF244321}">
                <p14:modId xmlns:p14="http://schemas.microsoft.com/office/powerpoint/2010/main" val="111901425"/>
              </p:ext>
            </p:extLst>
          </p:nvPr>
        </p:nvGraphicFramePr>
        <p:xfrm>
          <a:off x="107504" y="1340768"/>
          <a:ext cx="8928992" cy="5455920"/>
        </p:xfrm>
        <a:graphic>
          <a:graphicData uri="http://schemas.openxmlformats.org/drawingml/2006/table">
            <a:tbl>
              <a:tblPr firstRow="1" bandRow="1">
                <a:tableStyleId>{5C22544A-7EE6-4342-B048-85BDC9FD1C3A}</a:tableStyleId>
              </a:tblPr>
              <a:tblGrid>
                <a:gridCol w="2884659">
                  <a:extLst>
                    <a:ext uri="{9D8B030D-6E8A-4147-A177-3AD203B41FA5}">
                      <a16:colId xmlns:a16="http://schemas.microsoft.com/office/drawing/2014/main" val="20000"/>
                    </a:ext>
                  </a:extLst>
                </a:gridCol>
                <a:gridCol w="1790914">
                  <a:extLst>
                    <a:ext uri="{9D8B030D-6E8A-4147-A177-3AD203B41FA5}">
                      <a16:colId xmlns:a16="http://schemas.microsoft.com/office/drawing/2014/main" val="20001"/>
                    </a:ext>
                  </a:extLst>
                </a:gridCol>
                <a:gridCol w="4253419">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err="1" smtClean="0">
                          <a:latin typeface="Arial" panose="020B0604020202020204" pitchFamily="34" charset="0"/>
                          <a:cs typeface="Arial" panose="020B0604020202020204" pitchFamily="34" charset="0"/>
                        </a:rPr>
                        <a:t>Назва</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напряму</a:t>
                      </a:r>
                      <a:endParaRPr lang="ru-RU" sz="1400" b="1" dirty="0" smtClean="0">
                        <a:latin typeface="Arial" panose="020B0604020202020204" pitchFamily="34" charset="0"/>
                        <a:cs typeface="Arial" panose="020B0604020202020204" pitchFamily="34" charset="0"/>
                      </a:endParaRPr>
                    </a:p>
                  </a:txBody>
                  <a:tcPr anchor="ctr"/>
                </a:tc>
                <a:tc>
                  <a:txBody>
                    <a:bodyPr/>
                    <a:lstStyle/>
                    <a:p>
                      <a:pPr algn="ctr"/>
                      <a:r>
                        <a:rPr lang="uk-UA" sz="1400" b="1" dirty="0" smtClean="0">
                          <a:latin typeface="Arial" panose="020B0604020202020204" pitchFamily="34" charset="0"/>
                          <a:cs typeface="Arial" panose="020B0604020202020204" pitchFamily="34" charset="0"/>
                        </a:rPr>
                        <a:t>Обсяг</a:t>
                      </a:r>
                      <a:r>
                        <a:rPr lang="uk-UA" sz="1400" b="1" baseline="0" dirty="0" smtClean="0">
                          <a:latin typeface="Arial" panose="020B0604020202020204" pitchFamily="34" charset="0"/>
                          <a:cs typeface="Arial" panose="020B0604020202020204" pitchFamily="34" charset="0"/>
                        </a:rPr>
                        <a:t> фінансування</a:t>
                      </a:r>
                      <a:endParaRPr lang="uk-UA" sz="1400" b="1" dirty="0">
                        <a:latin typeface="Arial" panose="020B0604020202020204" pitchFamily="34" charset="0"/>
                        <a:cs typeface="Arial" panose="020B0604020202020204" pitchFamily="34" charset="0"/>
                      </a:endParaRPr>
                    </a:p>
                  </a:txBody>
                  <a:tcPr anchor="ctr"/>
                </a:tc>
                <a:tc>
                  <a:txBody>
                    <a:bodyPr/>
                    <a:lstStyle/>
                    <a:p>
                      <a:pPr algn="ctr"/>
                      <a:r>
                        <a:rPr lang="uk-UA" sz="1400" b="1" dirty="0" smtClean="0">
                          <a:latin typeface="Arial" panose="020B0604020202020204" pitchFamily="34" charset="0"/>
                          <a:cs typeface="Arial" panose="020B0604020202020204" pitchFamily="34" charset="0"/>
                        </a:rPr>
                        <a:t>Тематика</a:t>
                      </a:r>
                      <a:r>
                        <a:rPr lang="uk-UA" sz="1400" b="1" baseline="0" dirty="0" smtClean="0">
                          <a:latin typeface="Arial" panose="020B0604020202020204" pitchFamily="34" charset="0"/>
                          <a:cs typeface="Arial" panose="020B0604020202020204" pitchFamily="34" charset="0"/>
                        </a:rPr>
                        <a:t> проектів</a:t>
                      </a:r>
                      <a:endParaRPr lang="uk-UA"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err="1" smtClean="0">
                          <a:latin typeface="Arial" panose="020B0604020202020204" pitchFamily="34" charset="0"/>
                          <a:cs typeface="Arial" panose="020B0604020202020204" pitchFamily="34" charset="0"/>
                        </a:rPr>
                        <a:t>Формування</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сприятливого</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інвестиційного</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клімату</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розвиток</a:t>
                      </a:r>
                      <a:r>
                        <a:rPr lang="ru-RU" sz="1400" b="1" dirty="0" smtClean="0">
                          <a:latin typeface="Arial" panose="020B0604020202020204" pitchFamily="34" charset="0"/>
                          <a:cs typeface="Arial" panose="020B0604020202020204" pitchFamily="34" charset="0"/>
                        </a:rPr>
                        <a:t> та </a:t>
                      </a:r>
                      <a:r>
                        <a:rPr lang="ru-RU" sz="1400" b="1" dirty="0" err="1" smtClean="0">
                          <a:latin typeface="Arial" panose="020B0604020202020204" pitchFamily="34" charset="0"/>
                          <a:cs typeface="Arial" panose="020B0604020202020204" pitchFamily="34" charset="0"/>
                        </a:rPr>
                        <a:t>просування</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інвестиційного</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потенціалу</a:t>
                      </a:r>
                      <a:endParaRPr lang="ru-RU" sz="1400" b="1"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min</a:t>
                      </a:r>
                      <a:endParaRPr lang="uk-UA" sz="1400"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1 200 </a:t>
                      </a:r>
                      <a:r>
                        <a:rPr lang="uk-UA" sz="1400" b="1" dirty="0" smtClean="0">
                          <a:latin typeface="Arial" panose="020B0604020202020204" pitchFamily="34" charset="0"/>
                          <a:cs typeface="Arial" panose="020B0604020202020204" pitchFamily="34" charset="0"/>
                        </a:rPr>
                        <a:t>тис.</a:t>
                      </a:r>
                      <a:r>
                        <a:rPr lang="en-US" sz="1400"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грн.</a:t>
                      </a:r>
                      <a:r>
                        <a:rPr lang="en-US" sz="1400" b="1" dirty="0" smtClean="0">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max</a:t>
                      </a:r>
                      <a:endParaRPr lang="uk-UA" sz="1400"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3 600 </a:t>
                      </a:r>
                      <a:r>
                        <a:rPr lang="uk-UA" sz="1400" b="1" dirty="0" smtClean="0">
                          <a:latin typeface="Arial" panose="020B0604020202020204" pitchFamily="34" charset="0"/>
                          <a:cs typeface="Arial" panose="020B0604020202020204" pitchFamily="34" charset="0"/>
                        </a:rPr>
                        <a:t>тис. </a:t>
                      </a:r>
                      <a:r>
                        <a:rPr lang="ru-RU" sz="1400" b="1" dirty="0" smtClean="0">
                          <a:latin typeface="Arial" panose="020B0604020202020204" pitchFamily="34" charset="0"/>
                          <a:cs typeface="Arial" panose="020B0604020202020204" pitchFamily="34" charset="0"/>
                        </a:rPr>
                        <a:t>грн. </a:t>
                      </a:r>
                    </a:p>
                  </a:txBody>
                  <a:tcPr anchor="ctr"/>
                </a:tc>
                <a:tc>
                  <a:txBody>
                    <a:bodyPr/>
                    <a:lstStyle/>
                    <a:p>
                      <a:pPr marL="285750" indent="-285750">
                        <a:buFont typeface="Arial" pitchFamily="34" charset="0"/>
                        <a:buChar char="•"/>
                      </a:pPr>
                      <a:r>
                        <a:rPr lang="uk-UA" sz="1400" b="1" dirty="0" smtClean="0">
                          <a:latin typeface="Arial" panose="020B0604020202020204" pitchFamily="34" charset="0"/>
                          <a:cs typeface="Arial" panose="020B0604020202020204" pitchFamily="34" charset="0"/>
                        </a:rPr>
                        <a:t>інформаційна та організаційна підтримка інвесторів</a:t>
                      </a:r>
                    </a:p>
                    <a:p>
                      <a:pPr marL="285750" indent="-285750">
                        <a:buFont typeface="Arial" pitchFamily="34" charset="0"/>
                        <a:buChar char="•"/>
                      </a:pPr>
                      <a:r>
                        <a:rPr lang="uk-UA" sz="1400" b="1" dirty="0" smtClean="0">
                          <a:latin typeface="Arial" panose="020B0604020202020204" pitchFamily="34" charset="0"/>
                          <a:cs typeface="Arial" panose="020B0604020202020204" pitchFamily="34" charset="0"/>
                        </a:rPr>
                        <a:t>створення сприятливих умов для інвестиційно-інноваційної діяльності</a:t>
                      </a:r>
                      <a:endParaRPr lang="uk-U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err="1" smtClean="0">
                          <a:latin typeface="Arial" panose="020B0604020202020204" pitchFamily="34" charset="0"/>
                          <a:cs typeface="Arial" panose="020B0604020202020204" pitchFamily="34" charset="0"/>
                        </a:rPr>
                        <a:t>Розвиток</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потенціалу</a:t>
                      </a:r>
                      <a:r>
                        <a:rPr lang="ru-RU" sz="1400" b="1" dirty="0" smtClean="0">
                          <a:latin typeface="Arial" panose="020B0604020202020204" pitchFamily="34" charset="0"/>
                          <a:cs typeface="Arial" panose="020B0604020202020204" pitchFamily="34" charset="0"/>
                        </a:rPr>
                        <a:t> у </a:t>
                      </a:r>
                      <a:r>
                        <a:rPr lang="ru-RU" sz="1400" b="1" dirty="0" err="1" smtClean="0">
                          <a:latin typeface="Arial" panose="020B0604020202020204" pitchFamily="34" charset="0"/>
                          <a:cs typeface="Arial" panose="020B0604020202020204" pitchFamily="34" charset="0"/>
                        </a:rPr>
                        <a:t>сфері</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торгівлі</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стандартизація</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сертифікація</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підтримка</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експорту</a:t>
                      </a:r>
                      <a:r>
                        <a:rPr lang="ru-RU" sz="1400" b="1" dirty="0" smtClean="0">
                          <a:latin typeface="Arial" panose="020B0604020202020204" pitchFamily="34" charset="0"/>
                          <a:cs typeface="Arial" panose="020B0604020202020204"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min</a:t>
                      </a:r>
                      <a:endParaRPr lang="uk-UA" sz="1400"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1 200 </a:t>
                      </a:r>
                      <a:r>
                        <a:rPr lang="uk-UA" sz="1400" b="1" dirty="0" smtClean="0">
                          <a:latin typeface="Arial" panose="020B0604020202020204" pitchFamily="34" charset="0"/>
                          <a:cs typeface="Arial" panose="020B0604020202020204" pitchFamily="34" charset="0"/>
                        </a:rPr>
                        <a:t>тис.</a:t>
                      </a:r>
                      <a:r>
                        <a:rPr lang="en-US" sz="1400"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max</a:t>
                      </a:r>
                      <a:endParaRPr lang="uk-UA" sz="1400"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3 600 </a:t>
                      </a:r>
                      <a:r>
                        <a:rPr lang="uk-UA" sz="1400" b="1" dirty="0" smtClean="0">
                          <a:latin typeface="Arial" panose="020B0604020202020204" pitchFamily="34" charset="0"/>
                          <a:cs typeface="Arial" panose="020B0604020202020204" pitchFamily="34" charset="0"/>
                        </a:rPr>
                        <a:t>тис. </a:t>
                      </a:r>
                      <a:r>
                        <a:rPr lang="ru-RU" sz="1400" b="1" dirty="0" smtClean="0">
                          <a:latin typeface="Arial" panose="020B0604020202020204" pitchFamily="34" charset="0"/>
                          <a:cs typeface="Arial" panose="020B0604020202020204" pitchFamily="34" charset="0"/>
                        </a:rPr>
                        <a:t>грн. </a:t>
                      </a:r>
                    </a:p>
                  </a:txBody>
                  <a:tcPr anchor="ctr"/>
                </a:tc>
                <a:tc>
                  <a:txBody>
                    <a:bodyPr/>
                    <a:lstStyle/>
                    <a:p>
                      <a:pPr marL="285750" indent="-285750">
                        <a:buFont typeface="Arial" pitchFamily="34" charset="0"/>
                        <a:buChar char="•"/>
                      </a:pPr>
                      <a:r>
                        <a:rPr lang="uk-UA" sz="1400" b="1" dirty="0" smtClean="0">
                          <a:latin typeface="Arial" panose="020B0604020202020204" pitchFamily="34" charset="0"/>
                          <a:cs typeface="Arial" panose="020B0604020202020204" pitchFamily="34" charset="0"/>
                        </a:rPr>
                        <a:t>інформаційна та організаційна  </a:t>
                      </a:r>
                      <a:r>
                        <a:rPr lang="ru-RU" sz="1400" b="1" dirty="0" err="1" smtClean="0">
                          <a:latin typeface="Arial" panose="020B0604020202020204" pitchFamily="34" charset="0"/>
                          <a:cs typeface="Arial" panose="020B0604020202020204" pitchFamily="34" charset="0"/>
                        </a:rPr>
                        <a:t>українських</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компаній</a:t>
                      </a:r>
                      <a:r>
                        <a:rPr lang="ru-RU" sz="1400" b="1" dirty="0" smtClean="0">
                          <a:latin typeface="Arial" panose="020B0604020202020204" pitchFamily="34" charset="0"/>
                          <a:cs typeface="Arial" panose="020B0604020202020204" pitchFamily="34" charset="0"/>
                        </a:rPr>
                        <a:t>,</a:t>
                      </a:r>
                      <a:r>
                        <a:rPr lang="ru-RU" sz="1400" b="1" baseline="0"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надання</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практичної</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допомоги</a:t>
                      </a:r>
                      <a:r>
                        <a:rPr lang="ru-RU" sz="1400" b="1" dirty="0" smtClean="0">
                          <a:latin typeface="Arial" panose="020B0604020202020204" pitchFamily="34" charset="0"/>
                          <a:cs typeface="Arial" panose="020B0604020202020204" pitchFamily="34" charset="0"/>
                        </a:rPr>
                        <a:t> в </a:t>
                      </a:r>
                      <a:r>
                        <a:rPr lang="ru-RU" sz="1400" b="1" dirty="0" err="1" smtClean="0">
                          <a:latin typeface="Arial" panose="020B0604020202020204" pitchFamily="34" charset="0"/>
                          <a:cs typeface="Arial" panose="020B0604020202020204" pitchFamily="34" charset="0"/>
                        </a:rPr>
                        <a:t>пошуку</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нових</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ринків</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збуту</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продукції</a:t>
                      </a:r>
                      <a:endParaRPr lang="uk-U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algn="l"/>
                      <a:r>
                        <a:rPr lang="uk-UA" sz="1400" b="1" dirty="0" smtClean="0">
                          <a:latin typeface="Arial" panose="020B0604020202020204" pitchFamily="34" charset="0"/>
                          <a:cs typeface="Arial" panose="020B0604020202020204" pitchFamily="34" charset="0"/>
                        </a:rPr>
                        <a:t>Підтримка підприємницької діяльності</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min</a:t>
                      </a:r>
                      <a:endParaRPr lang="uk-UA" sz="1400"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1 200 </a:t>
                      </a:r>
                      <a:r>
                        <a:rPr lang="uk-UA" sz="1400" b="1" dirty="0" smtClean="0">
                          <a:latin typeface="Arial" panose="020B0604020202020204" pitchFamily="34" charset="0"/>
                          <a:cs typeface="Arial" panose="020B0604020202020204" pitchFamily="34" charset="0"/>
                        </a:rPr>
                        <a:t>тис.</a:t>
                      </a:r>
                      <a:r>
                        <a:rPr lang="en-US" sz="1400"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max</a:t>
                      </a:r>
                      <a:endParaRPr lang="uk-UA" sz="1400"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3 600 </a:t>
                      </a:r>
                      <a:r>
                        <a:rPr lang="uk-UA" sz="1400" b="1" dirty="0" smtClean="0">
                          <a:latin typeface="Arial" panose="020B0604020202020204" pitchFamily="34" charset="0"/>
                          <a:cs typeface="Arial" panose="020B0604020202020204" pitchFamily="34" charset="0"/>
                        </a:rPr>
                        <a:t>тис. </a:t>
                      </a:r>
                      <a:r>
                        <a:rPr lang="ru-RU" sz="1400" b="1" dirty="0" smtClean="0">
                          <a:latin typeface="Arial" panose="020B0604020202020204" pitchFamily="34" charset="0"/>
                          <a:cs typeface="Arial" panose="020B0604020202020204" pitchFamily="34" charset="0"/>
                        </a:rPr>
                        <a:t>грн. </a:t>
                      </a:r>
                    </a:p>
                  </a:txBody>
                  <a:tcPr anchor="ctr"/>
                </a:tc>
                <a:tc>
                  <a:txBody>
                    <a:bodyPr/>
                    <a:lstStyle/>
                    <a:p>
                      <a:pPr marL="285750" indent="-285750">
                        <a:buFont typeface="Arial" pitchFamily="34" charset="0"/>
                        <a:buChar char="•"/>
                      </a:pPr>
                      <a:r>
                        <a:rPr lang="uk-UA" sz="1400" b="1" dirty="0" smtClean="0">
                          <a:latin typeface="Arial" panose="020B0604020202020204" pitchFamily="34" charset="0"/>
                          <a:cs typeface="Arial" panose="020B0604020202020204" pitchFamily="34" charset="0"/>
                        </a:rPr>
                        <a:t>створення</a:t>
                      </a:r>
                      <a:r>
                        <a:rPr lang="uk-UA" sz="1400" b="1" baseline="0" dirty="0" smtClean="0">
                          <a:latin typeface="Arial" panose="020B0604020202020204" pitchFamily="34" charset="0"/>
                          <a:cs typeface="Arial" panose="020B0604020202020204" pitchFamily="34" charset="0"/>
                        </a:rPr>
                        <a:t> </a:t>
                      </a:r>
                      <a:r>
                        <a:rPr lang="uk-UA" sz="1400" b="1" dirty="0" smtClean="0">
                          <a:latin typeface="Arial" panose="020B0604020202020204" pitchFamily="34" charset="0"/>
                          <a:cs typeface="Arial" panose="020B0604020202020204" pitchFamily="34" charset="0"/>
                        </a:rPr>
                        <a:t>сприятливих організаційно-правових умов</a:t>
                      </a:r>
                    </a:p>
                    <a:p>
                      <a:pPr marL="285750" indent="-285750">
                        <a:buFont typeface="Arial" pitchFamily="34" charset="0"/>
                        <a:buChar char="•"/>
                      </a:pPr>
                      <a:r>
                        <a:rPr lang="uk-UA" sz="1400" b="1" dirty="0" smtClean="0">
                          <a:latin typeface="Arial" panose="020B0604020202020204" pitchFamily="34" charset="0"/>
                          <a:cs typeface="Arial" panose="020B0604020202020204" pitchFamily="34" charset="0"/>
                        </a:rPr>
                        <a:t>забезпечення доступу до фінансових ресурсів (в тому числі забезпечити здешевлення кредитних ресурсів)</a:t>
                      </a:r>
                      <a:endParaRPr lang="uk-U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1" dirty="0" smtClean="0">
                          <a:latin typeface="Arial" panose="020B0604020202020204" pitchFamily="34" charset="0"/>
                          <a:cs typeface="Arial" panose="020B0604020202020204" pitchFamily="34" charset="0"/>
                        </a:rPr>
                        <a:t>Стимулювання розвитку інноваційної інфраструктури та підтримка інноваційної діяльності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min</a:t>
                      </a:r>
                      <a:endParaRPr lang="uk-UA" sz="1400"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Arial" panose="020B0604020202020204" pitchFamily="34" charset="0"/>
                          <a:cs typeface="Arial" panose="020B0604020202020204" pitchFamily="34" charset="0"/>
                        </a:rPr>
                        <a:t>3 600 тис.</a:t>
                      </a:r>
                      <a:r>
                        <a:rPr lang="en-US" sz="1400"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max</a:t>
                      </a:r>
                      <a:endParaRPr lang="uk-UA" sz="1400"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Arial" panose="020B0604020202020204" pitchFamily="34" charset="0"/>
                          <a:cs typeface="Arial" panose="020B0604020202020204" pitchFamily="34" charset="0"/>
                        </a:rPr>
                        <a:t>12 0</a:t>
                      </a:r>
                      <a:r>
                        <a:rPr lang="en-US" sz="1400" b="1" dirty="0" smtClean="0">
                          <a:latin typeface="Arial" panose="020B0604020202020204" pitchFamily="34" charset="0"/>
                          <a:cs typeface="Arial" panose="020B0604020202020204" pitchFamily="34" charset="0"/>
                        </a:rPr>
                        <a:t>00 </a:t>
                      </a:r>
                      <a:r>
                        <a:rPr lang="uk-UA" sz="1400" b="1" dirty="0" smtClean="0">
                          <a:latin typeface="Arial" panose="020B0604020202020204" pitchFamily="34" charset="0"/>
                          <a:cs typeface="Arial" panose="020B0604020202020204" pitchFamily="34" charset="0"/>
                        </a:rPr>
                        <a:t>тис. </a:t>
                      </a:r>
                      <a:r>
                        <a:rPr lang="ru-RU" sz="1400" b="1" dirty="0" smtClean="0">
                          <a:latin typeface="Arial" panose="020B0604020202020204" pitchFamily="34" charset="0"/>
                          <a:cs typeface="Arial" panose="020B0604020202020204" pitchFamily="34" charset="0"/>
                        </a:rPr>
                        <a:t>грн. </a:t>
                      </a:r>
                    </a:p>
                  </a:txBody>
                  <a:tcPr anchor="ctr"/>
                </a:tc>
                <a:tc>
                  <a:txBody>
                    <a:bodyPr/>
                    <a:lstStyle/>
                    <a:p>
                      <a:pPr marL="285750" indent="-285750">
                        <a:buFont typeface="Arial" pitchFamily="34" charset="0"/>
                        <a:buChar char="•"/>
                      </a:pPr>
                      <a:r>
                        <a:rPr lang="ru-RU" sz="1400" b="1" dirty="0" err="1" smtClean="0">
                          <a:latin typeface="Arial" panose="020B0604020202020204" pitchFamily="34" charset="0"/>
                          <a:cs typeface="Arial" panose="020B0604020202020204" pitchFamily="34" charset="0"/>
                        </a:rPr>
                        <a:t>розвиток</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конкуренції</a:t>
                      </a:r>
                      <a:r>
                        <a:rPr lang="ru-RU" sz="1400" b="1" dirty="0" smtClean="0">
                          <a:latin typeface="Arial" panose="020B0604020202020204" pitchFamily="34" charset="0"/>
                          <a:cs typeface="Arial" panose="020B0604020202020204" pitchFamily="34" charset="0"/>
                        </a:rPr>
                        <a:t> та </a:t>
                      </a:r>
                      <a:r>
                        <a:rPr lang="ru-RU" sz="1400" b="1" dirty="0" err="1" smtClean="0">
                          <a:latin typeface="Arial" panose="020B0604020202020204" pitchFamily="34" charset="0"/>
                          <a:cs typeface="Arial" panose="020B0604020202020204" pitchFamily="34" charset="0"/>
                        </a:rPr>
                        <a:t>кооперації</a:t>
                      </a:r>
                      <a:r>
                        <a:rPr lang="ru-RU" sz="1400" b="1" dirty="0" smtClean="0">
                          <a:latin typeface="Arial" panose="020B0604020202020204" pitchFamily="34" charset="0"/>
                          <a:cs typeface="Arial" panose="020B0604020202020204" pitchFamily="34" charset="0"/>
                        </a:rPr>
                        <a:t> через </a:t>
                      </a:r>
                      <a:r>
                        <a:rPr lang="ru-RU" sz="1400" b="1" dirty="0" err="1" smtClean="0">
                          <a:latin typeface="Arial" panose="020B0604020202020204" pitchFamily="34" charset="0"/>
                          <a:cs typeface="Arial" panose="020B0604020202020204" pitchFamily="34" charset="0"/>
                        </a:rPr>
                        <a:t>створення</a:t>
                      </a:r>
                      <a:r>
                        <a:rPr lang="ru-RU" sz="1400" b="1" dirty="0" smtClean="0">
                          <a:latin typeface="Arial" panose="020B0604020202020204" pitchFamily="34" charset="0"/>
                          <a:cs typeface="Arial" panose="020B0604020202020204" pitchFamily="34" charset="0"/>
                        </a:rPr>
                        <a:t> та </a:t>
                      </a:r>
                      <a:r>
                        <a:rPr lang="ru-RU" sz="1400" b="1" dirty="0" err="1" smtClean="0">
                          <a:latin typeface="Arial" panose="020B0604020202020204" pitchFamily="34" charset="0"/>
                          <a:cs typeface="Arial" panose="020B0604020202020204" pitchFamily="34" charset="0"/>
                        </a:rPr>
                        <a:t>розвиток</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кластерів</a:t>
                      </a:r>
                      <a:endParaRPr lang="ru-RU" sz="1400" b="1" dirty="0" smtClean="0">
                        <a:latin typeface="Arial" panose="020B0604020202020204" pitchFamily="34" charset="0"/>
                        <a:cs typeface="Arial" panose="020B0604020202020204" pitchFamily="34" charset="0"/>
                      </a:endParaRPr>
                    </a:p>
                    <a:p>
                      <a:pPr marL="285750" indent="-285750">
                        <a:buFont typeface="Arial" pitchFamily="34" charset="0"/>
                        <a:buChar char="•"/>
                      </a:pPr>
                      <a:r>
                        <a:rPr lang="ru-RU" sz="1400" b="1" dirty="0" err="1" smtClean="0">
                          <a:latin typeface="Arial" panose="020B0604020202020204" pitchFamily="34" charset="0"/>
                          <a:cs typeface="Arial" panose="020B0604020202020204" pitchFamily="34" charset="0"/>
                        </a:rPr>
                        <a:t>використання</a:t>
                      </a:r>
                      <a:r>
                        <a:rPr lang="ru-RU" sz="1400" b="1" baseline="0" dirty="0" smtClean="0">
                          <a:latin typeface="Arial" panose="020B0604020202020204" pitchFamily="34" charset="0"/>
                          <a:cs typeface="Arial" panose="020B0604020202020204" pitchFamily="34" charset="0"/>
                        </a:rPr>
                        <a:t> </a:t>
                      </a:r>
                      <a:r>
                        <a:rPr lang="ru-RU" sz="1400" b="1" baseline="0" dirty="0" err="1" smtClean="0">
                          <a:latin typeface="Arial" panose="020B0604020202020204" pitchFamily="34" charset="0"/>
                          <a:cs typeface="Arial" panose="020B0604020202020204" pitchFamily="34" charset="0"/>
                        </a:rPr>
                        <a:t>механізму</a:t>
                      </a:r>
                      <a:r>
                        <a:rPr lang="ru-RU" sz="1400" b="1" baseline="0" dirty="0" smtClean="0">
                          <a:latin typeface="Arial" panose="020B0604020202020204" pitchFamily="34" charset="0"/>
                          <a:cs typeface="Arial" panose="020B0604020202020204" pitchFamily="34" charset="0"/>
                        </a:rPr>
                        <a:t> державно-приватного партнерства</a:t>
                      </a:r>
                      <a:endParaRPr lang="uk-U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err="1" smtClean="0">
                          <a:latin typeface="Arial" panose="020B0604020202020204" pitchFamily="34" charset="0"/>
                          <a:cs typeface="Arial" panose="020B0604020202020204" pitchFamily="34" charset="0"/>
                        </a:rPr>
                        <a:t>Створення</a:t>
                      </a:r>
                      <a:r>
                        <a:rPr lang="ru-RU" sz="1400" b="1" dirty="0" smtClean="0">
                          <a:latin typeface="Arial" panose="020B0604020202020204" pitchFamily="34" charset="0"/>
                          <a:cs typeface="Arial" panose="020B0604020202020204" pitchFamily="34" charset="0"/>
                        </a:rPr>
                        <a:t> та </a:t>
                      </a:r>
                      <a:r>
                        <a:rPr lang="ru-RU" sz="1400" b="1" dirty="0" err="1" smtClean="0">
                          <a:latin typeface="Arial" panose="020B0604020202020204" pitchFamily="34" charset="0"/>
                          <a:cs typeface="Arial" panose="020B0604020202020204" pitchFamily="34" charset="0"/>
                        </a:rPr>
                        <a:t>розвиток</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інфраструктури</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залучення</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інвестицій</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точок</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зростання</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місцевої</a:t>
                      </a:r>
                      <a:r>
                        <a:rPr lang="ru-RU" sz="1400" b="1" dirty="0" smtClean="0">
                          <a:latin typeface="Arial" panose="020B0604020202020204" pitchFamily="34" charset="0"/>
                          <a:cs typeface="Arial" panose="020B0604020202020204" pitchFamily="34" charset="0"/>
                        </a:rPr>
                        <a:t> </a:t>
                      </a:r>
                      <a:r>
                        <a:rPr lang="ru-RU" sz="1400" b="1" dirty="0" err="1" smtClean="0">
                          <a:latin typeface="Arial" panose="020B0604020202020204" pitchFamily="34" charset="0"/>
                          <a:cs typeface="Arial" panose="020B0604020202020204" pitchFamily="34" charset="0"/>
                        </a:rPr>
                        <a:t>економіки</a:t>
                      </a:r>
                      <a:endParaRPr lang="ru-RU" sz="1400" b="1"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min</a:t>
                      </a:r>
                      <a:endParaRPr lang="uk-UA" sz="1400"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Arial" panose="020B0604020202020204" pitchFamily="34" charset="0"/>
                          <a:cs typeface="Arial" panose="020B0604020202020204" pitchFamily="34" charset="0"/>
                        </a:rPr>
                        <a:t>12 000 тис.</a:t>
                      </a:r>
                      <a:r>
                        <a:rPr lang="en-US" sz="1400"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грн.</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max</a:t>
                      </a:r>
                      <a:endParaRPr lang="uk-UA" sz="1400"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latin typeface="Arial" panose="020B0604020202020204" pitchFamily="34" charset="0"/>
                          <a:cs typeface="Arial" panose="020B0604020202020204" pitchFamily="34" charset="0"/>
                        </a:rPr>
                        <a:t>48 0</a:t>
                      </a:r>
                      <a:r>
                        <a:rPr lang="en-US" sz="1400" b="1" dirty="0" smtClean="0">
                          <a:latin typeface="Arial" panose="020B0604020202020204" pitchFamily="34" charset="0"/>
                          <a:cs typeface="Arial" panose="020B0604020202020204" pitchFamily="34" charset="0"/>
                        </a:rPr>
                        <a:t>00 </a:t>
                      </a:r>
                      <a:r>
                        <a:rPr lang="uk-UA" sz="1400" b="1" dirty="0" smtClean="0">
                          <a:latin typeface="Arial" panose="020B0604020202020204" pitchFamily="34" charset="0"/>
                          <a:cs typeface="Arial" panose="020B0604020202020204" pitchFamily="34" charset="0"/>
                        </a:rPr>
                        <a:t>тис. </a:t>
                      </a:r>
                      <a:r>
                        <a:rPr lang="ru-RU" sz="1400" b="1" dirty="0" smtClean="0">
                          <a:latin typeface="Arial" panose="020B0604020202020204" pitchFamily="34" charset="0"/>
                          <a:cs typeface="Arial" panose="020B0604020202020204" pitchFamily="34" charset="0"/>
                        </a:rPr>
                        <a:t>грн. </a:t>
                      </a:r>
                      <a:endParaRPr lang="uk-UA" sz="1400" b="1" dirty="0" smtClean="0">
                        <a:latin typeface="Arial" panose="020B0604020202020204" pitchFamily="34" charset="0"/>
                        <a:cs typeface="Arial" panose="020B0604020202020204" pitchFamily="34" charset="0"/>
                      </a:endParaRPr>
                    </a:p>
                  </a:txBody>
                  <a:tcPr anchor="ctr"/>
                </a:tc>
                <a:tc>
                  <a:txBody>
                    <a:bodyPr/>
                    <a:lstStyle/>
                    <a:p>
                      <a:pPr marL="285750" indent="-285750">
                        <a:buFont typeface="Arial" pitchFamily="34" charset="0"/>
                        <a:buChar char="•"/>
                      </a:pPr>
                      <a:r>
                        <a:rPr lang="uk-UA" sz="1400" b="1" dirty="0" smtClean="0">
                          <a:latin typeface="Arial" panose="020B0604020202020204" pitchFamily="34" charset="0"/>
                          <a:cs typeface="Arial" panose="020B0604020202020204" pitchFamily="34" charset="0"/>
                        </a:rPr>
                        <a:t> розвиток індустріальних парків</a:t>
                      </a:r>
                      <a:endParaRPr lang="uk-U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25422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521863"/>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atin typeface="Century Gothic" pitchFamily="34" charset="0"/>
              </a:rPr>
              <a:t>ПОКАЗНИКИ      і ДЖЕРЕЛА ПЕРЕВІРКИ</a:t>
            </a:r>
            <a:endParaRPr lang="uk-UA" sz="3200" b="1" dirty="0">
              <a:latin typeface="Century Gothic" pitchFamily="34" charset="0"/>
            </a:endParaRPr>
          </a:p>
        </p:txBody>
      </p:sp>
      <p:sp>
        <p:nvSpPr>
          <p:cNvPr id="4" name="Прямокутник 3"/>
          <p:cNvSpPr/>
          <p:nvPr/>
        </p:nvSpPr>
        <p:spPr>
          <a:xfrm>
            <a:off x="0" y="674889"/>
            <a:ext cx="8928992" cy="707886"/>
          </a:xfrm>
          <a:prstGeom prst="rect">
            <a:avLst/>
          </a:prstGeom>
          <a:solidFill>
            <a:srgbClr val="002060"/>
          </a:solidFill>
        </p:spPr>
        <p:txBody>
          <a:bodyPr wrap="square">
            <a:spAutoFit/>
          </a:bodyPr>
          <a:lstStyle/>
          <a:p>
            <a:pPr>
              <a:spcAft>
                <a:spcPts val="0"/>
              </a:spcAft>
            </a:pPr>
            <a:r>
              <a:rPr lang="ru-RU" sz="2000" b="1" u="sng" dirty="0" err="1">
                <a:solidFill>
                  <a:schemeClr val="bg1"/>
                </a:solidFill>
                <a:latin typeface="PF Square Sans Pro" panose="02000506040000020004" pitchFamily="2" charset="0"/>
                <a:ea typeface="Calibri" panose="020F0502020204030204" pitchFamily="34" charset="0"/>
              </a:rPr>
              <a:t>Показники</a:t>
            </a:r>
            <a:r>
              <a:rPr lang="ru-RU" sz="2000" b="1" u="sng"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представлені</a:t>
            </a:r>
            <a:r>
              <a:rPr lang="ru-RU" sz="2000" b="1" dirty="0">
                <a:solidFill>
                  <a:schemeClr val="bg1"/>
                </a:solidFill>
                <a:latin typeface="PF Square Sans Pro" panose="02000506040000020004" pitchFamily="2" charset="0"/>
                <a:ea typeface="Calibri" panose="020F0502020204030204" pitchFamily="34" charset="0"/>
              </a:rPr>
              <a:t> у </a:t>
            </a:r>
            <a:r>
              <a:rPr lang="ru-RU" sz="2000" b="1" dirty="0" smtClean="0">
                <a:solidFill>
                  <a:schemeClr val="bg1"/>
                </a:solidFill>
                <a:latin typeface="PF Square Sans Pro" panose="02000506040000020004" pitchFamily="2" charset="0"/>
                <a:ea typeface="Calibri" panose="020F0502020204030204" pitchFamily="34" charset="0"/>
              </a:rPr>
              <a:t>ЛМ, </a:t>
            </a:r>
            <a:r>
              <a:rPr lang="ru-RU" sz="2000" b="1" dirty="0" err="1">
                <a:solidFill>
                  <a:schemeClr val="bg1"/>
                </a:solidFill>
                <a:latin typeface="PF Square Sans Pro" panose="02000506040000020004" pitchFamily="2" charset="0"/>
                <a:ea typeface="Calibri" panose="020F0502020204030204" pitchFamily="34" charset="0"/>
              </a:rPr>
              <a:t>повинні</a:t>
            </a:r>
            <a:r>
              <a:rPr lang="ru-RU" sz="2000" b="1" dirty="0">
                <a:solidFill>
                  <a:schemeClr val="bg1"/>
                </a:solidFill>
                <a:latin typeface="PF Square Sans Pro" panose="02000506040000020004" pitchFamily="2" charset="0"/>
                <a:ea typeface="Calibri" panose="020F0502020204030204" pitchFamily="34" charset="0"/>
              </a:rPr>
              <a:t> бути </a:t>
            </a:r>
            <a:r>
              <a:rPr lang="ru-RU" sz="2000" b="1" dirty="0" err="1">
                <a:solidFill>
                  <a:schemeClr val="bg1"/>
                </a:solidFill>
                <a:latin typeface="PF Square Sans Pro" panose="02000506040000020004" pitchFamily="2" charset="0"/>
                <a:ea typeface="Calibri" panose="020F0502020204030204" pitchFamily="34" charset="0"/>
              </a:rPr>
              <a:t>об'єктивно</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вимірюваними</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smtClean="0">
                <a:solidFill>
                  <a:schemeClr val="bg1"/>
                </a:solidFill>
                <a:latin typeface="PF Square Sans Pro" panose="02000506040000020004" pitchFamily="2" charset="0"/>
                <a:ea typeface="Calibri" panose="020F0502020204030204" pitchFamily="34" charset="0"/>
              </a:rPr>
              <a:t>показники</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які</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може</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отримати</a:t>
            </a:r>
            <a:r>
              <a:rPr lang="ru-RU" sz="2000" b="1" dirty="0">
                <a:solidFill>
                  <a:schemeClr val="bg1"/>
                </a:solidFill>
                <a:latin typeface="PF Square Sans Pro" panose="02000506040000020004" pitchFamily="2" charset="0"/>
                <a:ea typeface="Calibri" panose="020F0502020204030204" pitchFamily="34" charset="0"/>
              </a:rPr>
              <a:t> будь-</a:t>
            </a:r>
            <a:r>
              <a:rPr lang="ru-RU" sz="2000" b="1" dirty="0" err="1">
                <a:solidFill>
                  <a:schemeClr val="bg1"/>
                </a:solidFill>
                <a:latin typeface="PF Square Sans Pro" panose="02000506040000020004" pitchFamily="2" charset="0"/>
                <a:ea typeface="Calibri" panose="020F0502020204030204" pitchFamily="34" charset="0"/>
              </a:rPr>
              <a:t>хто</a:t>
            </a:r>
            <a:r>
              <a:rPr lang="ru-RU" sz="2000" b="1" dirty="0">
                <a:solidFill>
                  <a:schemeClr val="bg1"/>
                </a:solidFill>
                <a:latin typeface="PF Square Sans Pro" panose="02000506040000020004" pitchFamily="2" charset="0"/>
                <a:ea typeface="Calibri" panose="020F0502020204030204" pitchFamily="34" charset="0"/>
              </a:rPr>
              <a:t> та </a:t>
            </a:r>
            <a:r>
              <a:rPr lang="ru-RU" sz="2000" b="1" dirty="0" err="1">
                <a:solidFill>
                  <a:schemeClr val="bg1"/>
                </a:solidFill>
                <a:latin typeface="PF Square Sans Pro" panose="02000506040000020004" pitchFamily="2" charset="0"/>
                <a:ea typeface="Calibri" panose="020F0502020204030204" pitchFamily="34" charset="0"/>
              </a:rPr>
              <a:t>які</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будуть</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smtClean="0">
                <a:solidFill>
                  <a:schemeClr val="bg1"/>
                </a:solidFill>
                <a:latin typeface="PF Square Sans Pro" panose="02000506040000020004" pitchFamily="2" charset="0"/>
                <a:ea typeface="Calibri" panose="020F0502020204030204" pitchFamily="34" charset="0"/>
              </a:rPr>
              <a:t>зрозумілі</a:t>
            </a:r>
            <a:r>
              <a:rPr lang="ru-RU" sz="2000" b="1" dirty="0" smtClean="0">
                <a:solidFill>
                  <a:schemeClr val="bg1"/>
                </a:solidFill>
                <a:latin typeface="PF Square Sans Pro" panose="02000506040000020004" pitchFamily="2" charset="0"/>
                <a:ea typeface="Calibri" panose="020F0502020204030204" pitchFamily="34" charset="0"/>
              </a:rPr>
              <a:t> </a:t>
            </a:r>
            <a:r>
              <a:rPr lang="ru-RU" sz="2000" b="1" dirty="0">
                <a:solidFill>
                  <a:schemeClr val="bg1"/>
                </a:solidFill>
                <a:latin typeface="PF Square Sans Pro" panose="02000506040000020004" pitchFamily="2" charset="0"/>
                <a:ea typeface="Calibri" panose="020F0502020204030204" pitchFamily="34" charset="0"/>
              </a:rPr>
              <a:t>для </a:t>
            </a:r>
            <a:r>
              <a:rPr lang="ru-RU" sz="2000" b="1" dirty="0" err="1" smtClean="0">
                <a:solidFill>
                  <a:schemeClr val="bg1"/>
                </a:solidFill>
                <a:latin typeface="PF Square Sans Pro" panose="02000506040000020004" pitchFamily="2" charset="0"/>
                <a:ea typeface="Calibri" panose="020F0502020204030204" pitchFamily="34" charset="0"/>
              </a:rPr>
              <a:t>всіх</a:t>
            </a:r>
            <a:r>
              <a:rPr lang="ru-RU" sz="2000" b="1" dirty="0" smtClean="0">
                <a:solidFill>
                  <a:schemeClr val="bg1"/>
                </a:solidFill>
                <a:latin typeface="PF Square Sans Pro" panose="02000506040000020004" pitchFamily="2" charset="0"/>
                <a:ea typeface="Calibri" panose="020F0502020204030204" pitchFamily="34" charset="0"/>
              </a:rPr>
              <a:t>. </a:t>
            </a:r>
            <a:endParaRPr lang="ru-RU" sz="2000" b="1" dirty="0">
              <a:solidFill>
                <a:schemeClr val="bg1"/>
              </a:solidFill>
              <a:latin typeface="PF Square Sans Pro" panose="02000506040000020004" pitchFamily="2" charset="0"/>
              <a:ea typeface="Calibri" panose="020F0502020204030204" pitchFamily="34" charset="0"/>
            </a:endParaRPr>
          </a:p>
        </p:txBody>
      </p:sp>
      <p:sp>
        <p:nvSpPr>
          <p:cNvPr id="7" name="Десятикутник 6"/>
          <p:cNvSpPr/>
          <p:nvPr/>
        </p:nvSpPr>
        <p:spPr>
          <a:xfrm>
            <a:off x="3445654" y="149482"/>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2</a:t>
            </a:r>
            <a:endParaRPr lang="uk-UA" sz="2000" b="1" dirty="0"/>
          </a:p>
        </p:txBody>
      </p:sp>
      <p:pic>
        <p:nvPicPr>
          <p:cNvPr id="8" name="Picture 107"/>
          <p:cNvPicPr/>
          <p:nvPr/>
        </p:nvPicPr>
        <p:blipFill>
          <a:blip r:embed="rId3">
            <a:extLst/>
          </a:blip>
          <a:srcRect/>
          <a:stretch>
            <a:fillRect/>
          </a:stretch>
        </p:blipFill>
        <p:spPr bwMode="auto">
          <a:xfrm>
            <a:off x="-9164" y="1858366"/>
            <a:ext cx="3645060" cy="3226818"/>
          </a:xfrm>
          <a:prstGeom prst="rect">
            <a:avLst/>
          </a:prstGeom>
          <a:noFill/>
        </p:spPr>
      </p:pic>
      <p:sp>
        <p:nvSpPr>
          <p:cNvPr id="11" name="Десятикутник 10"/>
          <p:cNvSpPr/>
          <p:nvPr/>
        </p:nvSpPr>
        <p:spPr>
          <a:xfrm>
            <a:off x="8412639" y="148539"/>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3</a:t>
            </a:r>
            <a:endParaRPr lang="uk-UA" sz="2000" b="1" dirty="0"/>
          </a:p>
        </p:txBody>
      </p:sp>
      <p:sp>
        <p:nvSpPr>
          <p:cNvPr id="3" name="Прямокутник 2"/>
          <p:cNvSpPr/>
          <p:nvPr/>
        </p:nvSpPr>
        <p:spPr>
          <a:xfrm>
            <a:off x="3203848" y="1382775"/>
            <a:ext cx="5857668" cy="4893647"/>
          </a:xfrm>
          <a:prstGeom prst="rect">
            <a:avLst/>
          </a:prstGeom>
        </p:spPr>
        <p:txBody>
          <a:bodyPr wrap="square">
            <a:spAutoFit/>
          </a:bodyPr>
          <a:lstStyle/>
          <a:p>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Показники </a:t>
            </a:r>
            <a:r>
              <a:rPr lang="uk-UA" sz="2400" b="1" u="sng"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на рівні загальної </a:t>
            </a:r>
            <a:r>
              <a:rPr lang="uk-UA" sz="2400" b="1" u="sng"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цілі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пов'язані з наслідками реалізації проекту. Вони зазначаються в колонці 2. </a:t>
            </a:r>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При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визначенні цих показників треба використовувати критерії - цільова група, якість, кількість, час та місце. </a:t>
            </a:r>
          </a:p>
          <a:p>
            <a:r>
              <a:rPr lang="ru-RU" sz="2400" b="1" dirty="0" err="1">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Також</a:t>
            </a:r>
            <a:r>
              <a:rPr lang="ru-RU"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ru-RU" sz="2400" b="1" dirty="0" err="1">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потрібно</a:t>
            </a:r>
            <a:r>
              <a:rPr lang="ru-RU"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ru-RU" sz="2400" b="1" dirty="0" err="1">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надати</a:t>
            </a:r>
            <a:r>
              <a:rPr lang="ru-RU"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ru-RU" sz="2400" b="1" u="sng" dirty="0" err="1">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джерела</a:t>
            </a:r>
            <a:r>
              <a:rPr lang="ru-RU" sz="2400" b="1" u="sng"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ru-RU" sz="2400" b="1" u="sng" dirty="0" err="1">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перевірки</a:t>
            </a:r>
            <a:r>
              <a:rPr lang="ru-RU" sz="2400" b="1" u="sng"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ru-RU" sz="2400" b="1" u="sng" dirty="0" err="1">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окремо</a:t>
            </a:r>
            <a:r>
              <a:rPr lang="ru-RU" sz="2400" b="1" u="sng"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по кожному </a:t>
            </a:r>
            <a:r>
              <a:rPr lang="ru-RU" sz="2400" b="1" u="sng" dirty="0" err="1">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показнику</a:t>
            </a:r>
            <a:r>
              <a:rPr lang="ru-RU" sz="2400" b="1" u="sng"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ru-RU"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у </a:t>
            </a:r>
            <a:r>
              <a:rPr lang="ru-RU" sz="2400" b="1" dirty="0" err="1">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колонці</a:t>
            </a:r>
            <a:r>
              <a:rPr lang="ru-RU"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3.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З</a:t>
            </a:r>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овнішні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джерела перевірки (зовнішні дані офіційної статистики або зовнішніх досліджень, поза межами проекту), </a:t>
            </a:r>
            <a:r>
              <a:rPr lang="uk-UA" sz="2400" b="1" dirty="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наприклад, офіційна статистика, щорічний контроль органів санітарного нагляду і </a:t>
            </a:r>
            <a:r>
              <a:rPr lang="uk-UA" sz="2400" b="1" dirty="0" err="1">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т.д</a:t>
            </a:r>
            <a:r>
              <a:rPr lang="uk-UA" sz="2400" b="1" dirty="0">
                <a:latin typeface="PF Square Sans Pro" panose="02000506040000020004" pitchFamily="2" charset="0"/>
                <a:ea typeface="Calibri" panose="020F0502020204030204" pitchFamily="34" charset="0"/>
                <a:cs typeface="Times New Roman" panose="02020603050405020304" pitchFamily="18" charset="0"/>
              </a:rPr>
              <a:t>.</a:t>
            </a:r>
          </a:p>
        </p:txBody>
      </p:sp>
      <p:sp>
        <p:nvSpPr>
          <p:cNvPr id="14" name="Прямокутник 13"/>
          <p:cNvSpPr/>
          <p:nvPr/>
        </p:nvSpPr>
        <p:spPr>
          <a:xfrm>
            <a:off x="70667" y="6526274"/>
            <a:ext cx="8946963" cy="276999"/>
          </a:xfrm>
          <a:prstGeom prst="rect">
            <a:avLst/>
          </a:prstGeom>
        </p:spPr>
        <p:txBody>
          <a:bodyPr wrap="square">
            <a:spAutoFit/>
          </a:bodyPr>
          <a:lstStyle/>
          <a:p>
            <a:r>
              <a:rPr lang="uk-UA" sz="1200" b="1" i="1" dirty="0">
                <a:latin typeface="PF Square Sans Pro" panose="02000506040000020004" pitchFamily="2" charset="0"/>
              </a:rPr>
              <a:t>Джерело: https://drive.google.com/file/d/0B5O1l5QibfQZZXRZWDNzeUJ6TEk/view</a:t>
            </a:r>
            <a:endParaRPr lang="uk-UA" sz="1200" b="1" dirty="0"/>
          </a:p>
        </p:txBody>
      </p:sp>
    </p:spTree>
    <p:extLst>
      <p:ext uri="{BB962C8B-B14F-4D97-AF65-F5344CB8AC3E}">
        <p14:creationId xmlns:p14="http://schemas.microsoft.com/office/powerpoint/2010/main" val="15222163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6"/>
          <p:cNvSpPr>
            <a:spLocks noGrp="1"/>
          </p:cNvSpPr>
          <p:nvPr>
            <p:ph type="title"/>
          </p:nvPr>
        </p:nvSpPr>
        <p:spPr>
          <a:xfrm>
            <a:off x="0" y="116632"/>
            <a:ext cx="9144000" cy="576064"/>
          </a:xfrm>
          <a:solidFill>
            <a:srgbClr val="7030A0"/>
          </a:solidFill>
        </p:spPr>
        <p:txBody>
          <a:bodyPr>
            <a:noAutofit/>
          </a:bodyPr>
          <a:lstStyle/>
          <a:p>
            <a:r>
              <a:rPr lang="ru-RU" altLang="uk-UA" sz="3600" b="1" dirty="0" smtClean="0">
                <a:solidFill>
                  <a:schemeClr val="bg1"/>
                </a:solidFill>
                <a:latin typeface="PF Square Sans Pro" panose="02000506040000020004" pitchFamily="2" charset="0"/>
              </a:rPr>
              <a:t>Кооператив «</a:t>
            </a:r>
            <a:r>
              <a:rPr lang="ru-RU" altLang="uk-UA" sz="3600" b="1" dirty="0" err="1" smtClean="0">
                <a:solidFill>
                  <a:schemeClr val="bg1"/>
                </a:solidFill>
                <a:latin typeface="PF Square Sans Pro" panose="02000506040000020004" pitchFamily="2" charset="0"/>
              </a:rPr>
              <a:t>Молочні</a:t>
            </a:r>
            <a:r>
              <a:rPr lang="ru-RU" altLang="uk-UA" sz="3600" b="1" dirty="0" smtClean="0">
                <a:solidFill>
                  <a:schemeClr val="bg1"/>
                </a:solidFill>
                <a:latin typeface="PF Square Sans Pro" panose="02000506040000020004" pitchFamily="2" charset="0"/>
              </a:rPr>
              <a:t> </a:t>
            </a:r>
            <a:r>
              <a:rPr lang="ru-RU" altLang="uk-UA" sz="3600" b="1" dirty="0" err="1" smtClean="0">
                <a:solidFill>
                  <a:schemeClr val="bg1"/>
                </a:solidFill>
                <a:latin typeface="PF Square Sans Pro" panose="02000506040000020004" pitchFamily="2" charset="0"/>
              </a:rPr>
              <a:t>ріки</a:t>
            </a:r>
            <a:r>
              <a:rPr lang="ru-RU" altLang="uk-UA" sz="3600" b="1" dirty="0" smtClean="0">
                <a:solidFill>
                  <a:schemeClr val="bg1"/>
                </a:solidFill>
                <a:latin typeface="PF Square Sans Pro" panose="02000506040000020004" pitchFamily="2" charset="0"/>
              </a:rPr>
              <a:t>»</a:t>
            </a:r>
            <a:endParaRPr lang="uk-UA" altLang="uk-UA" sz="3600" b="1" dirty="0" smtClean="0">
              <a:solidFill>
                <a:schemeClr val="bg1"/>
              </a:solidFill>
              <a:latin typeface="PF Square Sans Pro" panose="02000506040000020004" pitchFamily="2" charset="0"/>
            </a:endParaRPr>
          </a:p>
        </p:txBody>
      </p:sp>
      <p:graphicFrame>
        <p:nvGraphicFramePr>
          <p:cNvPr id="2" name="Таблиця 1"/>
          <p:cNvGraphicFramePr>
            <a:graphicFrameLocks noGrp="1"/>
          </p:cNvGraphicFramePr>
          <p:nvPr>
            <p:extLst>
              <p:ext uri="{D42A27DB-BD31-4B8C-83A1-F6EECF244321}">
                <p14:modId xmlns:p14="http://schemas.microsoft.com/office/powerpoint/2010/main" val="701610488"/>
              </p:ext>
            </p:extLst>
          </p:nvPr>
        </p:nvGraphicFramePr>
        <p:xfrm>
          <a:off x="318356" y="719511"/>
          <a:ext cx="8507288" cy="446405"/>
        </p:xfrm>
        <a:graphic>
          <a:graphicData uri="http://schemas.openxmlformats.org/drawingml/2006/table">
            <a:tbl>
              <a:tblPr firstRow="1" firstCol="1" bandRow="1">
                <a:tableStyleId>{5C22544A-7EE6-4342-B048-85BDC9FD1C3A}</a:tableStyleId>
              </a:tblPr>
              <a:tblGrid>
                <a:gridCol w="8507288">
                  <a:extLst>
                    <a:ext uri="{9D8B030D-6E8A-4147-A177-3AD203B41FA5}">
                      <a16:colId xmlns:a16="http://schemas.microsoft.com/office/drawing/2014/main" val="1690374244"/>
                    </a:ext>
                  </a:extLst>
                </a:gridCol>
              </a:tblGrid>
              <a:tr h="0">
                <a:tc>
                  <a:txBody>
                    <a:bodyPr/>
                    <a:lstStyle/>
                    <a:p>
                      <a:pPr marL="148590" indent="-148590" algn="ctr" fontAlgn="base">
                        <a:lnSpc>
                          <a:spcPct val="107000"/>
                        </a:lnSpc>
                        <a:spcAft>
                          <a:spcPts val="0"/>
                        </a:spcAft>
                      </a:pPr>
                      <a:r>
                        <a:rPr lang="ru-RU" sz="2400" dirty="0" err="1" smtClean="0">
                          <a:effectLst/>
                        </a:rPr>
                        <a:t>Показники</a:t>
                      </a:r>
                      <a:r>
                        <a:rPr lang="ru-RU" sz="2400" dirty="0" smtClean="0">
                          <a:effectLst/>
                        </a:rPr>
                        <a:t> на </a:t>
                      </a:r>
                      <a:r>
                        <a:rPr lang="ru-RU" sz="2400" dirty="0" err="1" smtClean="0">
                          <a:effectLst/>
                        </a:rPr>
                        <a:t>рівні</a:t>
                      </a:r>
                      <a:r>
                        <a:rPr lang="ru-RU" sz="2400" dirty="0" smtClean="0">
                          <a:effectLst/>
                        </a:rPr>
                        <a:t> </a:t>
                      </a:r>
                      <a:r>
                        <a:rPr lang="ru-RU" sz="2400" dirty="0" err="1" smtClean="0">
                          <a:effectLst/>
                        </a:rPr>
                        <a:t>конкретної</a:t>
                      </a:r>
                      <a:r>
                        <a:rPr lang="ru-RU" sz="2400" dirty="0" smtClean="0">
                          <a:effectLst/>
                        </a:rPr>
                        <a:t> </a:t>
                      </a:r>
                      <a:r>
                        <a:rPr lang="ru-RU" sz="2400" dirty="0" err="1" smtClean="0">
                          <a:effectLst/>
                        </a:rPr>
                        <a:t>цілі</a:t>
                      </a:r>
                      <a:r>
                        <a:rPr lang="ru-RU" sz="2400" dirty="0" smtClean="0">
                          <a:effectLst/>
                        </a:rPr>
                        <a:t>/</a:t>
                      </a:r>
                      <a:r>
                        <a:rPr lang="ru-RU" sz="2400" dirty="0" err="1" smtClean="0">
                          <a:effectLst/>
                        </a:rPr>
                        <a:t>цілей</a:t>
                      </a:r>
                      <a:endParaRPr lang="ru-RU" sz="2400" dirty="0" smtClean="0">
                        <a:effectLst/>
                      </a:endParaRPr>
                    </a:p>
                  </a:txBody>
                  <a:tcPr marL="36195" marR="36195" marT="36195" marB="36195">
                    <a:solidFill>
                      <a:srgbClr val="FF0000"/>
                    </a:solidFill>
                  </a:tcPr>
                </a:tc>
                <a:extLst>
                  <a:ext uri="{0D108BD9-81ED-4DB2-BD59-A6C34878D82A}">
                    <a16:rowId xmlns:a16="http://schemas.microsoft.com/office/drawing/2014/main" val="1530393465"/>
                  </a:ext>
                </a:extLst>
              </a:tr>
            </a:tbl>
          </a:graphicData>
        </a:graphic>
      </p:graphicFrame>
      <p:graphicFrame>
        <p:nvGraphicFramePr>
          <p:cNvPr id="5" name="Таблиця 4"/>
          <p:cNvGraphicFramePr>
            <a:graphicFrameLocks noGrp="1"/>
          </p:cNvGraphicFramePr>
          <p:nvPr/>
        </p:nvGraphicFramePr>
        <p:xfrm>
          <a:off x="173481" y="1174597"/>
          <a:ext cx="8797037" cy="1050798"/>
        </p:xfrm>
        <a:graphic>
          <a:graphicData uri="http://schemas.openxmlformats.org/drawingml/2006/table">
            <a:tbl>
              <a:tblPr firstRow="1" firstCol="1" bandRow="1">
                <a:tableStyleId>{5C22544A-7EE6-4342-B048-85BDC9FD1C3A}</a:tableStyleId>
              </a:tblPr>
              <a:tblGrid>
                <a:gridCol w="2921104">
                  <a:extLst>
                    <a:ext uri="{9D8B030D-6E8A-4147-A177-3AD203B41FA5}">
                      <a16:colId xmlns:a16="http://schemas.microsoft.com/office/drawing/2014/main" val="2080224257"/>
                    </a:ext>
                  </a:extLst>
                </a:gridCol>
                <a:gridCol w="5875933">
                  <a:extLst>
                    <a:ext uri="{9D8B030D-6E8A-4147-A177-3AD203B41FA5}">
                      <a16:colId xmlns:a16="http://schemas.microsoft.com/office/drawing/2014/main" val="1442847661"/>
                    </a:ext>
                  </a:extLst>
                </a:gridCol>
              </a:tblGrid>
              <a:tr h="0">
                <a:tc>
                  <a:txBody>
                    <a:bodyPr/>
                    <a:lstStyle/>
                    <a:p>
                      <a:pPr algn="ctr" fontAlgn="base">
                        <a:lnSpc>
                          <a:spcPct val="107000"/>
                        </a:lnSpc>
                        <a:spcAft>
                          <a:spcPts val="0"/>
                        </a:spcAft>
                      </a:pPr>
                      <a:r>
                        <a:rPr lang="uk-UA" sz="2000" dirty="0">
                          <a:effectLst/>
                        </a:rPr>
                        <a:t>Конкретна ціль</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rgbClr val="002060"/>
                    </a:solidFill>
                  </a:tcPr>
                </a:tc>
                <a:tc>
                  <a:txBody>
                    <a:bodyPr/>
                    <a:lstStyle/>
                    <a:p>
                      <a:pPr fontAlgn="base">
                        <a:lnSpc>
                          <a:spcPct val="107000"/>
                        </a:lnSpc>
                        <a:spcAft>
                          <a:spcPts val="0"/>
                        </a:spcAft>
                      </a:pPr>
                      <a:r>
                        <a:rPr lang="uk-UA" sz="2000" dirty="0">
                          <a:effectLst/>
                        </a:rPr>
                        <a:t>Збільшення доходів членів кооперативу «Молочні мрії» шляхом вдосконалення спільного управління та ефективного ведення бізнесу</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solidFill>
                      <a:srgbClr val="002060"/>
                    </a:solidFill>
                  </a:tcPr>
                </a:tc>
                <a:extLst>
                  <a:ext uri="{0D108BD9-81ED-4DB2-BD59-A6C34878D82A}">
                    <a16:rowId xmlns:a16="http://schemas.microsoft.com/office/drawing/2014/main" val="3559020459"/>
                  </a:ext>
                </a:extLst>
              </a:tr>
            </a:tbl>
          </a:graphicData>
        </a:graphic>
      </p:graphicFrame>
      <p:graphicFrame>
        <p:nvGraphicFramePr>
          <p:cNvPr id="3" name="Таблиця 2"/>
          <p:cNvGraphicFramePr>
            <a:graphicFrameLocks noGrp="1"/>
          </p:cNvGraphicFramePr>
          <p:nvPr>
            <p:extLst>
              <p:ext uri="{D42A27DB-BD31-4B8C-83A1-F6EECF244321}">
                <p14:modId xmlns:p14="http://schemas.microsoft.com/office/powerpoint/2010/main" val="3745086112"/>
              </p:ext>
            </p:extLst>
          </p:nvPr>
        </p:nvGraphicFramePr>
        <p:xfrm>
          <a:off x="173481" y="2225395"/>
          <a:ext cx="8767031" cy="4227941"/>
        </p:xfrm>
        <a:graphic>
          <a:graphicData uri="http://schemas.openxmlformats.org/drawingml/2006/table">
            <a:tbl>
              <a:tblPr firstRow="1" firstCol="1" bandRow="1">
                <a:tableStyleId>{5C22544A-7EE6-4342-B048-85BDC9FD1C3A}</a:tableStyleId>
              </a:tblPr>
              <a:tblGrid>
                <a:gridCol w="4470527">
                  <a:extLst>
                    <a:ext uri="{9D8B030D-6E8A-4147-A177-3AD203B41FA5}">
                      <a16:colId xmlns:a16="http://schemas.microsoft.com/office/drawing/2014/main" val="1937552798"/>
                    </a:ext>
                  </a:extLst>
                </a:gridCol>
                <a:gridCol w="4296504">
                  <a:extLst>
                    <a:ext uri="{9D8B030D-6E8A-4147-A177-3AD203B41FA5}">
                      <a16:colId xmlns:a16="http://schemas.microsoft.com/office/drawing/2014/main" val="2815361978"/>
                    </a:ext>
                  </a:extLst>
                </a:gridCol>
              </a:tblGrid>
              <a:tr h="663116">
                <a:tc>
                  <a:txBody>
                    <a:bodyPr/>
                    <a:lstStyle/>
                    <a:p>
                      <a:pPr algn="ctr" fontAlgn="base">
                        <a:lnSpc>
                          <a:spcPct val="107000"/>
                        </a:lnSpc>
                        <a:spcAft>
                          <a:spcPts val="0"/>
                        </a:spcAft>
                      </a:pPr>
                      <a:r>
                        <a:rPr lang="uk-UA" sz="2400" dirty="0">
                          <a:effectLst/>
                          <a:latin typeface="PF Square Sans Pro" panose="02000506040000020004" pitchFamily="2" charset="0"/>
                        </a:rPr>
                        <a:t>Об’єктивні показники</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36195" marR="36195" marT="36195" marB="36195" anchor="ctr">
                    <a:solidFill>
                      <a:srgbClr val="7030A0"/>
                    </a:solidFill>
                  </a:tcPr>
                </a:tc>
                <a:tc>
                  <a:txBody>
                    <a:bodyPr/>
                    <a:lstStyle/>
                    <a:p>
                      <a:pPr algn="ctr" fontAlgn="base">
                        <a:lnSpc>
                          <a:spcPct val="107000"/>
                        </a:lnSpc>
                        <a:spcAft>
                          <a:spcPts val="0"/>
                        </a:spcAft>
                      </a:pPr>
                      <a:r>
                        <a:rPr lang="uk-UA" sz="2400" dirty="0">
                          <a:effectLst/>
                          <a:latin typeface="PF Square Sans Pro" panose="02000506040000020004" pitchFamily="2" charset="0"/>
                        </a:rPr>
                        <a:t>Джерела перевірки</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36195" marR="36195" marT="36195" marB="36195" anchor="ctr">
                    <a:solidFill>
                      <a:srgbClr val="7030A0"/>
                    </a:solidFill>
                  </a:tcPr>
                </a:tc>
                <a:extLst>
                  <a:ext uri="{0D108BD9-81ED-4DB2-BD59-A6C34878D82A}">
                    <a16:rowId xmlns:a16="http://schemas.microsoft.com/office/drawing/2014/main" val="2813078159"/>
                  </a:ext>
                </a:extLst>
              </a:tr>
              <a:tr h="3564825">
                <a:tc>
                  <a:txBody>
                    <a:bodyPr/>
                    <a:lstStyle/>
                    <a:p>
                      <a:pPr marL="457200" indent="-457200" fontAlgn="base">
                        <a:lnSpc>
                          <a:spcPct val="107000"/>
                        </a:lnSpc>
                        <a:spcAft>
                          <a:spcPts val="0"/>
                        </a:spcAft>
                        <a:buFont typeface="Wingdings" panose="05000000000000000000" pitchFamily="2" charset="2"/>
                        <a:buChar char="§"/>
                      </a:pPr>
                      <a:r>
                        <a:rPr lang="ru-RU" sz="2800" b="1" dirty="0" smtClean="0">
                          <a:effectLst/>
                          <a:latin typeface="PF Square Sans Pro" panose="02000506040000020004" pitchFamily="2" charset="0"/>
                        </a:rPr>
                        <a:t>Динаміка </a:t>
                      </a:r>
                      <a:r>
                        <a:rPr lang="ru-RU" sz="2800" b="1" dirty="0" err="1" smtClean="0">
                          <a:effectLst/>
                          <a:latin typeface="PF Square Sans Pro" panose="02000506040000020004" pitchFamily="2" charset="0"/>
                        </a:rPr>
                        <a:t>збільшення</a:t>
                      </a:r>
                      <a:r>
                        <a:rPr lang="ru-RU" sz="2800" b="1" dirty="0" smtClean="0">
                          <a:effectLst/>
                          <a:latin typeface="PF Square Sans Pro" panose="02000506040000020004" pitchFamily="2" charset="0"/>
                        </a:rPr>
                        <a:t> </a:t>
                      </a:r>
                      <a:r>
                        <a:rPr lang="ru-RU" sz="2800" b="1" dirty="0" err="1" smtClean="0">
                          <a:effectLst/>
                          <a:latin typeface="PF Square Sans Pro" panose="02000506040000020004" pitchFamily="2" charset="0"/>
                        </a:rPr>
                        <a:t>доходів</a:t>
                      </a:r>
                      <a:r>
                        <a:rPr lang="ru-RU" sz="2800" b="1" dirty="0" smtClean="0">
                          <a:effectLst/>
                          <a:latin typeface="PF Square Sans Pro" panose="02000506040000020004" pitchFamily="2" charset="0"/>
                        </a:rPr>
                        <a:t> </a:t>
                      </a:r>
                      <a:r>
                        <a:rPr lang="ru-RU" sz="2800" b="1" dirty="0" err="1" smtClean="0">
                          <a:effectLst/>
                          <a:latin typeface="PF Square Sans Pro" panose="02000506040000020004" pitchFamily="2" charset="0"/>
                        </a:rPr>
                        <a:t>членів</a:t>
                      </a:r>
                      <a:r>
                        <a:rPr lang="ru-RU" sz="2800" b="1" dirty="0" smtClean="0">
                          <a:effectLst/>
                          <a:latin typeface="PF Square Sans Pro" panose="02000506040000020004" pitchFamily="2" charset="0"/>
                        </a:rPr>
                        <a:t> кооперативу по роках (%)</a:t>
                      </a:r>
                    </a:p>
                    <a:p>
                      <a:pPr marL="457200" indent="-457200" fontAlgn="base">
                        <a:lnSpc>
                          <a:spcPct val="107000"/>
                        </a:lnSpc>
                        <a:spcAft>
                          <a:spcPts val="0"/>
                        </a:spcAft>
                        <a:buFont typeface="Wingdings" panose="05000000000000000000" pitchFamily="2" charset="2"/>
                        <a:buChar char="§"/>
                      </a:pPr>
                      <a:r>
                        <a:rPr lang="ru-RU" sz="2800" b="1" dirty="0" smtClean="0">
                          <a:effectLst/>
                          <a:latin typeface="PF Square Sans Pro" panose="02000506040000020004" pitchFamily="2" charset="0"/>
                        </a:rPr>
                        <a:t>………………………………..</a:t>
                      </a:r>
                      <a:endParaRPr lang="uk-UA" sz="2800" b="1" dirty="0">
                        <a:effectLst/>
                        <a:latin typeface="PF Square Sans Pro" panose="02000506040000020004" pitchFamily="2" charset="0"/>
                      </a:endParaRPr>
                    </a:p>
                  </a:txBody>
                  <a:tcPr marL="36195" marR="36195" marT="36195" marB="36195">
                    <a:solidFill>
                      <a:srgbClr val="0070C0"/>
                    </a:solidFill>
                  </a:tcPr>
                </a:tc>
                <a:tc>
                  <a:txBody>
                    <a:bodyPr/>
                    <a:lstStyle/>
                    <a:p>
                      <a:pPr marL="342900" lvl="0" indent="-342900" fontAlgn="base">
                        <a:lnSpc>
                          <a:spcPct val="107000"/>
                        </a:lnSpc>
                        <a:spcAft>
                          <a:spcPts val="0"/>
                        </a:spcAft>
                        <a:buFont typeface="Wingdings" panose="05000000000000000000" pitchFamily="2" charset="2"/>
                        <a:buChar char=""/>
                      </a:pPr>
                      <a:r>
                        <a:rPr lang="ru-RU" sz="2800" b="1" dirty="0" smtClean="0">
                          <a:effectLst/>
                          <a:latin typeface="PF Square Sans Pro" panose="02000506040000020004" pitchFamily="2" charset="0"/>
                        </a:rPr>
                        <a:t>Облікові </a:t>
                      </a:r>
                      <a:r>
                        <a:rPr lang="ru-RU" sz="2800" b="1" dirty="0" err="1" smtClean="0">
                          <a:effectLst/>
                          <a:latin typeface="PF Square Sans Pro" panose="02000506040000020004" pitchFamily="2" charset="0"/>
                        </a:rPr>
                        <a:t>документи</a:t>
                      </a:r>
                      <a:r>
                        <a:rPr lang="ru-RU" sz="2800" b="1" dirty="0" smtClean="0">
                          <a:effectLst/>
                          <a:latin typeface="PF Square Sans Pro" panose="02000506040000020004" pitchFamily="2" charset="0"/>
                        </a:rPr>
                        <a:t> </a:t>
                      </a:r>
                    </a:p>
                    <a:p>
                      <a:pPr marL="342900" lvl="0" indent="-342900" fontAlgn="base">
                        <a:lnSpc>
                          <a:spcPct val="107000"/>
                        </a:lnSpc>
                        <a:spcAft>
                          <a:spcPts val="0"/>
                        </a:spcAft>
                        <a:buFont typeface="Wingdings" panose="05000000000000000000" pitchFamily="2" charset="2"/>
                        <a:buChar char=""/>
                      </a:pPr>
                      <a:r>
                        <a:rPr lang="ru-RU" sz="2800" b="1" dirty="0" err="1" smtClean="0">
                          <a:effectLst/>
                          <a:latin typeface="PF Square Sans Pro" panose="02000506040000020004" pitchFamily="2" charset="0"/>
                        </a:rPr>
                        <a:t>Щорічні</a:t>
                      </a:r>
                      <a:r>
                        <a:rPr lang="ru-RU" sz="2800" b="1" dirty="0" smtClean="0">
                          <a:effectLst/>
                          <a:latin typeface="PF Square Sans Pro" panose="02000506040000020004" pitchFamily="2" charset="0"/>
                        </a:rPr>
                        <a:t> </a:t>
                      </a:r>
                      <a:r>
                        <a:rPr lang="ru-RU" sz="2800" b="1" dirty="0" err="1" smtClean="0">
                          <a:effectLst/>
                          <a:latin typeface="PF Square Sans Pro" panose="02000506040000020004" pitchFamily="2" charset="0"/>
                        </a:rPr>
                        <a:t>звіти</a:t>
                      </a:r>
                      <a:r>
                        <a:rPr lang="ru-RU" sz="2800" b="1" dirty="0" smtClean="0">
                          <a:effectLst/>
                          <a:latin typeface="PF Square Sans Pro" panose="02000506040000020004" pitchFamily="2" charset="0"/>
                        </a:rPr>
                        <a:t> кооперативу</a:t>
                      </a:r>
                    </a:p>
                    <a:p>
                      <a:pPr marL="342900" lvl="0" indent="-342900" fontAlgn="base">
                        <a:lnSpc>
                          <a:spcPct val="107000"/>
                        </a:lnSpc>
                        <a:spcAft>
                          <a:spcPts val="0"/>
                        </a:spcAft>
                        <a:buFont typeface="Wingdings" panose="05000000000000000000" pitchFamily="2" charset="2"/>
                        <a:buChar char=""/>
                      </a:pPr>
                      <a:r>
                        <a:rPr lang="ru-RU" sz="2800" b="1" dirty="0" smtClean="0">
                          <a:effectLst/>
                          <a:latin typeface="PF Square Sans Pro" panose="02000506040000020004" pitchFamily="2" charset="0"/>
                        </a:rPr>
                        <a:t>……………………………………</a:t>
                      </a:r>
                      <a:endParaRPr lang="ru-RU" sz="2800" b="1" dirty="0">
                        <a:effectLst/>
                        <a:latin typeface="PF Square Sans Pro" panose="02000506040000020004" pitchFamily="2" charset="0"/>
                      </a:endParaRPr>
                    </a:p>
                  </a:txBody>
                  <a:tcPr marL="36195" marR="36195" marT="36195" marB="36195">
                    <a:solidFill>
                      <a:srgbClr val="FFFF00"/>
                    </a:solidFill>
                  </a:tcPr>
                </a:tc>
                <a:extLst>
                  <a:ext uri="{0D108BD9-81ED-4DB2-BD59-A6C34878D82A}">
                    <a16:rowId xmlns:a16="http://schemas.microsoft.com/office/drawing/2014/main" val="1124443516"/>
                  </a:ext>
                </a:extLst>
              </a:tr>
            </a:tbl>
          </a:graphicData>
        </a:graphic>
      </p:graphicFrame>
      <p:sp>
        <p:nvSpPr>
          <p:cNvPr id="9" name="Десятикутник 8"/>
          <p:cNvSpPr/>
          <p:nvPr/>
        </p:nvSpPr>
        <p:spPr>
          <a:xfrm>
            <a:off x="7655599" y="148539"/>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2</a:t>
            </a:r>
            <a:endParaRPr lang="uk-UA" sz="2000" b="1" dirty="0"/>
          </a:p>
        </p:txBody>
      </p:sp>
      <p:sp>
        <p:nvSpPr>
          <p:cNvPr id="10" name="Десятикутник 9"/>
          <p:cNvSpPr/>
          <p:nvPr/>
        </p:nvSpPr>
        <p:spPr>
          <a:xfrm>
            <a:off x="8412639" y="148539"/>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3</a:t>
            </a:r>
            <a:endParaRPr lang="uk-UA" sz="2000" b="1" dirty="0"/>
          </a:p>
        </p:txBody>
      </p:sp>
    </p:spTree>
    <p:extLst>
      <p:ext uri="{BB962C8B-B14F-4D97-AF65-F5344CB8AC3E}">
        <p14:creationId xmlns:p14="http://schemas.microsoft.com/office/powerpoint/2010/main" val="2736713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521863"/>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atin typeface="Century Gothic" pitchFamily="34" charset="0"/>
              </a:rPr>
              <a:t>ПОКАЗНИКИ      і ДЖЕРЕЛА ПЕРЕВІРКИ</a:t>
            </a:r>
            <a:endParaRPr lang="uk-UA" sz="3200" b="1" dirty="0">
              <a:latin typeface="Century Gothic" pitchFamily="34" charset="0"/>
            </a:endParaRPr>
          </a:p>
        </p:txBody>
      </p:sp>
      <p:sp>
        <p:nvSpPr>
          <p:cNvPr id="4" name="Прямокутник 3"/>
          <p:cNvSpPr/>
          <p:nvPr/>
        </p:nvSpPr>
        <p:spPr>
          <a:xfrm>
            <a:off x="0" y="674889"/>
            <a:ext cx="8928992" cy="707886"/>
          </a:xfrm>
          <a:prstGeom prst="rect">
            <a:avLst/>
          </a:prstGeom>
          <a:solidFill>
            <a:srgbClr val="002060"/>
          </a:solidFill>
        </p:spPr>
        <p:txBody>
          <a:bodyPr wrap="square">
            <a:spAutoFit/>
          </a:bodyPr>
          <a:lstStyle/>
          <a:p>
            <a:pPr>
              <a:spcAft>
                <a:spcPts val="0"/>
              </a:spcAft>
            </a:pPr>
            <a:r>
              <a:rPr lang="ru-RU" sz="2000" b="1" u="sng" dirty="0" err="1">
                <a:solidFill>
                  <a:schemeClr val="bg1"/>
                </a:solidFill>
                <a:latin typeface="PF Square Sans Pro" panose="02000506040000020004" pitchFamily="2" charset="0"/>
                <a:ea typeface="Calibri" panose="020F0502020204030204" pitchFamily="34" charset="0"/>
              </a:rPr>
              <a:t>Показники</a:t>
            </a:r>
            <a:r>
              <a:rPr lang="ru-RU" sz="2000" b="1" u="sng"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представлені</a:t>
            </a:r>
            <a:r>
              <a:rPr lang="ru-RU" sz="2000" b="1" dirty="0">
                <a:solidFill>
                  <a:schemeClr val="bg1"/>
                </a:solidFill>
                <a:latin typeface="PF Square Sans Pro" panose="02000506040000020004" pitchFamily="2" charset="0"/>
                <a:ea typeface="Calibri" panose="020F0502020204030204" pitchFamily="34" charset="0"/>
              </a:rPr>
              <a:t> у </a:t>
            </a:r>
            <a:r>
              <a:rPr lang="ru-RU" sz="2000" b="1" dirty="0" smtClean="0">
                <a:solidFill>
                  <a:schemeClr val="bg1"/>
                </a:solidFill>
                <a:latin typeface="PF Square Sans Pro" panose="02000506040000020004" pitchFamily="2" charset="0"/>
                <a:ea typeface="Calibri" panose="020F0502020204030204" pitchFamily="34" charset="0"/>
              </a:rPr>
              <a:t>ЛМ, </a:t>
            </a:r>
            <a:r>
              <a:rPr lang="ru-RU" sz="2000" b="1" dirty="0" err="1">
                <a:solidFill>
                  <a:schemeClr val="bg1"/>
                </a:solidFill>
                <a:latin typeface="PF Square Sans Pro" panose="02000506040000020004" pitchFamily="2" charset="0"/>
                <a:ea typeface="Calibri" panose="020F0502020204030204" pitchFamily="34" charset="0"/>
              </a:rPr>
              <a:t>повинні</a:t>
            </a:r>
            <a:r>
              <a:rPr lang="ru-RU" sz="2000" b="1" dirty="0">
                <a:solidFill>
                  <a:schemeClr val="bg1"/>
                </a:solidFill>
                <a:latin typeface="PF Square Sans Pro" panose="02000506040000020004" pitchFamily="2" charset="0"/>
                <a:ea typeface="Calibri" panose="020F0502020204030204" pitchFamily="34" charset="0"/>
              </a:rPr>
              <a:t> бути </a:t>
            </a:r>
            <a:r>
              <a:rPr lang="ru-RU" sz="2000" b="1" dirty="0" err="1">
                <a:solidFill>
                  <a:schemeClr val="bg1"/>
                </a:solidFill>
                <a:latin typeface="PF Square Sans Pro" panose="02000506040000020004" pitchFamily="2" charset="0"/>
                <a:ea typeface="Calibri" panose="020F0502020204030204" pitchFamily="34" charset="0"/>
              </a:rPr>
              <a:t>об'єктивно</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вимірюваними</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smtClean="0">
                <a:solidFill>
                  <a:schemeClr val="bg1"/>
                </a:solidFill>
                <a:latin typeface="PF Square Sans Pro" panose="02000506040000020004" pitchFamily="2" charset="0"/>
                <a:ea typeface="Calibri" panose="020F0502020204030204" pitchFamily="34" charset="0"/>
              </a:rPr>
              <a:t>показники</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які</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може</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отримати</a:t>
            </a:r>
            <a:r>
              <a:rPr lang="ru-RU" sz="2000" b="1" dirty="0">
                <a:solidFill>
                  <a:schemeClr val="bg1"/>
                </a:solidFill>
                <a:latin typeface="PF Square Sans Pro" panose="02000506040000020004" pitchFamily="2" charset="0"/>
                <a:ea typeface="Calibri" panose="020F0502020204030204" pitchFamily="34" charset="0"/>
              </a:rPr>
              <a:t> будь-</a:t>
            </a:r>
            <a:r>
              <a:rPr lang="ru-RU" sz="2000" b="1" dirty="0" err="1">
                <a:solidFill>
                  <a:schemeClr val="bg1"/>
                </a:solidFill>
                <a:latin typeface="PF Square Sans Pro" panose="02000506040000020004" pitchFamily="2" charset="0"/>
                <a:ea typeface="Calibri" panose="020F0502020204030204" pitchFamily="34" charset="0"/>
              </a:rPr>
              <a:t>хто</a:t>
            </a:r>
            <a:r>
              <a:rPr lang="ru-RU" sz="2000" b="1" dirty="0">
                <a:solidFill>
                  <a:schemeClr val="bg1"/>
                </a:solidFill>
                <a:latin typeface="PF Square Sans Pro" panose="02000506040000020004" pitchFamily="2" charset="0"/>
                <a:ea typeface="Calibri" panose="020F0502020204030204" pitchFamily="34" charset="0"/>
              </a:rPr>
              <a:t> та </a:t>
            </a:r>
            <a:r>
              <a:rPr lang="ru-RU" sz="2000" b="1" dirty="0" err="1">
                <a:solidFill>
                  <a:schemeClr val="bg1"/>
                </a:solidFill>
                <a:latin typeface="PF Square Sans Pro" panose="02000506040000020004" pitchFamily="2" charset="0"/>
                <a:ea typeface="Calibri" panose="020F0502020204030204" pitchFamily="34" charset="0"/>
              </a:rPr>
              <a:t>які</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a:solidFill>
                  <a:schemeClr val="bg1"/>
                </a:solidFill>
                <a:latin typeface="PF Square Sans Pro" panose="02000506040000020004" pitchFamily="2" charset="0"/>
                <a:ea typeface="Calibri" panose="020F0502020204030204" pitchFamily="34" charset="0"/>
              </a:rPr>
              <a:t>будуть</a:t>
            </a:r>
            <a:r>
              <a:rPr lang="ru-RU" sz="2000" b="1" dirty="0">
                <a:solidFill>
                  <a:schemeClr val="bg1"/>
                </a:solidFill>
                <a:latin typeface="PF Square Sans Pro" panose="02000506040000020004" pitchFamily="2" charset="0"/>
                <a:ea typeface="Calibri" panose="020F0502020204030204" pitchFamily="34" charset="0"/>
              </a:rPr>
              <a:t> </a:t>
            </a:r>
            <a:r>
              <a:rPr lang="ru-RU" sz="2000" b="1" dirty="0" err="1" smtClean="0">
                <a:solidFill>
                  <a:schemeClr val="bg1"/>
                </a:solidFill>
                <a:latin typeface="PF Square Sans Pro" panose="02000506040000020004" pitchFamily="2" charset="0"/>
                <a:ea typeface="Calibri" panose="020F0502020204030204" pitchFamily="34" charset="0"/>
              </a:rPr>
              <a:t>зрозумілі</a:t>
            </a:r>
            <a:r>
              <a:rPr lang="ru-RU" sz="2000" b="1" dirty="0" smtClean="0">
                <a:solidFill>
                  <a:schemeClr val="bg1"/>
                </a:solidFill>
                <a:latin typeface="PF Square Sans Pro" panose="02000506040000020004" pitchFamily="2" charset="0"/>
                <a:ea typeface="Calibri" panose="020F0502020204030204" pitchFamily="34" charset="0"/>
              </a:rPr>
              <a:t> </a:t>
            </a:r>
            <a:r>
              <a:rPr lang="ru-RU" sz="2000" b="1" dirty="0">
                <a:solidFill>
                  <a:schemeClr val="bg1"/>
                </a:solidFill>
                <a:latin typeface="PF Square Sans Pro" panose="02000506040000020004" pitchFamily="2" charset="0"/>
                <a:ea typeface="Calibri" panose="020F0502020204030204" pitchFamily="34" charset="0"/>
              </a:rPr>
              <a:t>для </a:t>
            </a:r>
            <a:r>
              <a:rPr lang="ru-RU" sz="2000" b="1" dirty="0" err="1" smtClean="0">
                <a:solidFill>
                  <a:schemeClr val="bg1"/>
                </a:solidFill>
                <a:latin typeface="PF Square Sans Pro" panose="02000506040000020004" pitchFamily="2" charset="0"/>
                <a:ea typeface="Calibri" panose="020F0502020204030204" pitchFamily="34" charset="0"/>
              </a:rPr>
              <a:t>всіх</a:t>
            </a:r>
            <a:r>
              <a:rPr lang="ru-RU" sz="2000" b="1" dirty="0" smtClean="0">
                <a:solidFill>
                  <a:schemeClr val="bg1"/>
                </a:solidFill>
                <a:latin typeface="PF Square Sans Pro" panose="02000506040000020004" pitchFamily="2" charset="0"/>
                <a:ea typeface="Calibri" panose="020F0502020204030204" pitchFamily="34" charset="0"/>
              </a:rPr>
              <a:t>. </a:t>
            </a:r>
            <a:endParaRPr lang="ru-RU" sz="2000" b="1" dirty="0">
              <a:solidFill>
                <a:schemeClr val="bg1"/>
              </a:solidFill>
              <a:latin typeface="PF Square Sans Pro" panose="02000506040000020004" pitchFamily="2" charset="0"/>
              <a:ea typeface="Calibri" panose="020F0502020204030204" pitchFamily="34" charset="0"/>
            </a:endParaRPr>
          </a:p>
        </p:txBody>
      </p:sp>
      <p:sp>
        <p:nvSpPr>
          <p:cNvPr id="7" name="Десятикутник 6"/>
          <p:cNvSpPr/>
          <p:nvPr/>
        </p:nvSpPr>
        <p:spPr>
          <a:xfrm>
            <a:off x="3445654" y="149482"/>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2</a:t>
            </a:r>
            <a:endParaRPr lang="uk-UA" sz="2000" b="1" dirty="0"/>
          </a:p>
        </p:txBody>
      </p:sp>
      <p:sp>
        <p:nvSpPr>
          <p:cNvPr id="11" name="Десятикутник 10"/>
          <p:cNvSpPr/>
          <p:nvPr/>
        </p:nvSpPr>
        <p:spPr>
          <a:xfrm>
            <a:off x="8412639" y="148539"/>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3</a:t>
            </a:r>
            <a:endParaRPr lang="uk-UA" sz="2000" b="1" dirty="0"/>
          </a:p>
        </p:txBody>
      </p:sp>
      <p:pic>
        <p:nvPicPr>
          <p:cNvPr id="13" name="Рисунок 12"/>
          <p:cNvPicPr>
            <a:picLocks noChangeAspect="1"/>
          </p:cNvPicPr>
          <p:nvPr/>
        </p:nvPicPr>
        <p:blipFill>
          <a:blip r:embed="rId3"/>
          <a:stretch>
            <a:fillRect/>
          </a:stretch>
        </p:blipFill>
        <p:spPr>
          <a:xfrm>
            <a:off x="70667" y="1829003"/>
            <a:ext cx="4155600" cy="3672408"/>
          </a:xfrm>
          <a:prstGeom prst="rect">
            <a:avLst/>
          </a:prstGeom>
        </p:spPr>
      </p:pic>
      <p:sp>
        <p:nvSpPr>
          <p:cNvPr id="16" name="Прямокутник 15"/>
          <p:cNvSpPr/>
          <p:nvPr/>
        </p:nvSpPr>
        <p:spPr>
          <a:xfrm>
            <a:off x="3872312" y="1382775"/>
            <a:ext cx="5007309" cy="4249240"/>
          </a:xfrm>
          <a:prstGeom prst="rect">
            <a:avLst/>
          </a:prstGeom>
        </p:spPr>
        <p:txBody>
          <a:bodyPr wrap="square">
            <a:spAutoFit/>
          </a:bodyPr>
          <a:lstStyle/>
          <a:p>
            <a:pPr>
              <a:lnSpc>
                <a:spcPct val="107000"/>
              </a:lnSpc>
              <a:spcAft>
                <a:spcPts val="800"/>
              </a:spcAft>
            </a:pP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Показники </a:t>
            </a:r>
            <a:r>
              <a:rPr lang="uk-UA" sz="2400" b="1" dirty="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на рівні результатів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демонструють </a:t>
            </a:r>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рівень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досягнення результатів проекту. </a:t>
            </a:r>
            <a:endPar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Треба </a:t>
            </a:r>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визначити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показники для кожного результату, внесеного до колонки 1 "Логіка впровадження". </a:t>
            </a:r>
            <a:endPar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uk-UA" sz="2400" b="1" dirty="0" smtClean="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Внутрішня </a:t>
            </a:r>
            <a:r>
              <a:rPr lang="uk-UA" sz="2400" b="1" dirty="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проектна документація (списки учасників, акти виконаних робіт і </a:t>
            </a:r>
            <a:r>
              <a:rPr lang="uk-UA" sz="2400" b="1" dirty="0" err="1">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т.д</a:t>
            </a:r>
            <a:r>
              <a:rPr lang="uk-UA" sz="2400" b="1" dirty="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 як правило, виступає в якості джерела для їх перевірки</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a:t>
            </a:r>
          </a:p>
        </p:txBody>
      </p:sp>
      <p:sp>
        <p:nvSpPr>
          <p:cNvPr id="14" name="Прямокутник 13"/>
          <p:cNvSpPr/>
          <p:nvPr/>
        </p:nvSpPr>
        <p:spPr>
          <a:xfrm>
            <a:off x="70667" y="6526274"/>
            <a:ext cx="8946963" cy="276999"/>
          </a:xfrm>
          <a:prstGeom prst="rect">
            <a:avLst/>
          </a:prstGeom>
        </p:spPr>
        <p:txBody>
          <a:bodyPr wrap="square">
            <a:spAutoFit/>
          </a:bodyPr>
          <a:lstStyle/>
          <a:p>
            <a:r>
              <a:rPr lang="uk-UA" sz="1200" b="1" i="1" dirty="0">
                <a:latin typeface="PF Square Sans Pro" panose="02000506040000020004" pitchFamily="2" charset="0"/>
              </a:rPr>
              <a:t>Джерело: https://drive.google.com/file/d/0B5O1l5QibfQZZXRZWDNzeUJ6TEk/view</a:t>
            </a:r>
            <a:endParaRPr lang="uk-UA" sz="1200" b="1" dirty="0"/>
          </a:p>
        </p:txBody>
      </p:sp>
    </p:spTree>
    <p:extLst>
      <p:ext uri="{BB962C8B-B14F-4D97-AF65-F5344CB8AC3E}">
        <p14:creationId xmlns:p14="http://schemas.microsoft.com/office/powerpoint/2010/main" val="28770232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6"/>
          <p:cNvSpPr>
            <a:spLocks noGrp="1"/>
          </p:cNvSpPr>
          <p:nvPr>
            <p:ph type="title"/>
          </p:nvPr>
        </p:nvSpPr>
        <p:spPr>
          <a:xfrm>
            <a:off x="0" y="116632"/>
            <a:ext cx="9144000" cy="576064"/>
          </a:xfrm>
          <a:solidFill>
            <a:srgbClr val="7030A0"/>
          </a:solidFill>
        </p:spPr>
        <p:txBody>
          <a:bodyPr>
            <a:noAutofit/>
          </a:bodyPr>
          <a:lstStyle/>
          <a:p>
            <a:r>
              <a:rPr lang="ru-RU" altLang="uk-UA" sz="3600" b="1" dirty="0" smtClean="0">
                <a:solidFill>
                  <a:schemeClr val="bg1"/>
                </a:solidFill>
                <a:latin typeface="PF Square Sans Pro" panose="02000506040000020004" pitchFamily="2" charset="0"/>
              </a:rPr>
              <a:t>Кооператив «</a:t>
            </a:r>
            <a:r>
              <a:rPr lang="ru-RU" altLang="uk-UA" sz="3600" b="1" dirty="0" err="1" smtClean="0">
                <a:solidFill>
                  <a:schemeClr val="bg1"/>
                </a:solidFill>
                <a:latin typeface="PF Square Sans Pro" panose="02000506040000020004" pitchFamily="2" charset="0"/>
              </a:rPr>
              <a:t>Молочні</a:t>
            </a:r>
            <a:r>
              <a:rPr lang="ru-RU" altLang="uk-UA" sz="3600" b="1" dirty="0" smtClean="0">
                <a:solidFill>
                  <a:schemeClr val="bg1"/>
                </a:solidFill>
                <a:latin typeface="PF Square Sans Pro" panose="02000506040000020004" pitchFamily="2" charset="0"/>
              </a:rPr>
              <a:t> </a:t>
            </a:r>
            <a:r>
              <a:rPr lang="ru-RU" altLang="uk-UA" sz="3600" b="1" dirty="0" err="1" smtClean="0">
                <a:solidFill>
                  <a:schemeClr val="bg1"/>
                </a:solidFill>
                <a:latin typeface="PF Square Sans Pro" panose="02000506040000020004" pitchFamily="2" charset="0"/>
              </a:rPr>
              <a:t>ріки</a:t>
            </a:r>
            <a:r>
              <a:rPr lang="ru-RU" altLang="uk-UA" sz="3600" b="1" dirty="0" smtClean="0">
                <a:solidFill>
                  <a:schemeClr val="bg1"/>
                </a:solidFill>
                <a:latin typeface="PF Square Sans Pro" panose="02000506040000020004" pitchFamily="2" charset="0"/>
              </a:rPr>
              <a:t>»</a:t>
            </a:r>
            <a:endParaRPr lang="uk-UA" altLang="uk-UA" sz="3600" b="1" dirty="0" smtClean="0">
              <a:solidFill>
                <a:schemeClr val="bg1"/>
              </a:solidFill>
              <a:latin typeface="PF Square Sans Pro" panose="02000506040000020004" pitchFamily="2" charset="0"/>
            </a:endParaRPr>
          </a:p>
        </p:txBody>
      </p:sp>
      <p:graphicFrame>
        <p:nvGraphicFramePr>
          <p:cNvPr id="2" name="Таблиця 1"/>
          <p:cNvGraphicFramePr>
            <a:graphicFrameLocks noGrp="1"/>
          </p:cNvGraphicFramePr>
          <p:nvPr>
            <p:extLst>
              <p:ext uri="{D42A27DB-BD31-4B8C-83A1-F6EECF244321}">
                <p14:modId xmlns:p14="http://schemas.microsoft.com/office/powerpoint/2010/main" val="1423641646"/>
              </p:ext>
            </p:extLst>
          </p:nvPr>
        </p:nvGraphicFramePr>
        <p:xfrm>
          <a:off x="318356" y="719511"/>
          <a:ext cx="8507288" cy="446405"/>
        </p:xfrm>
        <a:graphic>
          <a:graphicData uri="http://schemas.openxmlformats.org/drawingml/2006/table">
            <a:tbl>
              <a:tblPr firstRow="1" firstCol="1" bandRow="1">
                <a:tableStyleId>{5C22544A-7EE6-4342-B048-85BDC9FD1C3A}</a:tableStyleId>
              </a:tblPr>
              <a:tblGrid>
                <a:gridCol w="8507288">
                  <a:extLst>
                    <a:ext uri="{9D8B030D-6E8A-4147-A177-3AD203B41FA5}">
                      <a16:colId xmlns:a16="http://schemas.microsoft.com/office/drawing/2014/main" val="1690374244"/>
                    </a:ext>
                  </a:extLst>
                </a:gridCol>
              </a:tblGrid>
              <a:tr h="0">
                <a:tc>
                  <a:txBody>
                    <a:bodyPr/>
                    <a:lstStyle/>
                    <a:p>
                      <a:pPr marL="148590" indent="-148590" algn="ctr" fontAlgn="base">
                        <a:lnSpc>
                          <a:spcPct val="107000"/>
                        </a:lnSpc>
                        <a:spcAft>
                          <a:spcPts val="0"/>
                        </a:spcAft>
                      </a:pPr>
                      <a:r>
                        <a:rPr lang="ru-RU" sz="2400" dirty="0" err="1" smtClean="0">
                          <a:effectLst/>
                        </a:rPr>
                        <a:t>Показники</a:t>
                      </a:r>
                      <a:r>
                        <a:rPr lang="ru-RU" sz="2400" dirty="0" smtClean="0">
                          <a:effectLst/>
                        </a:rPr>
                        <a:t> на </a:t>
                      </a:r>
                      <a:r>
                        <a:rPr lang="ru-RU" sz="2400" dirty="0" err="1" smtClean="0">
                          <a:effectLst/>
                        </a:rPr>
                        <a:t>рівні</a:t>
                      </a:r>
                      <a:r>
                        <a:rPr lang="ru-RU" sz="2400" dirty="0" smtClean="0">
                          <a:effectLst/>
                        </a:rPr>
                        <a:t> </a:t>
                      </a:r>
                      <a:r>
                        <a:rPr lang="ru-RU" sz="2400" dirty="0" err="1" smtClean="0">
                          <a:effectLst/>
                        </a:rPr>
                        <a:t>результатів</a:t>
                      </a:r>
                      <a:endParaRPr lang="ru-RU" sz="2400" dirty="0" smtClean="0">
                        <a:effectLst/>
                      </a:endParaRPr>
                    </a:p>
                  </a:txBody>
                  <a:tcPr marL="36195" marR="36195" marT="36195" marB="36195">
                    <a:solidFill>
                      <a:srgbClr val="FF0000"/>
                    </a:solidFill>
                  </a:tcPr>
                </a:tc>
                <a:extLst>
                  <a:ext uri="{0D108BD9-81ED-4DB2-BD59-A6C34878D82A}">
                    <a16:rowId xmlns:a16="http://schemas.microsoft.com/office/drawing/2014/main" val="1530393465"/>
                  </a:ext>
                </a:extLst>
              </a:tr>
            </a:tbl>
          </a:graphicData>
        </a:graphic>
      </p:graphicFrame>
      <p:graphicFrame>
        <p:nvGraphicFramePr>
          <p:cNvPr id="5" name="Таблиця 4"/>
          <p:cNvGraphicFramePr>
            <a:graphicFrameLocks noGrp="1"/>
          </p:cNvGraphicFramePr>
          <p:nvPr>
            <p:extLst>
              <p:ext uri="{D42A27DB-BD31-4B8C-83A1-F6EECF244321}">
                <p14:modId xmlns:p14="http://schemas.microsoft.com/office/powerpoint/2010/main" val="2520079186"/>
              </p:ext>
            </p:extLst>
          </p:nvPr>
        </p:nvGraphicFramePr>
        <p:xfrm>
          <a:off x="173481" y="1174597"/>
          <a:ext cx="8797037" cy="837756"/>
        </p:xfrm>
        <a:graphic>
          <a:graphicData uri="http://schemas.openxmlformats.org/drawingml/2006/table">
            <a:tbl>
              <a:tblPr firstRow="1" firstCol="1" bandRow="1">
                <a:tableStyleId>{5C22544A-7EE6-4342-B048-85BDC9FD1C3A}</a:tableStyleId>
              </a:tblPr>
              <a:tblGrid>
                <a:gridCol w="2921104">
                  <a:extLst>
                    <a:ext uri="{9D8B030D-6E8A-4147-A177-3AD203B41FA5}">
                      <a16:colId xmlns:a16="http://schemas.microsoft.com/office/drawing/2014/main" val="2080224257"/>
                    </a:ext>
                  </a:extLst>
                </a:gridCol>
                <a:gridCol w="5875933">
                  <a:extLst>
                    <a:ext uri="{9D8B030D-6E8A-4147-A177-3AD203B41FA5}">
                      <a16:colId xmlns:a16="http://schemas.microsoft.com/office/drawing/2014/main" val="1442847661"/>
                    </a:ext>
                  </a:extLst>
                </a:gridCol>
              </a:tblGrid>
              <a:tr h="0">
                <a:tc>
                  <a:txBody>
                    <a:bodyPr/>
                    <a:lstStyle/>
                    <a:p>
                      <a:pPr algn="ctr" fontAlgn="base">
                        <a:lnSpc>
                          <a:spcPct val="107000"/>
                        </a:lnSpc>
                        <a:spcAft>
                          <a:spcPts val="0"/>
                        </a:spcAft>
                      </a:pPr>
                      <a:r>
                        <a:rPr lang="uk-UA" sz="2400" dirty="0" smtClean="0">
                          <a:effectLst/>
                        </a:rPr>
                        <a:t>Конкретні результати</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rgbClr val="002060"/>
                    </a:solidFill>
                  </a:tcPr>
                </a:tc>
                <a:tc>
                  <a:txBody>
                    <a:bodyPr/>
                    <a:lstStyle/>
                    <a:p>
                      <a:pPr fontAlgn="base">
                        <a:lnSpc>
                          <a:spcPct val="107000"/>
                        </a:lnSpc>
                        <a:spcAft>
                          <a:spcPts val="0"/>
                        </a:spcAft>
                      </a:pPr>
                      <a:r>
                        <a:rPr lang="ru-RU" sz="2400" dirty="0" err="1" smtClean="0">
                          <a:effectLst/>
                        </a:rPr>
                        <a:t>Тривале</a:t>
                      </a:r>
                      <a:r>
                        <a:rPr lang="ru-RU" sz="2400" dirty="0" smtClean="0">
                          <a:effectLst/>
                        </a:rPr>
                        <a:t> </a:t>
                      </a:r>
                      <a:r>
                        <a:rPr lang="ru-RU" sz="2400" dirty="0" err="1" smtClean="0">
                          <a:effectLst/>
                        </a:rPr>
                        <a:t>зберігання</a:t>
                      </a:r>
                      <a:r>
                        <a:rPr lang="ru-RU" sz="2400" dirty="0" smtClean="0">
                          <a:effectLst/>
                        </a:rPr>
                        <a:t> та </a:t>
                      </a:r>
                      <a:r>
                        <a:rPr lang="ru-RU" sz="2400" dirty="0" err="1" smtClean="0">
                          <a:effectLst/>
                        </a:rPr>
                        <a:t>підвищення</a:t>
                      </a:r>
                      <a:r>
                        <a:rPr lang="ru-RU" sz="2400" dirty="0" smtClean="0">
                          <a:effectLst/>
                        </a:rPr>
                        <a:t> </a:t>
                      </a:r>
                      <a:r>
                        <a:rPr lang="ru-RU" sz="2400" dirty="0" err="1" smtClean="0">
                          <a:effectLst/>
                        </a:rPr>
                        <a:t>якості</a:t>
                      </a:r>
                      <a:r>
                        <a:rPr lang="ru-RU" sz="2400" dirty="0" smtClean="0">
                          <a:effectLst/>
                        </a:rPr>
                        <a:t> молока</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solidFill>
                      <a:srgbClr val="002060"/>
                    </a:solidFill>
                  </a:tcPr>
                </a:tc>
                <a:extLst>
                  <a:ext uri="{0D108BD9-81ED-4DB2-BD59-A6C34878D82A}">
                    <a16:rowId xmlns:a16="http://schemas.microsoft.com/office/drawing/2014/main" val="3559020459"/>
                  </a:ext>
                </a:extLst>
              </a:tr>
            </a:tbl>
          </a:graphicData>
        </a:graphic>
      </p:graphicFrame>
      <p:graphicFrame>
        <p:nvGraphicFramePr>
          <p:cNvPr id="3" name="Таблиця 2"/>
          <p:cNvGraphicFramePr>
            <a:graphicFrameLocks noGrp="1"/>
          </p:cNvGraphicFramePr>
          <p:nvPr>
            <p:extLst>
              <p:ext uri="{D42A27DB-BD31-4B8C-83A1-F6EECF244321}">
                <p14:modId xmlns:p14="http://schemas.microsoft.com/office/powerpoint/2010/main" val="3193001459"/>
              </p:ext>
            </p:extLst>
          </p:nvPr>
        </p:nvGraphicFramePr>
        <p:xfrm>
          <a:off x="124893" y="2063116"/>
          <a:ext cx="8767031" cy="4793747"/>
        </p:xfrm>
        <a:graphic>
          <a:graphicData uri="http://schemas.openxmlformats.org/drawingml/2006/table">
            <a:tbl>
              <a:tblPr firstRow="1" firstCol="1" bandRow="1">
                <a:tableStyleId>{5C22544A-7EE6-4342-B048-85BDC9FD1C3A}</a:tableStyleId>
              </a:tblPr>
              <a:tblGrid>
                <a:gridCol w="4470527">
                  <a:extLst>
                    <a:ext uri="{9D8B030D-6E8A-4147-A177-3AD203B41FA5}">
                      <a16:colId xmlns:a16="http://schemas.microsoft.com/office/drawing/2014/main" val="1937552798"/>
                    </a:ext>
                  </a:extLst>
                </a:gridCol>
                <a:gridCol w="4296504">
                  <a:extLst>
                    <a:ext uri="{9D8B030D-6E8A-4147-A177-3AD203B41FA5}">
                      <a16:colId xmlns:a16="http://schemas.microsoft.com/office/drawing/2014/main" val="2815361978"/>
                    </a:ext>
                  </a:extLst>
                </a:gridCol>
              </a:tblGrid>
              <a:tr h="644657">
                <a:tc>
                  <a:txBody>
                    <a:bodyPr/>
                    <a:lstStyle/>
                    <a:p>
                      <a:pPr algn="ctr" fontAlgn="base">
                        <a:lnSpc>
                          <a:spcPct val="107000"/>
                        </a:lnSpc>
                        <a:spcAft>
                          <a:spcPts val="0"/>
                        </a:spcAft>
                      </a:pPr>
                      <a:r>
                        <a:rPr lang="uk-UA" sz="2400" dirty="0">
                          <a:effectLst/>
                          <a:latin typeface="PF Square Sans Pro" panose="02000506040000020004" pitchFamily="2" charset="0"/>
                        </a:rPr>
                        <a:t>Об’єктивні показники</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36195" marR="36195" marT="36195" marB="36195" anchor="ctr">
                    <a:solidFill>
                      <a:srgbClr val="7030A0"/>
                    </a:solidFill>
                  </a:tcPr>
                </a:tc>
                <a:tc>
                  <a:txBody>
                    <a:bodyPr/>
                    <a:lstStyle/>
                    <a:p>
                      <a:pPr algn="ctr" fontAlgn="base">
                        <a:lnSpc>
                          <a:spcPct val="107000"/>
                        </a:lnSpc>
                        <a:spcAft>
                          <a:spcPts val="0"/>
                        </a:spcAft>
                      </a:pPr>
                      <a:r>
                        <a:rPr lang="uk-UA" sz="2400" dirty="0">
                          <a:effectLst/>
                          <a:latin typeface="PF Square Sans Pro" panose="02000506040000020004" pitchFamily="2" charset="0"/>
                        </a:rPr>
                        <a:t>Джерела перевірки</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36195" marR="36195" marT="36195" marB="36195" anchor="ctr">
                    <a:solidFill>
                      <a:srgbClr val="7030A0"/>
                    </a:solidFill>
                  </a:tcPr>
                </a:tc>
                <a:extLst>
                  <a:ext uri="{0D108BD9-81ED-4DB2-BD59-A6C34878D82A}">
                    <a16:rowId xmlns:a16="http://schemas.microsoft.com/office/drawing/2014/main" val="2813078159"/>
                  </a:ext>
                </a:extLst>
              </a:tr>
              <a:tr h="4033595">
                <a:tc>
                  <a:txBody>
                    <a:bodyPr/>
                    <a:lstStyle/>
                    <a:p>
                      <a:pPr marL="457200" indent="-457200" fontAlgn="base">
                        <a:lnSpc>
                          <a:spcPct val="107000"/>
                        </a:lnSpc>
                        <a:spcAft>
                          <a:spcPts val="0"/>
                        </a:spcAft>
                        <a:buFont typeface="Wingdings" panose="05000000000000000000" pitchFamily="2" charset="2"/>
                        <a:buChar char="§"/>
                      </a:pPr>
                      <a:r>
                        <a:rPr lang="ru-RU" sz="2800" b="1" dirty="0" smtClean="0">
                          <a:effectLst/>
                          <a:latin typeface="PF Square Sans Pro" panose="02000506040000020004" pitchFamily="2" charset="0"/>
                        </a:rPr>
                        <a:t>Зменшення числа </a:t>
                      </a:r>
                      <a:r>
                        <a:rPr lang="ru-RU" sz="2800" b="1" dirty="0" err="1" smtClean="0">
                          <a:effectLst/>
                          <a:latin typeface="PF Square Sans Pro" panose="02000506040000020004" pitchFamily="2" charset="0"/>
                        </a:rPr>
                        <a:t>випадків</a:t>
                      </a:r>
                      <a:r>
                        <a:rPr lang="ru-RU" sz="2800" b="1" dirty="0" smtClean="0">
                          <a:effectLst/>
                          <a:latin typeface="PF Square Sans Pro" panose="02000506040000020004" pitchFamily="2" charset="0"/>
                        </a:rPr>
                        <a:t> </a:t>
                      </a:r>
                      <a:r>
                        <a:rPr lang="ru-RU" sz="2800" b="1" dirty="0" err="1" smtClean="0">
                          <a:effectLst/>
                          <a:latin typeface="PF Square Sans Pro" panose="02000506040000020004" pitchFamily="2" charset="0"/>
                        </a:rPr>
                        <a:t>псування</a:t>
                      </a:r>
                      <a:r>
                        <a:rPr lang="ru-RU" sz="2800" b="1" dirty="0" smtClean="0">
                          <a:effectLst/>
                          <a:latin typeface="PF Square Sans Pro" panose="02000506040000020004" pitchFamily="2" charset="0"/>
                        </a:rPr>
                        <a:t> молока до 10% в </a:t>
                      </a:r>
                      <a:r>
                        <a:rPr lang="ru-RU" sz="2800" b="1" dirty="0" err="1" smtClean="0">
                          <a:effectLst/>
                          <a:latin typeface="PF Square Sans Pro" panose="02000506040000020004" pitchFamily="2" charset="0"/>
                        </a:rPr>
                        <a:t>кінці</a:t>
                      </a:r>
                      <a:r>
                        <a:rPr lang="ru-RU" sz="2800" b="1" dirty="0" smtClean="0">
                          <a:effectLst/>
                          <a:latin typeface="PF Square Sans Pro" panose="02000506040000020004" pitchFamily="2" charset="0"/>
                        </a:rPr>
                        <a:t> проекту</a:t>
                      </a:r>
                    </a:p>
                    <a:p>
                      <a:pPr marL="457200" indent="-457200" fontAlgn="base">
                        <a:lnSpc>
                          <a:spcPct val="107000"/>
                        </a:lnSpc>
                        <a:spcAft>
                          <a:spcPts val="0"/>
                        </a:spcAft>
                        <a:buFont typeface="Wingdings" panose="05000000000000000000" pitchFamily="2" charset="2"/>
                        <a:buChar char="§"/>
                      </a:pPr>
                      <a:r>
                        <a:rPr lang="ru-RU" sz="2800" b="1" dirty="0" smtClean="0">
                          <a:effectLst/>
                          <a:latin typeface="PF Square Sans Pro" panose="02000506040000020004" pitchFamily="2" charset="0"/>
                        </a:rPr>
                        <a:t>………………………………..</a:t>
                      </a:r>
                      <a:endParaRPr lang="uk-UA" sz="2800" b="1" dirty="0">
                        <a:effectLst/>
                        <a:latin typeface="PF Square Sans Pro" panose="02000506040000020004" pitchFamily="2" charset="0"/>
                      </a:endParaRPr>
                    </a:p>
                  </a:txBody>
                  <a:tcPr marL="36195" marR="36195" marT="36195" marB="36195">
                    <a:solidFill>
                      <a:srgbClr val="0070C0"/>
                    </a:solidFill>
                  </a:tcPr>
                </a:tc>
                <a:tc>
                  <a:txBody>
                    <a:bodyPr/>
                    <a:lstStyle/>
                    <a:p>
                      <a:pPr marL="342900" lvl="0" indent="-342900" fontAlgn="base">
                        <a:lnSpc>
                          <a:spcPct val="107000"/>
                        </a:lnSpc>
                        <a:spcAft>
                          <a:spcPts val="0"/>
                        </a:spcAft>
                        <a:buFont typeface="Wingdings" panose="05000000000000000000" pitchFamily="2" charset="2"/>
                        <a:buChar char=""/>
                      </a:pPr>
                      <a:r>
                        <a:rPr lang="ru-RU" sz="2800" b="1" dirty="0" smtClean="0">
                          <a:solidFill>
                            <a:srgbClr val="002060"/>
                          </a:solidFill>
                          <a:effectLst/>
                          <a:latin typeface="PF Square Sans Pro" panose="02000506040000020004" pitchFamily="2" charset="0"/>
                        </a:rPr>
                        <a:t>Облікові </a:t>
                      </a:r>
                      <a:r>
                        <a:rPr lang="ru-RU" sz="2800" b="1" dirty="0" err="1" smtClean="0">
                          <a:solidFill>
                            <a:srgbClr val="002060"/>
                          </a:solidFill>
                          <a:effectLst/>
                          <a:latin typeface="PF Square Sans Pro" panose="02000506040000020004" pitchFamily="2" charset="0"/>
                        </a:rPr>
                        <a:t>дані</a:t>
                      </a:r>
                      <a:r>
                        <a:rPr lang="ru-RU" sz="2800" b="1" dirty="0" smtClean="0">
                          <a:solidFill>
                            <a:srgbClr val="002060"/>
                          </a:solidFill>
                          <a:effectLst/>
                          <a:latin typeface="PF Square Sans Pro" panose="02000506040000020004" pitchFamily="2" charset="0"/>
                        </a:rPr>
                        <a:t> </a:t>
                      </a:r>
                      <a:r>
                        <a:rPr lang="ru-RU" sz="2800" b="1" dirty="0" err="1" smtClean="0">
                          <a:solidFill>
                            <a:srgbClr val="002060"/>
                          </a:solidFill>
                          <a:effectLst/>
                          <a:latin typeface="PF Square Sans Pro" panose="02000506040000020004" pitchFamily="2" charset="0"/>
                        </a:rPr>
                        <a:t>приймального</a:t>
                      </a:r>
                      <a:r>
                        <a:rPr lang="ru-RU" sz="2800" b="1" dirty="0" smtClean="0">
                          <a:solidFill>
                            <a:srgbClr val="002060"/>
                          </a:solidFill>
                          <a:effectLst/>
                          <a:latin typeface="PF Square Sans Pro" panose="02000506040000020004" pitchFamily="2" charset="0"/>
                        </a:rPr>
                        <a:t> пункту молокозаводу </a:t>
                      </a:r>
                      <a:r>
                        <a:rPr lang="ru-RU" sz="2800" b="1" dirty="0" err="1" smtClean="0">
                          <a:solidFill>
                            <a:srgbClr val="002060"/>
                          </a:solidFill>
                          <a:effectLst/>
                          <a:latin typeface="PF Square Sans Pro" panose="02000506040000020004" pitchFamily="2" charset="0"/>
                        </a:rPr>
                        <a:t>щодо</a:t>
                      </a:r>
                      <a:r>
                        <a:rPr lang="ru-RU" sz="2800" b="1" dirty="0" smtClean="0">
                          <a:solidFill>
                            <a:srgbClr val="002060"/>
                          </a:solidFill>
                          <a:effectLst/>
                          <a:latin typeface="PF Square Sans Pro" panose="02000506040000020004" pitchFamily="2" charset="0"/>
                        </a:rPr>
                        <a:t> </a:t>
                      </a:r>
                      <a:r>
                        <a:rPr lang="ru-RU" sz="2800" b="1" dirty="0" err="1" smtClean="0">
                          <a:solidFill>
                            <a:srgbClr val="002060"/>
                          </a:solidFill>
                          <a:effectLst/>
                          <a:latin typeface="PF Square Sans Pro" panose="02000506040000020004" pitchFamily="2" charset="0"/>
                        </a:rPr>
                        <a:t>якості</a:t>
                      </a:r>
                      <a:r>
                        <a:rPr lang="ru-RU" sz="2800" b="1" dirty="0" smtClean="0">
                          <a:solidFill>
                            <a:srgbClr val="002060"/>
                          </a:solidFill>
                          <a:effectLst/>
                          <a:latin typeface="PF Square Sans Pro" panose="02000506040000020004" pitchFamily="2" charset="0"/>
                        </a:rPr>
                        <a:t> молока, </a:t>
                      </a:r>
                      <a:r>
                        <a:rPr lang="ru-RU" sz="2800" b="1" dirty="0" err="1" smtClean="0">
                          <a:solidFill>
                            <a:srgbClr val="002060"/>
                          </a:solidFill>
                          <a:effectLst/>
                          <a:latin typeface="PF Square Sans Pro" panose="02000506040000020004" pitchFamily="2" charset="0"/>
                        </a:rPr>
                        <a:t>прийнятого</a:t>
                      </a:r>
                      <a:r>
                        <a:rPr lang="ru-RU" sz="2800" b="1" dirty="0" smtClean="0">
                          <a:solidFill>
                            <a:srgbClr val="002060"/>
                          </a:solidFill>
                          <a:effectLst/>
                          <a:latin typeface="PF Square Sans Pro" panose="02000506040000020004" pitchFamily="2" charset="0"/>
                        </a:rPr>
                        <a:t> </a:t>
                      </a:r>
                      <a:r>
                        <a:rPr lang="ru-RU" sz="2800" b="1" dirty="0" err="1" smtClean="0">
                          <a:solidFill>
                            <a:srgbClr val="002060"/>
                          </a:solidFill>
                          <a:effectLst/>
                          <a:latin typeface="PF Square Sans Pro" panose="02000506040000020004" pitchFamily="2" charset="0"/>
                        </a:rPr>
                        <a:t>від</a:t>
                      </a:r>
                      <a:r>
                        <a:rPr lang="ru-RU" sz="2800" b="1" dirty="0" smtClean="0">
                          <a:solidFill>
                            <a:srgbClr val="002060"/>
                          </a:solidFill>
                          <a:effectLst/>
                          <a:latin typeface="PF Square Sans Pro" panose="02000506040000020004" pitchFamily="2" charset="0"/>
                        </a:rPr>
                        <a:t> кооперативу</a:t>
                      </a:r>
                    </a:p>
                    <a:p>
                      <a:pPr marL="342900" lvl="0" indent="-342900" fontAlgn="base">
                        <a:lnSpc>
                          <a:spcPct val="107000"/>
                        </a:lnSpc>
                        <a:spcAft>
                          <a:spcPts val="0"/>
                        </a:spcAft>
                        <a:buFont typeface="Wingdings" panose="05000000000000000000" pitchFamily="2" charset="2"/>
                        <a:buChar char=""/>
                      </a:pPr>
                      <a:r>
                        <a:rPr lang="ru-RU" sz="2800" b="1" dirty="0" smtClean="0">
                          <a:solidFill>
                            <a:srgbClr val="002060"/>
                          </a:solidFill>
                          <a:effectLst/>
                          <a:latin typeface="PF Square Sans Pro" panose="02000506040000020004" pitchFamily="2" charset="0"/>
                        </a:rPr>
                        <a:t>Облікові </a:t>
                      </a:r>
                      <a:r>
                        <a:rPr lang="ru-RU" sz="2800" b="1" dirty="0" err="1" smtClean="0">
                          <a:solidFill>
                            <a:srgbClr val="002060"/>
                          </a:solidFill>
                          <a:effectLst/>
                          <a:latin typeface="PF Square Sans Pro" panose="02000506040000020004" pitchFamily="2" charset="0"/>
                        </a:rPr>
                        <a:t>дані</a:t>
                      </a:r>
                      <a:r>
                        <a:rPr lang="ru-RU" sz="2800" b="1" dirty="0" smtClean="0">
                          <a:solidFill>
                            <a:srgbClr val="002060"/>
                          </a:solidFill>
                          <a:effectLst/>
                          <a:latin typeface="PF Square Sans Pro" panose="02000506040000020004" pitchFamily="2" charset="0"/>
                        </a:rPr>
                        <a:t> </a:t>
                      </a:r>
                      <a:r>
                        <a:rPr lang="ru-RU" sz="2800" b="1" dirty="0" err="1" smtClean="0">
                          <a:solidFill>
                            <a:srgbClr val="002060"/>
                          </a:solidFill>
                          <a:effectLst/>
                          <a:latin typeface="PF Square Sans Pro" panose="02000506040000020004" pitchFamily="2" charset="0"/>
                        </a:rPr>
                        <a:t>пунктів</a:t>
                      </a:r>
                      <a:r>
                        <a:rPr lang="ru-RU" sz="2800" b="1" dirty="0" smtClean="0">
                          <a:solidFill>
                            <a:srgbClr val="002060"/>
                          </a:solidFill>
                          <a:effectLst/>
                          <a:latin typeface="PF Square Sans Pro" panose="02000506040000020004" pitchFamily="2" charset="0"/>
                        </a:rPr>
                        <a:t> </a:t>
                      </a:r>
                      <a:r>
                        <a:rPr lang="ru-RU" sz="2800" b="1" dirty="0" err="1" smtClean="0">
                          <a:solidFill>
                            <a:srgbClr val="002060"/>
                          </a:solidFill>
                          <a:effectLst/>
                          <a:latin typeface="PF Square Sans Pro" panose="02000506040000020004" pitchFamily="2" charset="0"/>
                        </a:rPr>
                        <a:t>збору</a:t>
                      </a:r>
                      <a:r>
                        <a:rPr lang="ru-RU" sz="2800" b="1" dirty="0" smtClean="0">
                          <a:solidFill>
                            <a:srgbClr val="002060"/>
                          </a:solidFill>
                          <a:effectLst/>
                          <a:latin typeface="PF Square Sans Pro" panose="02000506040000020004" pitchFamily="2" charset="0"/>
                        </a:rPr>
                        <a:t> молока</a:t>
                      </a:r>
                    </a:p>
                    <a:p>
                      <a:pPr marL="342900" lvl="0" indent="-342900" fontAlgn="base">
                        <a:lnSpc>
                          <a:spcPct val="107000"/>
                        </a:lnSpc>
                        <a:spcAft>
                          <a:spcPts val="0"/>
                        </a:spcAft>
                        <a:buFont typeface="Wingdings" panose="05000000000000000000" pitchFamily="2" charset="2"/>
                        <a:buChar char=""/>
                      </a:pPr>
                      <a:r>
                        <a:rPr lang="ru-RU" sz="2800" b="1" dirty="0" smtClean="0">
                          <a:effectLst/>
                          <a:latin typeface="PF Square Sans Pro" panose="02000506040000020004" pitchFamily="2" charset="0"/>
                        </a:rPr>
                        <a:t>……………………………………</a:t>
                      </a:r>
                      <a:endParaRPr lang="ru-RU" sz="2800" b="1" dirty="0">
                        <a:effectLst/>
                        <a:latin typeface="PF Square Sans Pro" panose="02000506040000020004" pitchFamily="2" charset="0"/>
                      </a:endParaRPr>
                    </a:p>
                  </a:txBody>
                  <a:tcPr marL="36195" marR="36195" marT="36195" marB="36195">
                    <a:solidFill>
                      <a:srgbClr val="FFFF00"/>
                    </a:solidFill>
                  </a:tcPr>
                </a:tc>
                <a:extLst>
                  <a:ext uri="{0D108BD9-81ED-4DB2-BD59-A6C34878D82A}">
                    <a16:rowId xmlns:a16="http://schemas.microsoft.com/office/drawing/2014/main" val="1124443516"/>
                  </a:ext>
                </a:extLst>
              </a:tr>
            </a:tbl>
          </a:graphicData>
        </a:graphic>
      </p:graphicFrame>
      <p:sp>
        <p:nvSpPr>
          <p:cNvPr id="6" name="Десятикутник 5"/>
          <p:cNvSpPr/>
          <p:nvPr/>
        </p:nvSpPr>
        <p:spPr>
          <a:xfrm>
            <a:off x="7681278" y="148539"/>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2</a:t>
            </a:r>
            <a:endParaRPr lang="uk-UA" sz="2000" b="1" dirty="0"/>
          </a:p>
        </p:txBody>
      </p:sp>
      <p:sp>
        <p:nvSpPr>
          <p:cNvPr id="7" name="Десятикутник 6"/>
          <p:cNvSpPr/>
          <p:nvPr/>
        </p:nvSpPr>
        <p:spPr>
          <a:xfrm>
            <a:off x="8412639" y="148539"/>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3</a:t>
            </a:r>
            <a:endParaRPr lang="uk-UA" sz="2000" b="1" dirty="0"/>
          </a:p>
        </p:txBody>
      </p:sp>
    </p:spTree>
    <p:extLst>
      <p:ext uri="{BB962C8B-B14F-4D97-AF65-F5344CB8AC3E}">
        <p14:creationId xmlns:p14="http://schemas.microsoft.com/office/powerpoint/2010/main" val="20630190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521863"/>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latin typeface="Century Gothic" pitchFamily="34" charset="0"/>
              </a:rPr>
              <a:t>Проектні засоби     </a:t>
            </a:r>
            <a:r>
              <a:rPr lang="uk-UA" sz="3200" b="1" dirty="0" smtClean="0">
                <a:latin typeface="Century Gothic" pitchFamily="34" charset="0"/>
              </a:rPr>
              <a:t> і </a:t>
            </a:r>
            <a:r>
              <a:rPr lang="uk-UA" sz="3200" b="1" dirty="0">
                <a:latin typeface="Century Gothic" pitchFamily="34" charset="0"/>
              </a:rPr>
              <a:t>та витрати</a:t>
            </a:r>
          </a:p>
        </p:txBody>
      </p:sp>
      <p:sp>
        <p:nvSpPr>
          <p:cNvPr id="4" name="Прямокутник 3"/>
          <p:cNvSpPr/>
          <p:nvPr/>
        </p:nvSpPr>
        <p:spPr>
          <a:xfrm>
            <a:off x="0" y="674889"/>
            <a:ext cx="8928992" cy="523220"/>
          </a:xfrm>
          <a:prstGeom prst="rect">
            <a:avLst/>
          </a:prstGeom>
          <a:solidFill>
            <a:srgbClr val="FF0000"/>
          </a:solidFill>
        </p:spPr>
        <p:txBody>
          <a:bodyPr wrap="square">
            <a:spAutoFit/>
          </a:bodyPr>
          <a:lstStyle/>
          <a:p>
            <a:pPr>
              <a:spcAft>
                <a:spcPts val="0"/>
              </a:spcAft>
            </a:pPr>
            <a:r>
              <a:rPr lang="ru-RU" sz="2800" b="1" u="sng" dirty="0" smtClean="0">
                <a:solidFill>
                  <a:schemeClr val="bg1"/>
                </a:solidFill>
                <a:latin typeface="PF Square Sans Pro" panose="02000506040000020004" pitchFamily="2" charset="0"/>
                <a:ea typeface="Calibri" panose="020F0502020204030204" pitchFamily="34" charset="0"/>
              </a:rPr>
              <a:t>На </a:t>
            </a:r>
            <a:r>
              <a:rPr lang="ru-RU" sz="2800" b="1" u="sng" dirty="0" err="1" smtClean="0">
                <a:solidFill>
                  <a:schemeClr val="bg1"/>
                </a:solidFill>
                <a:latin typeface="PF Square Sans Pro" panose="02000506040000020004" pitchFamily="2" charset="0"/>
                <a:ea typeface="Calibri" panose="020F0502020204030204" pitchFamily="34" charset="0"/>
              </a:rPr>
              <a:t>цьому</a:t>
            </a:r>
            <a:r>
              <a:rPr lang="ru-RU" sz="2800" b="1" u="sng" dirty="0" smtClean="0">
                <a:solidFill>
                  <a:schemeClr val="bg1"/>
                </a:solidFill>
                <a:latin typeface="PF Square Sans Pro" panose="02000506040000020004" pitchFamily="2" charset="0"/>
                <a:ea typeface="Calibri" panose="020F0502020204030204" pitchFamily="34" charset="0"/>
              </a:rPr>
              <a:t> </a:t>
            </a:r>
            <a:r>
              <a:rPr lang="ru-RU" sz="2800" b="1" u="sng" dirty="0" err="1" smtClean="0">
                <a:solidFill>
                  <a:schemeClr val="bg1"/>
                </a:solidFill>
                <a:latin typeface="PF Square Sans Pro" panose="02000506040000020004" pitchFamily="2" charset="0"/>
                <a:ea typeface="Calibri" panose="020F0502020204030204" pitchFamily="34" charset="0"/>
              </a:rPr>
              <a:t>етапі</a:t>
            </a:r>
            <a:r>
              <a:rPr lang="ru-RU" sz="2800" b="1" u="sng" dirty="0" smtClean="0">
                <a:solidFill>
                  <a:schemeClr val="bg1"/>
                </a:solidFill>
                <a:latin typeface="PF Square Sans Pro" panose="02000506040000020004" pitchFamily="2" charset="0"/>
                <a:ea typeface="Calibri" panose="020F0502020204030204" pitchFamily="34" charset="0"/>
              </a:rPr>
              <a:t> бюджет проекту </a:t>
            </a:r>
            <a:r>
              <a:rPr lang="ru-RU" sz="2800" b="1" u="sng" dirty="0" err="1" smtClean="0">
                <a:solidFill>
                  <a:schemeClr val="bg1"/>
                </a:solidFill>
                <a:latin typeface="PF Square Sans Pro" panose="02000506040000020004" pitchFamily="2" charset="0"/>
                <a:ea typeface="Calibri" panose="020F0502020204030204" pitchFamily="34" charset="0"/>
              </a:rPr>
              <a:t>має</a:t>
            </a:r>
            <a:r>
              <a:rPr lang="ru-RU" sz="2800" b="1" u="sng" dirty="0" smtClean="0">
                <a:solidFill>
                  <a:schemeClr val="bg1"/>
                </a:solidFill>
                <a:latin typeface="PF Square Sans Pro" panose="02000506040000020004" pitchFamily="2" charset="0"/>
                <a:ea typeface="Calibri" panose="020F0502020204030204" pitchFamily="34" charset="0"/>
              </a:rPr>
              <a:t> бути завершений!</a:t>
            </a:r>
            <a:endParaRPr lang="ru-RU" sz="2800" b="1" dirty="0">
              <a:solidFill>
                <a:schemeClr val="bg1"/>
              </a:solidFill>
              <a:latin typeface="PF Square Sans Pro" panose="02000506040000020004" pitchFamily="2" charset="0"/>
              <a:ea typeface="Calibri" panose="020F0502020204030204" pitchFamily="34" charset="0"/>
            </a:endParaRPr>
          </a:p>
        </p:txBody>
      </p:sp>
      <p:sp>
        <p:nvSpPr>
          <p:cNvPr id="7" name="Десятикутник 6"/>
          <p:cNvSpPr/>
          <p:nvPr/>
        </p:nvSpPr>
        <p:spPr>
          <a:xfrm>
            <a:off x="4788024" y="157810"/>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2</a:t>
            </a:r>
            <a:endParaRPr lang="uk-UA" sz="2000" b="1" dirty="0"/>
          </a:p>
        </p:txBody>
      </p:sp>
      <p:sp>
        <p:nvSpPr>
          <p:cNvPr id="11" name="Десятикутник 10"/>
          <p:cNvSpPr/>
          <p:nvPr/>
        </p:nvSpPr>
        <p:spPr>
          <a:xfrm>
            <a:off x="7956376" y="157810"/>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3</a:t>
            </a:r>
            <a:endParaRPr lang="uk-UA" sz="2000" b="1" dirty="0"/>
          </a:p>
        </p:txBody>
      </p:sp>
      <p:sp>
        <p:nvSpPr>
          <p:cNvPr id="3" name="Прямокутник 2"/>
          <p:cNvSpPr/>
          <p:nvPr/>
        </p:nvSpPr>
        <p:spPr>
          <a:xfrm>
            <a:off x="2195736" y="1382775"/>
            <a:ext cx="6865780" cy="2677656"/>
          </a:xfrm>
          <a:prstGeom prst="rect">
            <a:avLst/>
          </a:prstGeom>
          <a:solidFill>
            <a:schemeClr val="accent2">
              <a:lumMod val="20000"/>
              <a:lumOff val="80000"/>
            </a:schemeClr>
          </a:solidFill>
        </p:spPr>
        <p:txBody>
          <a:bodyPr wrap="square">
            <a:spAutoFit/>
          </a:bodyPr>
          <a:lstStyle/>
          <a:p>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У клітинці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"Засоби" у колонці 2 необхідно перерахувати всі основні засоби, необхідні для реалізації проекту: </a:t>
            </a:r>
            <a:endPar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r>
              <a:rPr lang="uk-UA" sz="2400" b="1" dirty="0" smtClean="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людські </a:t>
            </a:r>
            <a:r>
              <a:rPr lang="uk-UA" sz="2400" b="1" dirty="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ресурси (персонал проекту та зовнішні експерти, що беруть участь у реалізації проекту), витратні матеріали / обладнання, дослідження, виробничі об'єкти, будь-який вид робіт і </a:t>
            </a:r>
            <a:r>
              <a:rPr lang="uk-UA" sz="2400" b="1" dirty="0" err="1">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т.д</a:t>
            </a:r>
            <a:r>
              <a:rPr lang="uk-UA" sz="2400" b="1" dirty="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a:t>
            </a:r>
          </a:p>
        </p:txBody>
      </p:sp>
      <p:pic>
        <p:nvPicPr>
          <p:cNvPr id="14" name="Picture 110"/>
          <p:cNvPicPr/>
          <p:nvPr/>
        </p:nvPicPr>
        <p:blipFill>
          <a:blip r:embed="rId3">
            <a:extLst/>
          </a:blip>
          <a:srcRect/>
          <a:stretch>
            <a:fillRect/>
          </a:stretch>
        </p:blipFill>
        <p:spPr bwMode="auto">
          <a:xfrm>
            <a:off x="0" y="1401298"/>
            <a:ext cx="2123728" cy="3899909"/>
          </a:xfrm>
          <a:prstGeom prst="rect">
            <a:avLst/>
          </a:prstGeom>
          <a:noFill/>
        </p:spPr>
      </p:pic>
      <p:sp>
        <p:nvSpPr>
          <p:cNvPr id="10" name="Прямокутник 9"/>
          <p:cNvSpPr/>
          <p:nvPr/>
        </p:nvSpPr>
        <p:spPr>
          <a:xfrm>
            <a:off x="12244" y="6605184"/>
            <a:ext cx="8946963" cy="276999"/>
          </a:xfrm>
          <a:prstGeom prst="rect">
            <a:avLst/>
          </a:prstGeom>
        </p:spPr>
        <p:txBody>
          <a:bodyPr wrap="square">
            <a:spAutoFit/>
          </a:bodyPr>
          <a:lstStyle/>
          <a:p>
            <a:r>
              <a:rPr lang="uk-UA" sz="1200" b="1" i="1" dirty="0">
                <a:latin typeface="PF Square Sans Pro" panose="02000506040000020004" pitchFamily="2" charset="0"/>
              </a:rPr>
              <a:t>Джерело: https://drive.google.com/file/d/0B5O1l5QibfQZZXRZWDNzeUJ6TEk/view</a:t>
            </a:r>
            <a:endParaRPr lang="uk-UA" sz="1200" b="1" dirty="0"/>
          </a:p>
        </p:txBody>
      </p:sp>
      <p:sp>
        <p:nvSpPr>
          <p:cNvPr id="2" name="Овал 1"/>
          <p:cNvSpPr/>
          <p:nvPr/>
        </p:nvSpPr>
        <p:spPr>
          <a:xfrm>
            <a:off x="129192" y="1412680"/>
            <a:ext cx="1922528" cy="2016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9233648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6"/>
          <p:cNvSpPr>
            <a:spLocks noGrp="1"/>
          </p:cNvSpPr>
          <p:nvPr>
            <p:ph type="title"/>
          </p:nvPr>
        </p:nvSpPr>
        <p:spPr>
          <a:xfrm>
            <a:off x="0" y="116632"/>
            <a:ext cx="9144000" cy="576064"/>
          </a:xfrm>
          <a:solidFill>
            <a:srgbClr val="7030A0"/>
          </a:solidFill>
        </p:spPr>
        <p:txBody>
          <a:bodyPr>
            <a:noAutofit/>
          </a:bodyPr>
          <a:lstStyle/>
          <a:p>
            <a:r>
              <a:rPr lang="ru-RU" altLang="uk-UA" sz="3600" b="1" dirty="0" smtClean="0">
                <a:solidFill>
                  <a:schemeClr val="bg1"/>
                </a:solidFill>
                <a:latin typeface="PF Square Sans Pro" panose="02000506040000020004" pitchFamily="2" charset="0"/>
              </a:rPr>
              <a:t>Кооператив «</a:t>
            </a:r>
            <a:r>
              <a:rPr lang="ru-RU" altLang="uk-UA" sz="3600" b="1" dirty="0" err="1" smtClean="0">
                <a:solidFill>
                  <a:schemeClr val="bg1"/>
                </a:solidFill>
                <a:latin typeface="PF Square Sans Pro" panose="02000506040000020004" pitchFamily="2" charset="0"/>
              </a:rPr>
              <a:t>Молочні</a:t>
            </a:r>
            <a:r>
              <a:rPr lang="ru-RU" altLang="uk-UA" sz="3600" b="1" dirty="0" smtClean="0">
                <a:solidFill>
                  <a:schemeClr val="bg1"/>
                </a:solidFill>
                <a:latin typeface="PF Square Sans Pro" panose="02000506040000020004" pitchFamily="2" charset="0"/>
              </a:rPr>
              <a:t> </a:t>
            </a:r>
            <a:r>
              <a:rPr lang="ru-RU" altLang="uk-UA" sz="3600" b="1" dirty="0" err="1" smtClean="0">
                <a:solidFill>
                  <a:schemeClr val="bg1"/>
                </a:solidFill>
                <a:latin typeface="PF Square Sans Pro" panose="02000506040000020004" pitchFamily="2" charset="0"/>
              </a:rPr>
              <a:t>ріки</a:t>
            </a:r>
            <a:r>
              <a:rPr lang="ru-RU" altLang="uk-UA" sz="3600" b="1" dirty="0" smtClean="0">
                <a:solidFill>
                  <a:schemeClr val="bg1"/>
                </a:solidFill>
                <a:latin typeface="PF Square Sans Pro" panose="02000506040000020004" pitchFamily="2" charset="0"/>
              </a:rPr>
              <a:t>»</a:t>
            </a:r>
            <a:endParaRPr lang="uk-UA" altLang="uk-UA" sz="3600" b="1" dirty="0" smtClean="0">
              <a:solidFill>
                <a:schemeClr val="bg1"/>
              </a:solidFill>
              <a:latin typeface="PF Square Sans Pro" panose="02000506040000020004" pitchFamily="2" charset="0"/>
            </a:endParaRPr>
          </a:p>
        </p:txBody>
      </p:sp>
      <p:graphicFrame>
        <p:nvGraphicFramePr>
          <p:cNvPr id="5" name="Таблиця 4"/>
          <p:cNvGraphicFramePr>
            <a:graphicFrameLocks noGrp="1"/>
          </p:cNvGraphicFramePr>
          <p:nvPr/>
        </p:nvGraphicFramePr>
        <p:xfrm>
          <a:off x="109889" y="726266"/>
          <a:ext cx="8797037" cy="398526"/>
        </p:xfrm>
        <a:graphic>
          <a:graphicData uri="http://schemas.openxmlformats.org/drawingml/2006/table">
            <a:tbl>
              <a:tblPr firstRow="1" firstCol="1" bandRow="1">
                <a:tableStyleId>{5C22544A-7EE6-4342-B048-85BDC9FD1C3A}</a:tableStyleId>
              </a:tblPr>
              <a:tblGrid>
                <a:gridCol w="2921104">
                  <a:extLst>
                    <a:ext uri="{9D8B030D-6E8A-4147-A177-3AD203B41FA5}">
                      <a16:colId xmlns:a16="http://schemas.microsoft.com/office/drawing/2014/main" val="2080224257"/>
                    </a:ext>
                  </a:extLst>
                </a:gridCol>
                <a:gridCol w="5875933">
                  <a:extLst>
                    <a:ext uri="{9D8B030D-6E8A-4147-A177-3AD203B41FA5}">
                      <a16:colId xmlns:a16="http://schemas.microsoft.com/office/drawing/2014/main" val="1442847661"/>
                    </a:ext>
                  </a:extLst>
                </a:gridCol>
              </a:tblGrid>
              <a:tr h="0">
                <a:tc>
                  <a:txBody>
                    <a:bodyPr/>
                    <a:lstStyle/>
                    <a:p>
                      <a:pPr algn="ctr" fontAlgn="base">
                        <a:lnSpc>
                          <a:spcPct val="107000"/>
                        </a:lnSpc>
                        <a:spcAft>
                          <a:spcPts val="0"/>
                        </a:spcAft>
                      </a:pPr>
                      <a:r>
                        <a:rPr lang="uk-UA" sz="2000" dirty="0" smtClean="0">
                          <a:effectLst/>
                        </a:rPr>
                        <a:t>Конкретні результати</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solidFill>
                      <a:srgbClr val="002060"/>
                    </a:solidFill>
                  </a:tcPr>
                </a:tc>
                <a:tc>
                  <a:txBody>
                    <a:bodyPr/>
                    <a:lstStyle/>
                    <a:p>
                      <a:pPr fontAlgn="base">
                        <a:lnSpc>
                          <a:spcPct val="107000"/>
                        </a:lnSpc>
                        <a:spcAft>
                          <a:spcPts val="0"/>
                        </a:spcAft>
                      </a:pPr>
                      <a:r>
                        <a:rPr lang="ru-RU" sz="2000" dirty="0" err="1" smtClean="0">
                          <a:effectLst/>
                        </a:rPr>
                        <a:t>Тривале</a:t>
                      </a:r>
                      <a:r>
                        <a:rPr lang="ru-RU" sz="2000" dirty="0" smtClean="0">
                          <a:effectLst/>
                        </a:rPr>
                        <a:t> </a:t>
                      </a:r>
                      <a:r>
                        <a:rPr lang="ru-RU" sz="2000" dirty="0" err="1" smtClean="0">
                          <a:effectLst/>
                        </a:rPr>
                        <a:t>зберігання</a:t>
                      </a:r>
                      <a:r>
                        <a:rPr lang="ru-RU" sz="2000" dirty="0" smtClean="0">
                          <a:effectLst/>
                        </a:rPr>
                        <a:t> та </a:t>
                      </a:r>
                      <a:r>
                        <a:rPr lang="ru-RU" sz="2000" dirty="0" err="1" smtClean="0">
                          <a:effectLst/>
                        </a:rPr>
                        <a:t>підвищення</a:t>
                      </a:r>
                      <a:r>
                        <a:rPr lang="ru-RU" sz="2000" dirty="0" smtClean="0">
                          <a:effectLst/>
                        </a:rPr>
                        <a:t> </a:t>
                      </a:r>
                      <a:r>
                        <a:rPr lang="ru-RU" sz="2000" dirty="0" err="1" smtClean="0">
                          <a:effectLst/>
                        </a:rPr>
                        <a:t>якості</a:t>
                      </a:r>
                      <a:r>
                        <a:rPr lang="ru-RU" sz="2000" dirty="0" smtClean="0">
                          <a:effectLst/>
                        </a:rPr>
                        <a:t> молока</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solidFill>
                      <a:srgbClr val="002060"/>
                    </a:solidFill>
                  </a:tcPr>
                </a:tc>
                <a:extLst>
                  <a:ext uri="{0D108BD9-81ED-4DB2-BD59-A6C34878D82A}">
                    <a16:rowId xmlns:a16="http://schemas.microsoft.com/office/drawing/2014/main" val="3559020459"/>
                  </a:ext>
                </a:extLst>
              </a:tr>
            </a:tbl>
          </a:graphicData>
        </a:graphic>
      </p:graphicFrame>
      <p:graphicFrame>
        <p:nvGraphicFramePr>
          <p:cNvPr id="3" name="Таблиця 2"/>
          <p:cNvGraphicFramePr>
            <a:graphicFrameLocks noGrp="1"/>
          </p:cNvGraphicFramePr>
          <p:nvPr>
            <p:extLst>
              <p:ext uri="{D42A27DB-BD31-4B8C-83A1-F6EECF244321}">
                <p14:modId xmlns:p14="http://schemas.microsoft.com/office/powerpoint/2010/main" val="46054694"/>
              </p:ext>
            </p:extLst>
          </p:nvPr>
        </p:nvGraphicFramePr>
        <p:xfrm>
          <a:off x="124891" y="1143884"/>
          <a:ext cx="8767031" cy="5703380"/>
        </p:xfrm>
        <a:graphic>
          <a:graphicData uri="http://schemas.openxmlformats.org/drawingml/2006/table">
            <a:tbl>
              <a:tblPr firstRow="1" firstCol="1" bandRow="1">
                <a:tableStyleId>{5C22544A-7EE6-4342-B048-85BDC9FD1C3A}</a:tableStyleId>
              </a:tblPr>
              <a:tblGrid>
                <a:gridCol w="2862933">
                  <a:extLst>
                    <a:ext uri="{9D8B030D-6E8A-4147-A177-3AD203B41FA5}">
                      <a16:colId xmlns:a16="http://schemas.microsoft.com/office/drawing/2014/main" val="1937552798"/>
                    </a:ext>
                  </a:extLst>
                </a:gridCol>
                <a:gridCol w="5904098">
                  <a:extLst>
                    <a:ext uri="{9D8B030D-6E8A-4147-A177-3AD203B41FA5}">
                      <a16:colId xmlns:a16="http://schemas.microsoft.com/office/drawing/2014/main" val="2815361978"/>
                    </a:ext>
                  </a:extLst>
                </a:gridCol>
              </a:tblGrid>
              <a:tr h="268892">
                <a:tc>
                  <a:txBody>
                    <a:bodyPr/>
                    <a:lstStyle/>
                    <a:p>
                      <a:pPr algn="ctr" fontAlgn="base">
                        <a:lnSpc>
                          <a:spcPct val="107000"/>
                        </a:lnSpc>
                        <a:spcAft>
                          <a:spcPts val="0"/>
                        </a:spcAft>
                      </a:pPr>
                      <a:r>
                        <a:rPr lang="uk-UA" sz="2400" dirty="0" smtClean="0">
                          <a:effectLst/>
                          <a:latin typeface="PF Square Sans Pro" panose="02000506040000020004" pitchFamily="2" charset="0"/>
                        </a:rPr>
                        <a:t>Діяльності</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36195" marR="36195" marT="36195" marB="36195" anchor="ctr">
                    <a:solidFill>
                      <a:srgbClr val="7030A0"/>
                    </a:solidFill>
                  </a:tcPr>
                </a:tc>
                <a:tc>
                  <a:txBody>
                    <a:bodyPr/>
                    <a:lstStyle/>
                    <a:p>
                      <a:pPr algn="ctr" fontAlgn="base">
                        <a:lnSpc>
                          <a:spcPct val="107000"/>
                        </a:lnSpc>
                        <a:spcAft>
                          <a:spcPts val="0"/>
                        </a:spcAft>
                      </a:pPr>
                      <a:r>
                        <a:rPr lang="uk-UA" sz="2400" dirty="0" smtClean="0">
                          <a:effectLst/>
                          <a:latin typeface="PF Square Sans Pro" panose="02000506040000020004" pitchFamily="2" charset="0"/>
                        </a:rPr>
                        <a:t>Засоби</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36195" marR="36195" marT="36195" marB="36195" anchor="ctr">
                    <a:solidFill>
                      <a:srgbClr val="7030A0"/>
                    </a:solidFill>
                  </a:tcPr>
                </a:tc>
                <a:extLst>
                  <a:ext uri="{0D108BD9-81ED-4DB2-BD59-A6C34878D82A}">
                    <a16:rowId xmlns:a16="http://schemas.microsoft.com/office/drawing/2014/main" val="2813078159"/>
                  </a:ext>
                </a:extLst>
              </a:tr>
              <a:tr h="4033595">
                <a:tc>
                  <a:txBody>
                    <a:bodyPr/>
                    <a:lstStyle/>
                    <a:p>
                      <a:pPr marL="0" indent="0" fontAlgn="base">
                        <a:lnSpc>
                          <a:spcPct val="107000"/>
                        </a:lnSpc>
                        <a:spcAft>
                          <a:spcPts val="0"/>
                        </a:spcAft>
                        <a:buFont typeface="Wingdings" panose="05000000000000000000" pitchFamily="2" charset="2"/>
                        <a:buNone/>
                      </a:pPr>
                      <a:r>
                        <a:rPr lang="ru-RU" sz="2000" b="1" dirty="0" smtClean="0">
                          <a:effectLst/>
                          <a:latin typeface="PF Square Sans Pro" panose="02000506040000020004" pitchFamily="2" charset="0"/>
                        </a:rPr>
                        <a:t>2.1	</a:t>
                      </a:r>
                      <a:r>
                        <a:rPr lang="ru-RU" sz="2000" b="1" dirty="0" err="1" smtClean="0">
                          <a:effectLst/>
                          <a:latin typeface="PF Square Sans Pro" panose="02000506040000020004" pitchFamily="2" charset="0"/>
                        </a:rPr>
                        <a:t>Вивчення</a:t>
                      </a:r>
                      <a:r>
                        <a:rPr lang="ru-RU" sz="2000" b="1" dirty="0" smtClean="0">
                          <a:effectLst/>
                          <a:latin typeface="PF Square Sans Pro" panose="02000506040000020004" pitchFamily="2" charset="0"/>
                        </a:rPr>
                        <a:t> </a:t>
                      </a:r>
                      <a:r>
                        <a:rPr lang="ru-RU" sz="2000" b="1" dirty="0" err="1" smtClean="0">
                          <a:effectLst/>
                          <a:latin typeface="PF Square Sans Pro" panose="02000506040000020004" pitchFamily="2" charset="0"/>
                        </a:rPr>
                        <a:t>альтернативних</a:t>
                      </a:r>
                      <a:r>
                        <a:rPr lang="ru-RU" sz="2000" b="1" dirty="0" smtClean="0">
                          <a:effectLst/>
                          <a:latin typeface="PF Square Sans Pro" panose="02000506040000020004" pitchFamily="2" charset="0"/>
                        </a:rPr>
                        <a:t> </a:t>
                      </a:r>
                      <a:r>
                        <a:rPr lang="ru-RU" sz="2000" b="1" dirty="0" err="1" smtClean="0">
                          <a:effectLst/>
                          <a:latin typeface="PF Square Sans Pro" panose="02000506040000020004" pitchFamily="2" charset="0"/>
                        </a:rPr>
                        <a:t>методів</a:t>
                      </a:r>
                      <a:r>
                        <a:rPr lang="ru-RU" sz="2000" b="1" dirty="0" smtClean="0">
                          <a:effectLst/>
                          <a:latin typeface="PF Square Sans Pro" panose="02000506040000020004" pitchFamily="2" charset="0"/>
                        </a:rPr>
                        <a:t> </a:t>
                      </a:r>
                      <a:r>
                        <a:rPr lang="ru-RU" sz="2000" b="1" dirty="0" err="1" smtClean="0">
                          <a:effectLst/>
                          <a:latin typeface="PF Square Sans Pro" panose="02000506040000020004" pitchFamily="2" charset="0"/>
                        </a:rPr>
                        <a:t>зберігання</a:t>
                      </a:r>
                      <a:r>
                        <a:rPr lang="ru-RU" sz="2000" b="1" dirty="0" smtClean="0">
                          <a:effectLst/>
                          <a:latin typeface="PF Square Sans Pro" panose="02000506040000020004" pitchFamily="2" charset="0"/>
                        </a:rPr>
                        <a:t> молока, </a:t>
                      </a:r>
                      <a:r>
                        <a:rPr lang="ru-RU" sz="2000" b="1" dirty="0" err="1" smtClean="0">
                          <a:effectLst/>
                          <a:latin typeface="PF Square Sans Pro" panose="02000506040000020004" pitchFamily="2" charset="0"/>
                        </a:rPr>
                        <a:t>розробка</a:t>
                      </a:r>
                      <a:r>
                        <a:rPr lang="ru-RU" sz="2000" b="1" dirty="0" smtClean="0">
                          <a:effectLst/>
                          <a:latin typeface="PF Square Sans Pro" panose="02000506040000020004" pitchFamily="2" charset="0"/>
                        </a:rPr>
                        <a:t> </a:t>
                      </a:r>
                      <a:r>
                        <a:rPr lang="ru-RU" sz="2000" b="1" dirty="0" err="1" smtClean="0">
                          <a:effectLst/>
                          <a:latin typeface="PF Square Sans Pro" panose="02000506040000020004" pitchFamily="2" charset="0"/>
                        </a:rPr>
                        <a:t>навчальної</a:t>
                      </a:r>
                      <a:r>
                        <a:rPr lang="ru-RU" sz="2000" b="1" dirty="0" smtClean="0">
                          <a:effectLst/>
                          <a:latin typeface="PF Square Sans Pro" panose="02000506040000020004" pitchFamily="2" charset="0"/>
                        </a:rPr>
                        <a:t> </a:t>
                      </a:r>
                      <a:r>
                        <a:rPr lang="ru-RU" sz="2000" b="1" dirty="0" err="1" smtClean="0">
                          <a:effectLst/>
                          <a:latin typeface="PF Square Sans Pro" panose="02000506040000020004" pitchFamily="2" charset="0"/>
                        </a:rPr>
                        <a:t>програми</a:t>
                      </a:r>
                      <a:endParaRPr lang="ru-RU" sz="2000" b="1" dirty="0" smtClean="0">
                        <a:effectLst/>
                        <a:latin typeface="PF Square Sans Pro" panose="02000506040000020004" pitchFamily="2" charset="0"/>
                      </a:endParaRPr>
                    </a:p>
                    <a:p>
                      <a:pPr marL="0" indent="0" fontAlgn="base">
                        <a:lnSpc>
                          <a:spcPct val="107000"/>
                        </a:lnSpc>
                        <a:spcAft>
                          <a:spcPts val="0"/>
                        </a:spcAft>
                        <a:buFont typeface="Wingdings" panose="05000000000000000000" pitchFamily="2" charset="2"/>
                        <a:buNone/>
                      </a:pPr>
                      <a:r>
                        <a:rPr lang="ru-RU" sz="2000" b="1" dirty="0" smtClean="0">
                          <a:effectLst/>
                          <a:latin typeface="PF Square Sans Pro" panose="02000506040000020004" pitchFamily="2" charset="0"/>
                        </a:rPr>
                        <a:t>2.2	</a:t>
                      </a:r>
                      <a:r>
                        <a:rPr lang="ru-RU" sz="2000" b="1" dirty="0" err="1" smtClean="0">
                          <a:effectLst/>
                          <a:latin typeface="PF Square Sans Pro" panose="02000506040000020004" pitchFamily="2" charset="0"/>
                        </a:rPr>
                        <a:t>Навчання</a:t>
                      </a:r>
                      <a:r>
                        <a:rPr lang="ru-RU" sz="2000" b="1" dirty="0" smtClean="0">
                          <a:effectLst/>
                          <a:latin typeface="PF Square Sans Pro" panose="02000506040000020004" pitchFamily="2" charset="0"/>
                        </a:rPr>
                        <a:t> </a:t>
                      </a:r>
                      <a:r>
                        <a:rPr lang="ru-RU" sz="2000" b="1" dirty="0" err="1" smtClean="0">
                          <a:effectLst/>
                          <a:latin typeface="PF Square Sans Pro" panose="02000506040000020004" pitchFamily="2" charset="0"/>
                        </a:rPr>
                        <a:t>фермерів</a:t>
                      </a:r>
                      <a:r>
                        <a:rPr lang="ru-RU" sz="2000" b="1" dirty="0" smtClean="0">
                          <a:effectLst/>
                          <a:latin typeface="PF Square Sans Pro" panose="02000506040000020004" pitchFamily="2" charset="0"/>
                        </a:rPr>
                        <a:t> </a:t>
                      </a:r>
                      <a:r>
                        <a:rPr lang="ru-RU" sz="2000" b="1" dirty="0" err="1" smtClean="0">
                          <a:effectLst/>
                          <a:latin typeface="PF Square Sans Pro" panose="02000506040000020004" pitchFamily="2" charset="0"/>
                        </a:rPr>
                        <a:t>щодо</a:t>
                      </a:r>
                      <a:r>
                        <a:rPr lang="ru-RU" sz="2000" b="1" dirty="0" smtClean="0">
                          <a:effectLst/>
                          <a:latin typeface="PF Square Sans Pro" panose="02000506040000020004" pitchFamily="2" charset="0"/>
                        </a:rPr>
                        <a:t> </a:t>
                      </a:r>
                      <a:r>
                        <a:rPr lang="ru-RU" sz="2000" b="1" dirty="0" err="1" smtClean="0">
                          <a:effectLst/>
                          <a:latin typeface="PF Square Sans Pro" panose="02000506040000020004" pitchFamily="2" charset="0"/>
                        </a:rPr>
                        <a:t>технологій</a:t>
                      </a:r>
                      <a:r>
                        <a:rPr lang="ru-RU" sz="2000" b="1" dirty="0" smtClean="0">
                          <a:effectLst/>
                          <a:latin typeface="PF Square Sans Pro" panose="02000506040000020004" pitchFamily="2" charset="0"/>
                        </a:rPr>
                        <a:t> </a:t>
                      </a:r>
                      <a:r>
                        <a:rPr lang="ru-RU" sz="2000" b="1" dirty="0" err="1" smtClean="0">
                          <a:effectLst/>
                          <a:latin typeface="PF Square Sans Pro" panose="02000506040000020004" pitchFamily="2" charset="0"/>
                        </a:rPr>
                        <a:t>зберігання</a:t>
                      </a:r>
                      <a:r>
                        <a:rPr lang="ru-RU" sz="2000" b="1" dirty="0" smtClean="0">
                          <a:effectLst/>
                          <a:latin typeface="PF Square Sans Pro" panose="02000506040000020004" pitchFamily="2" charset="0"/>
                        </a:rPr>
                        <a:t> молока</a:t>
                      </a:r>
                    </a:p>
                    <a:p>
                      <a:pPr marL="0" indent="0" fontAlgn="base">
                        <a:lnSpc>
                          <a:spcPct val="107000"/>
                        </a:lnSpc>
                        <a:spcAft>
                          <a:spcPts val="0"/>
                        </a:spcAft>
                        <a:buFont typeface="Wingdings" panose="05000000000000000000" pitchFamily="2" charset="2"/>
                        <a:buNone/>
                      </a:pPr>
                      <a:r>
                        <a:rPr lang="ru-RU" sz="2000" b="1" dirty="0" smtClean="0">
                          <a:effectLst/>
                          <a:latin typeface="PF Square Sans Pro" panose="02000506040000020004" pitchFamily="2" charset="0"/>
                        </a:rPr>
                        <a:t>2.3	</a:t>
                      </a:r>
                      <a:r>
                        <a:rPr lang="ru-RU" sz="2000" b="1" dirty="0" err="1" smtClean="0">
                          <a:effectLst/>
                          <a:latin typeface="PF Square Sans Pro" panose="02000506040000020004" pitchFamily="2" charset="0"/>
                        </a:rPr>
                        <a:t>Закупівля</a:t>
                      </a:r>
                      <a:r>
                        <a:rPr lang="ru-RU" sz="2000" b="1" dirty="0" smtClean="0">
                          <a:effectLst/>
                          <a:latin typeface="PF Square Sans Pro" panose="02000506040000020004" pitchFamily="2" charset="0"/>
                        </a:rPr>
                        <a:t> </a:t>
                      </a:r>
                      <a:r>
                        <a:rPr lang="ru-RU" sz="2000" b="1" dirty="0" err="1" smtClean="0">
                          <a:effectLst/>
                          <a:latin typeface="PF Square Sans Pro" panose="02000506040000020004" pitchFamily="2" charset="0"/>
                        </a:rPr>
                        <a:t>обладнання</a:t>
                      </a:r>
                      <a:r>
                        <a:rPr lang="ru-RU" sz="2000" b="1" dirty="0" smtClean="0">
                          <a:effectLst/>
                          <a:latin typeface="PF Square Sans Pro" panose="02000506040000020004" pitchFamily="2" charset="0"/>
                        </a:rPr>
                        <a:t> для </a:t>
                      </a:r>
                      <a:r>
                        <a:rPr lang="ru-RU" sz="2000" b="1" dirty="0" err="1" smtClean="0">
                          <a:effectLst/>
                          <a:latin typeface="PF Square Sans Pro" panose="02000506040000020004" pitchFamily="2" charset="0"/>
                        </a:rPr>
                        <a:t>зберігання</a:t>
                      </a:r>
                      <a:r>
                        <a:rPr lang="ru-RU" sz="2000" b="1" dirty="0" smtClean="0">
                          <a:effectLst/>
                          <a:latin typeface="PF Square Sans Pro" panose="02000506040000020004" pitchFamily="2" charset="0"/>
                        </a:rPr>
                        <a:t> молока</a:t>
                      </a:r>
                    </a:p>
                    <a:p>
                      <a:pPr marL="0" indent="0" fontAlgn="base">
                        <a:lnSpc>
                          <a:spcPct val="107000"/>
                        </a:lnSpc>
                        <a:spcAft>
                          <a:spcPts val="0"/>
                        </a:spcAft>
                        <a:buFont typeface="Wingdings" panose="05000000000000000000" pitchFamily="2" charset="2"/>
                        <a:buNone/>
                      </a:pPr>
                      <a:r>
                        <a:rPr lang="ru-RU" sz="2000" b="1" dirty="0" smtClean="0">
                          <a:effectLst/>
                          <a:latin typeface="PF Square Sans Pro" panose="02000506040000020004" pitchFamily="2" charset="0"/>
                        </a:rPr>
                        <a:t>2.4	</a:t>
                      </a:r>
                      <a:r>
                        <a:rPr lang="ru-RU" sz="2000" b="1" dirty="0" err="1" smtClean="0">
                          <a:effectLst/>
                          <a:latin typeface="PF Square Sans Pro" panose="02000506040000020004" pitchFamily="2" charset="0"/>
                        </a:rPr>
                        <a:t>Встановлення</a:t>
                      </a:r>
                      <a:r>
                        <a:rPr lang="ru-RU" sz="2000" b="1" dirty="0" smtClean="0">
                          <a:effectLst/>
                          <a:latin typeface="PF Square Sans Pro" panose="02000506040000020004" pitchFamily="2" charset="0"/>
                        </a:rPr>
                        <a:t> і запуск </a:t>
                      </a:r>
                      <a:r>
                        <a:rPr lang="ru-RU" sz="2000" b="1" dirty="0" err="1" smtClean="0">
                          <a:effectLst/>
                          <a:latin typeface="PF Square Sans Pro" panose="02000506040000020004" pitchFamily="2" charset="0"/>
                        </a:rPr>
                        <a:t>обладнання</a:t>
                      </a:r>
                      <a:endParaRPr lang="ru-RU" sz="2000" b="1" dirty="0" smtClean="0">
                        <a:effectLst/>
                        <a:latin typeface="PF Square Sans Pro" panose="02000506040000020004" pitchFamily="2" charset="0"/>
                      </a:endParaRPr>
                    </a:p>
                  </a:txBody>
                  <a:tcPr marL="36195" marR="36195" marT="36195" marB="36195">
                    <a:solidFill>
                      <a:srgbClr val="0070C0"/>
                    </a:solidFill>
                  </a:tcPr>
                </a:tc>
                <a:tc>
                  <a:txBody>
                    <a:bodyPr/>
                    <a:lstStyle/>
                    <a:p>
                      <a:pPr marL="0" lvl="0" indent="0" fontAlgn="base">
                        <a:lnSpc>
                          <a:spcPct val="107000"/>
                        </a:lnSpc>
                        <a:spcAft>
                          <a:spcPts val="0"/>
                        </a:spcAft>
                        <a:buFont typeface="Wingdings" panose="05000000000000000000" pitchFamily="2" charset="2"/>
                        <a:buNone/>
                      </a:pPr>
                      <a:r>
                        <a:rPr lang="ru-RU" sz="2000" b="1" dirty="0" smtClean="0">
                          <a:solidFill>
                            <a:srgbClr val="FF0000"/>
                          </a:solidFill>
                          <a:effectLst/>
                          <a:latin typeface="PF Square Sans Pro" panose="02000506040000020004" pitchFamily="2" charset="0"/>
                        </a:rPr>
                        <a:t>Транспортні </a:t>
                      </a:r>
                      <a:r>
                        <a:rPr lang="ru-RU" sz="2000" b="1" dirty="0" err="1" smtClean="0">
                          <a:solidFill>
                            <a:srgbClr val="FF0000"/>
                          </a:solidFill>
                          <a:effectLst/>
                          <a:latin typeface="PF Square Sans Pro" panose="02000506040000020004" pitchFamily="2" charset="0"/>
                        </a:rPr>
                        <a:t>витрати</a:t>
                      </a:r>
                      <a:r>
                        <a:rPr lang="ru-RU" sz="2000" b="1" dirty="0" smtClean="0">
                          <a:solidFill>
                            <a:srgbClr val="FF0000"/>
                          </a:solidFill>
                          <a:effectLst/>
                          <a:latin typeface="PF Square Sans Pro" panose="02000506040000020004" pitchFamily="2" charset="0"/>
                        </a:rPr>
                        <a:t>:</a:t>
                      </a: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відрядження</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тренерів</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відрядження</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аналітиків</a:t>
                      </a:r>
                      <a:endParaRPr lang="ru-RU" sz="2000" b="1" dirty="0" smtClean="0">
                        <a:solidFill>
                          <a:srgbClr val="002060"/>
                        </a:solidFill>
                        <a:effectLst/>
                        <a:latin typeface="PF Square Sans Pro" panose="02000506040000020004" pitchFamily="2" charset="0"/>
                      </a:endParaRPr>
                    </a:p>
                    <a:p>
                      <a:pPr marL="0" lvl="0" indent="0" fontAlgn="base">
                        <a:lnSpc>
                          <a:spcPct val="107000"/>
                        </a:lnSpc>
                        <a:spcAft>
                          <a:spcPts val="0"/>
                        </a:spcAft>
                        <a:buFont typeface="Wingdings" panose="05000000000000000000" pitchFamily="2" charset="2"/>
                        <a:buNone/>
                      </a:pPr>
                      <a:r>
                        <a:rPr lang="ru-RU" sz="2000" b="1" dirty="0" err="1" smtClean="0">
                          <a:solidFill>
                            <a:srgbClr val="FF0000"/>
                          </a:solidFill>
                          <a:effectLst/>
                          <a:latin typeface="PF Square Sans Pro" panose="02000506040000020004" pitchFamily="2" charset="0"/>
                        </a:rPr>
                        <a:t>Обладнання</a:t>
                      </a:r>
                      <a:r>
                        <a:rPr lang="ru-RU" sz="2000" b="1" dirty="0" smtClean="0">
                          <a:solidFill>
                            <a:srgbClr val="FF0000"/>
                          </a:solidFill>
                          <a:effectLst/>
                          <a:latin typeface="PF Square Sans Pro" panose="02000506040000020004" pitchFamily="2" charset="0"/>
                        </a:rPr>
                        <a:t> та </a:t>
                      </a:r>
                      <a:r>
                        <a:rPr lang="ru-RU" sz="2000" b="1" dirty="0" err="1" smtClean="0">
                          <a:solidFill>
                            <a:srgbClr val="FF0000"/>
                          </a:solidFill>
                          <a:effectLst/>
                          <a:latin typeface="PF Square Sans Pro" panose="02000506040000020004" pitchFamily="2" charset="0"/>
                        </a:rPr>
                        <a:t>витратні</a:t>
                      </a:r>
                      <a:r>
                        <a:rPr lang="ru-RU" sz="2000" b="1" dirty="0" smtClean="0">
                          <a:solidFill>
                            <a:srgbClr val="FF0000"/>
                          </a:solidFill>
                          <a:effectLst/>
                          <a:latin typeface="PF Square Sans Pro" panose="02000506040000020004" pitchFamily="2" charset="0"/>
                        </a:rPr>
                        <a:t> </a:t>
                      </a:r>
                      <a:r>
                        <a:rPr lang="ru-RU" sz="2000" b="1" dirty="0" err="1" smtClean="0">
                          <a:solidFill>
                            <a:srgbClr val="FF0000"/>
                          </a:solidFill>
                          <a:effectLst/>
                          <a:latin typeface="PF Square Sans Pro" panose="02000506040000020004" pitchFamily="2" charset="0"/>
                        </a:rPr>
                        <a:t>матеріали</a:t>
                      </a:r>
                      <a:r>
                        <a:rPr lang="ru-RU" sz="2000" b="1" dirty="0" smtClean="0">
                          <a:solidFill>
                            <a:srgbClr val="FF0000"/>
                          </a:solidFill>
                          <a:effectLst/>
                          <a:latin typeface="PF Square Sans Pro" panose="02000506040000020004" pitchFamily="2" charset="0"/>
                        </a:rPr>
                        <a:t>:</a:t>
                      </a: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охолоджувач</a:t>
                      </a:r>
                      <a:r>
                        <a:rPr lang="ru-RU" sz="2000" b="1" dirty="0" smtClean="0">
                          <a:solidFill>
                            <a:srgbClr val="002060"/>
                          </a:solidFill>
                          <a:effectLst/>
                          <a:latin typeface="PF Square Sans Pro" panose="02000506040000020004" pitchFamily="2" charset="0"/>
                        </a:rPr>
                        <a:t> молока </a:t>
                      </a: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стіл</a:t>
                      </a:r>
                      <a:r>
                        <a:rPr lang="ru-RU" sz="2000" b="1" dirty="0" smtClean="0">
                          <a:solidFill>
                            <a:srgbClr val="002060"/>
                          </a:solidFill>
                          <a:effectLst/>
                          <a:latin typeface="PF Square Sans Pro" panose="02000506040000020004" pitchFamily="2" charset="0"/>
                        </a:rPr>
                        <a:t> для </a:t>
                      </a:r>
                      <a:r>
                        <a:rPr lang="ru-RU" sz="2000" b="1" dirty="0" err="1" smtClean="0">
                          <a:solidFill>
                            <a:srgbClr val="002060"/>
                          </a:solidFill>
                          <a:effectLst/>
                          <a:latin typeface="PF Square Sans Pro" panose="02000506040000020004" pitchFamily="2" charset="0"/>
                        </a:rPr>
                        <a:t>прийомки</a:t>
                      </a:r>
                      <a:r>
                        <a:rPr lang="ru-RU" sz="2000" b="1" dirty="0" smtClean="0">
                          <a:solidFill>
                            <a:srgbClr val="002060"/>
                          </a:solidFill>
                          <a:effectLst/>
                          <a:latin typeface="PF Square Sans Pro" panose="02000506040000020004" pitchFamily="2" charset="0"/>
                        </a:rPr>
                        <a:t> молока</a:t>
                      </a: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стелаж</a:t>
                      </a:r>
                      <a:r>
                        <a:rPr lang="ru-RU" sz="2000" b="1" dirty="0" smtClean="0">
                          <a:solidFill>
                            <a:srgbClr val="002060"/>
                          </a:solidFill>
                          <a:effectLst/>
                          <a:latin typeface="PF Square Sans Pro" panose="02000506040000020004" pitchFamily="2" charset="0"/>
                        </a:rPr>
                        <a:t> для сушки </a:t>
                      </a:r>
                      <a:r>
                        <a:rPr lang="ru-RU" sz="2000" b="1" dirty="0" err="1" smtClean="0">
                          <a:solidFill>
                            <a:srgbClr val="002060"/>
                          </a:solidFill>
                          <a:effectLst/>
                          <a:latin typeface="PF Square Sans Pro" panose="02000506040000020004" pitchFamily="2" charset="0"/>
                        </a:rPr>
                        <a:t>бідонів</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шафа</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одежна</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насосний</a:t>
                      </a:r>
                      <a:r>
                        <a:rPr lang="ru-RU" sz="2000" b="1" dirty="0" smtClean="0">
                          <a:solidFill>
                            <a:srgbClr val="002060"/>
                          </a:solidFill>
                          <a:effectLst/>
                          <a:latin typeface="PF Square Sans Pro" panose="02000506040000020004" pitchFamily="2" charset="0"/>
                        </a:rPr>
                        <a:t> модуль</a:t>
                      </a: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фільтр</a:t>
                      </a:r>
                      <a:r>
                        <a:rPr lang="ru-RU" sz="2000" b="1" dirty="0" smtClean="0">
                          <a:solidFill>
                            <a:srgbClr val="002060"/>
                          </a:solidFill>
                          <a:effectLst/>
                          <a:latin typeface="PF Square Sans Pro" panose="02000506040000020004" pitchFamily="2" charset="0"/>
                        </a:rPr>
                        <a:t> очистки молока</a:t>
                      </a:r>
                    </a:p>
                    <a:p>
                      <a:pPr marL="0" lvl="0" indent="0" fontAlgn="base">
                        <a:lnSpc>
                          <a:spcPct val="107000"/>
                        </a:lnSpc>
                        <a:spcAft>
                          <a:spcPts val="0"/>
                        </a:spcAft>
                        <a:buFont typeface="Wingdings" panose="05000000000000000000" pitchFamily="2" charset="2"/>
                        <a:buNone/>
                      </a:pPr>
                      <a:r>
                        <a:rPr lang="ru-RU" sz="2000" b="1" dirty="0" err="1" smtClean="0">
                          <a:solidFill>
                            <a:srgbClr val="FF0000"/>
                          </a:solidFill>
                          <a:effectLst/>
                          <a:latin typeface="PF Square Sans Pro" panose="02000506040000020004" pitchFamily="2" charset="0"/>
                        </a:rPr>
                        <a:t>Послуги</a:t>
                      </a:r>
                      <a:r>
                        <a:rPr lang="ru-RU" sz="2000" b="1" dirty="0" smtClean="0">
                          <a:solidFill>
                            <a:srgbClr val="FF0000"/>
                          </a:solidFill>
                          <a:effectLst/>
                          <a:latin typeface="PF Square Sans Pro" panose="02000506040000020004" pitchFamily="2" charset="0"/>
                        </a:rPr>
                        <a:t> та </a:t>
                      </a:r>
                      <a:r>
                        <a:rPr lang="ru-RU" sz="2000" b="1" dirty="0" err="1" smtClean="0">
                          <a:solidFill>
                            <a:srgbClr val="FF0000"/>
                          </a:solidFill>
                          <a:effectLst/>
                          <a:latin typeface="PF Square Sans Pro" panose="02000506040000020004" pitchFamily="2" charset="0"/>
                        </a:rPr>
                        <a:t>інші</a:t>
                      </a:r>
                      <a:r>
                        <a:rPr lang="ru-RU" sz="2000" b="1" dirty="0" smtClean="0">
                          <a:solidFill>
                            <a:srgbClr val="FF0000"/>
                          </a:solidFill>
                          <a:effectLst/>
                          <a:latin typeface="PF Square Sans Pro" panose="02000506040000020004" pitchFamily="2" charset="0"/>
                        </a:rPr>
                        <a:t> </a:t>
                      </a:r>
                      <a:r>
                        <a:rPr lang="ru-RU" sz="2000" b="1" dirty="0" err="1" smtClean="0">
                          <a:solidFill>
                            <a:srgbClr val="FF0000"/>
                          </a:solidFill>
                          <a:effectLst/>
                          <a:latin typeface="PF Square Sans Pro" panose="02000506040000020004" pitchFamily="2" charset="0"/>
                        </a:rPr>
                        <a:t>витрати</a:t>
                      </a:r>
                      <a:r>
                        <a:rPr lang="ru-RU" sz="2000" b="1" dirty="0" smtClean="0">
                          <a:solidFill>
                            <a:srgbClr val="FF0000"/>
                          </a:solidFill>
                          <a:effectLst/>
                          <a:latin typeface="PF Square Sans Pro" panose="02000506040000020004" pitchFamily="2" charset="0"/>
                        </a:rPr>
                        <a:t>:</a:t>
                      </a: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аналітика</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дослідження</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фінансові</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послуги</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банківські</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послуги</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тощо</a:t>
                      </a:r>
                      <a:r>
                        <a:rPr lang="ru-RU" sz="2000" b="1" dirty="0" smtClean="0">
                          <a:solidFill>
                            <a:srgbClr val="002060"/>
                          </a:solidFill>
                          <a:effectLst/>
                          <a:latin typeface="PF Square Sans Pro" panose="02000506040000020004" pitchFamily="2" charset="0"/>
                        </a:rPr>
                        <a:t>)</a:t>
                      </a:r>
                    </a:p>
                    <a:p>
                      <a:pPr marL="342900" lvl="0" indent="-342900" fontAlgn="base">
                        <a:lnSpc>
                          <a:spcPct val="107000"/>
                        </a:lnSpc>
                        <a:spcAft>
                          <a:spcPts val="0"/>
                        </a:spcAft>
                        <a:buFont typeface="Wingdings" panose="05000000000000000000" pitchFamily="2" charset="2"/>
                        <a:buChar char=""/>
                      </a:pPr>
                      <a:r>
                        <a:rPr lang="ru-RU" sz="2000" b="1" dirty="0" smtClean="0">
                          <a:solidFill>
                            <a:srgbClr val="002060"/>
                          </a:solidFill>
                          <a:effectLst/>
                          <a:latin typeface="PF Square Sans Pro" panose="02000506040000020004" pitchFamily="2" charset="0"/>
                        </a:rPr>
                        <a:t>оплата </a:t>
                      </a:r>
                      <a:r>
                        <a:rPr lang="ru-RU" sz="2000" b="1" dirty="0" err="1" smtClean="0">
                          <a:solidFill>
                            <a:srgbClr val="002060"/>
                          </a:solidFill>
                          <a:effectLst/>
                          <a:latin typeface="PF Square Sans Pro" panose="02000506040000020004" pitchFamily="2" charset="0"/>
                        </a:rPr>
                        <a:t>праці</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тренерів</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харчування</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учасників</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тиражування</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матеріалів</a:t>
                      </a:r>
                      <a:endParaRPr lang="ru-RU" sz="2000" b="1" dirty="0" smtClean="0">
                        <a:solidFill>
                          <a:srgbClr val="002060"/>
                        </a:solidFill>
                        <a:effectLst/>
                        <a:latin typeface="PF Square Sans Pro" panose="02000506040000020004" pitchFamily="2" charset="0"/>
                      </a:endParaRPr>
                    </a:p>
                  </a:txBody>
                  <a:tcPr marL="36195" marR="36195" marT="36195" marB="36195">
                    <a:solidFill>
                      <a:srgbClr val="FFFF00"/>
                    </a:solidFill>
                  </a:tcPr>
                </a:tc>
                <a:extLst>
                  <a:ext uri="{0D108BD9-81ED-4DB2-BD59-A6C34878D82A}">
                    <a16:rowId xmlns:a16="http://schemas.microsoft.com/office/drawing/2014/main" val="1124443516"/>
                  </a:ext>
                </a:extLst>
              </a:tr>
            </a:tbl>
          </a:graphicData>
        </a:graphic>
      </p:graphicFrame>
      <p:sp>
        <p:nvSpPr>
          <p:cNvPr id="6" name="Десятикутник 5"/>
          <p:cNvSpPr/>
          <p:nvPr/>
        </p:nvSpPr>
        <p:spPr>
          <a:xfrm>
            <a:off x="8402870" y="188640"/>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t>2</a:t>
            </a:r>
            <a:endParaRPr lang="uk-UA" sz="2000" b="1" dirty="0"/>
          </a:p>
        </p:txBody>
      </p:sp>
    </p:spTree>
    <p:extLst>
      <p:ext uri="{BB962C8B-B14F-4D97-AF65-F5344CB8AC3E}">
        <p14:creationId xmlns:p14="http://schemas.microsoft.com/office/powerpoint/2010/main" val="12689817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64" y="98825"/>
            <a:ext cx="9172672" cy="521863"/>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latin typeface="Century Gothic" pitchFamily="34" charset="0"/>
              </a:rPr>
              <a:t>Проектні засоби     </a:t>
            </a:r>
            <a:r>
              <a:rPr lang="uk-UA" sz="3200" b="1" dirty="0" smtClean="0">
                <a:latin typeface="Century Gothic" pitchFamily="34" charset="0"/>
              </a:rPr>
              <a:t> і </a:t>
            </a:r>
            <a:r>
              <a:rPr lang="uk-UA" sz="3200" b="1" dirty="0">
                <a:latin typeface="Century Gothic" pitchFamily="34" charset="0"/>
              </a:rPr>
              <a:t>та витрати</a:t>
            </a:r>
          </a:p>
        </p:txBody>
      </p:sp>
      <p:sp>
        <p:nvSpPr>
          <p:cNvPr id="4" name="Прямокутник 3"/>
          <p:cNvSpPr/>
          <p:nvPr/>
        </p:nvSpPr>
        <p:spPr>
          <a:xfrm>
            <a:off x="0" y="674889"/>
            <a:ext cx="8928992" cy="523220"/>
          </a:xfrm>
          <a:prstGeom prst="rect">
            <a:avLst/>
          </a:prstGeom>
          <a:solidFill>
            <a:srgbClr val="FF0000"/>
          </a:solidFill>
        </p:spPr>
        <p:txBody>
          <a:bodyPr wrap="square">
            <a:spAutoFit/>
          </a:bodyPr>
          <a:lstStyle/>
          <a:p>
            <a:pPr>
              <a:spcAft>
                <a:spcPts val="0"/>
              </a:spcAft>
            </a:pPr>
            <a:r>
              <a:rPr lang="ru-RU" sz="2800" b="1" u="sng" dirty="0" smtClean="0">
                <a:solidFill>
                  <a:schemeClr val="bg1"/>
                </a:solidFill>
                <a:latin typeface="PF Square Sans Pro" panose="02000506040000020004" pitchFamily="2" charset="0"/>
                <a:ea typeface="Calibri" panose="020F0502020204030204" pitchFamily="34" charset="0"/>
              </a:rPr>
              <a:t>На </a:t>
            </a:r>
            <a:r>
              <a:rPr lang="ru-RU" sz="2800" b="1" u="sng" dirty="0" err="1" smtClean="0">
                <a:solidFill>
                  <a:schemeClr val="bg1"/>
                </a:solidFill>
                <a:latin typeface="PF Square Sans Pro" panose="02000506040000020004" pitchFamily="2" charset="0"/>
                <a:ea typeface="Calibri" panose="020F0502020204030204" pitchFamily="34" charset="0"/>
              </a:rPr>
              <a:t>цьому</a:t>
            </a:r>
            <a:r>
              <a:rPr lang="ru-RU" sz="2800" b="1" u="sng" dirty="0" smtClean="0">
                <a:solidFill>
                  <a:schemeClr val="bg1"/>
                </a:solidFill>
                <a:latin typeface="PF Square Sans Pro" panose="02000506040000020004" pitchFamily="2" charset="0"/>
                <a:ea typeface="Calibri" panose="020F0502020204030204" pitchFamily="34" charset="0"/>
              </a:rPr>
              <a:t> </a:t>
            </a:r>
            <a:r>
              <a:rPr lang="ru-RU" sz="2800" b="1" u="sng" dirty="0" err="1" smtClean="0">
                <a:solidFill>
                  <a:schemeClr val="bg1"/>
                </a:solidFill>
                <a:latin typeface="PF Square Sans Pro" panose="02000506040000020004" pitchFamily="2" charset="0"/>
                <a:ea typeface="Calibri" panose="020F0502020204030204" pitchFamily="34" charset="0"/>
              </a:rPr>
              <a:t>етапі</a:t>
            </a:r>
            <a:r>
              <a:rPr lang="ru-RU" sz="2800" b="1" u="sng" dirty="0" smtClean="0">
                <a:solidFill>
                  <a:schemeClr val="bg1"/>
                </a:solidFill>
                <a:latin typeface="PF Square Sans Pro" panose="02000506040000020004" pitchFamily="2" charset="0"/>
                <a:ea typeface="Calibri" panose="020F0502020204030204" pitchFamily="34" charset="0"/>
              </a:rPr>
              <a:t> бюджет проекту </a:t>
            </a:r>
            <a:r>
              <a:rPr lang="ru-RU" sz="2800" b="1" u="sng" dirty="0" err="1" smtClean="0">
                <a:solidFill>
                  <a:schemeClr val="bg1"/>
                </a:solidFill>
                <a:latin typeface="PF Square Sans Pro" panose="02000506040000020004" pitchFamily="2" charset="0"/>
                <a:ea typeface="Calibri" panose="020F0502020204030204" pitchFamily="34" charset="0"/>
              </a:rPr>
              <a:t>має</a:t>
            </a:r>
            <a:r>
              <a:rPr lang="ru-RU" sz="2800" b="1" u="sng" dirty="0" smtClean="0">
                <a:solidFill>
                  <a:schemeClr val="bg1"/>
                </a:solidFill>
                <a:latin typeface="PF Square Sans Pro" panose="02000506040000020004" pitchFamily="2" charset="0"/>
                <a:ea typeface="Calibri" panose="020F0502020204030204" pitchFamily="34" charset="0"/>
              </a:rPr>
              <a:t> бути завершений!</a:t>
            </a:r>
            <a:endParaRPr lang="ru-RU" sz="2800" b="1" dirty="0">
              <a:solidFill>
                <a:schemeClr val="bg1"/>
              </a:solidFill>
              <a:latin typeface="PF Square Sans Pro" panose="02000506040000020004" pitchFamily="2" charset="0"/>
              <a:ea typeface="Calibri" panose="020F0502020204030204" pitchFamily="34" charset="0"/>
            </a:endParaRPr>
          </a:p>
        </p:txBody>
      </p:sp>
      <p:sp>
        <p:nvSpPr>
          <p:cNvPr id="7" name="Десятикутник 6"/>
          <p:cNvSpPr/>
          <p:nvPr/>
        </p:nvSpPr>
        <p:spPr>
          <a:xfrm>
            <a:off x="4788024" y="157810"/>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2</a:t>
            </a:r>
            <a:endParaRPr lang="uk-UA" sz="2000" b="1" dirty="0"/>
          </a:p>
        </p:txBody>
      </p:sp>
      <p:sp>
        <p:nvSpPr>
          <p:cNvPr id="11" name="Десятикутник 10"/>
          <p:cNvSpPr/>
          <p:nvPr/>
        </p:nvSpPr>
        <p:spPr>
          <a:xfrm>
            <a:off x="7956376" y="157810"/>
            <a:ext cx="504056"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3</a:t>
            </a:r>
            <a:endParaRPr lang="uk-UA" sz="2000" b="1" dirty="0"/>
          </a:p>
        </p:txBody>
      </p:sp>
      <p:sp>
        <p:nvSpPr>
          <p:cNvPr id="16" name="Прямокутник 15"/>
          <p:cNvSpPr/>
          <p:nvPr/>
        </p:nvSpPr>
        <p:spPr>
          <a:xfrm>
            <a:off x="2213410" y="1484784"/>
            <a:ext cx="6693518" cy="4718984"/>
          </a:xfrm>
          <a:prstGeom prst="rect">
            <a:avLst/>
          </a:prstGeom>
          <a:solidFill>
            <a:schemeClr val="accent2">
              <a:lumMod val="20000"/>
              <a:lumOff val="80000"/>
            </a:schemeClr>
          </a:solidFill>
        </p:spPr>
        <p:txBody>
          <a:bodyPr wrap="square">
            <a:spAutoFit/>
          </a:bodyPr>
          <a:lstStyle/>
          <a:p>
            <a:pPr>
              <a:lnSpc>
                <a:spcPct val="107000"/>
              </a:lnSpc>
              <a:spcAft>
                <a:spcPts val="800"/>
              </a:spcAft>
            </a:pPr>
            <a:r>
              <a:rPr lang="ru-RU"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У </a:t>
            </a:r>
            <a:r>
              <a:rPr lang="ru-RU" sz="2400" b="1" dirty="0" err="1">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клітинці</a:t>
            </a:r>
            <a:r>
              <a:rPr lang="ru-RU"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ru-RU"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a:t>
            </a:r>
            <a:r>
              <a:rPr lang="ru-RU" sz="2400" b="1" dirty="0" err="1"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Витрати</a:t>
            </a:r>
            <a:r>
              <a:rPr lang="ru-RU"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ru-RU"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у </a:t>
            </a:r>
            <a:r>
              <a:rPr lang="ru-RU" sz="2400" b="1" dirty="0" err="1">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колонці</a:t>
            </a:r>
            <a:r>
              <a:rPr lang="ru-RU"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r>
              <a:rPr lang="ru-RU"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3 </a:t>
            </a:r>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вкажіть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проектні витрати: </a:t>
            </a:r>
            <a:r>
              <a:rPr lang="uk-UA" sz="2400" b="1" dirty="0">
                <a:solidFill>
                  <a:srgbClr val="FF0000"/>
                </a:solidFill>
                <a:latin typeface="PF Square Sans Pro" panose="02000506040000020004" pitchFamily="2" charset="0"/>
                <a:ea typeface="Calibri" panose="020F0502020204030204" pitchFamily="34" charset="0"/>
                <a:cs typeface="Times New Roman" panose="02020603050405020304" pitchFamily="18" charset="0"/>
              </a:rPr>
              <a:t>загальну суму бюджету, а потім окремі витрати відповідно до класифікації витрат</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 </a:t>
            </a:r>
            <a:endPar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Ця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клітинка повинна бути повністю заповнена лише після завершення роботи над Бюджетом проекту. </a:t>
            </a:r>
            <a:endPar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Забезпечте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його повну відповідність проекту бюджету. </a:t>
            </a:r>
            <a:endPar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uk-UA" sz="2400" b="1" dirty="0" smtClean="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Тут </a:t>
            </a:r>
            <a:r>
              <a:rPr lang="uk-UA" sz="2400" b="1" dirty="0">
                <a:solidFill>
                  <a:srgbClr val="002060"/>
                </a:solidFill>
                <a:latin typeface="PF Square Sans Pro" panose="02000506040000020004" pitchFamily="2" charset="0"/>
                <a:ea typeface="Calibri" panose="020F0502020204030204" pitchFamily="34" charset="0"/>
                <a:cs typeface="Times New Roman" panose="02020603050405020304" pitchFamily="18" charset="0"/>
              </a:rPr>
              <a:t>не потрібно надавати докладну інформацію для кожної статті бюджету, але основні витрати мають бути перераховані</a:t>
            </a:r>
          </a:p>
        </p:txBody>
      </p:sp>
      <p:pic>
        <p:nvPicPr>
          <p:cNvPr id="14" name="Picture 110"/>
          <p:cNvPicPr/>
          <p:nvPr/>
        </p:nvPicPr>
        <p:blipFill>
          <a:blip r:embed="rId3">
            <a:extLst/>
          </a:blip>
          <a:srcRect/>
          <a:stretch>
            <a:fillRect/>
          </a:stretch>
        </p:blipFill>
        <p:spPr bwMode="auto">
          <a:xfrm>
            <a:off x="0" y="1401298"/>
            <a:ext cx="2123728" cy="3899909"/>
          </a:xfrm>
          <a:prstGeom prst="rect">
            <a:avLst/>
          </a:prstGeom>
          <a:noFill/>
        </p:spPr>
      </p:pic>
      <p:sp>
        <p:nvSpPr>
          <p:cNvPr id="10" name="Прямокутник 9"/>
          <p:cNvSpPr/>
          <p:nvPr/>
        </p:nvSpPr>
        <p:spPr>
          <a:xfrm>
            <a:off x="12244" y="6605184"/>
            <a:ext cx="8946963" cy="276999"/>
          </a:xfrm>
          <a:prstGeom prst="rect">
            <a:avLst/>
          </a:prstGeom>
        </p:spPr>
        <p:txBody>
          <a:bodyPr wrap="square">
            <a:spAutoFit/>
          </a:bodyPr>
          <a:lstStyle/>
          <a:p>
            <a:r>
              <a:rPr lang="uk-UA" sz="1200" b="1" i="1" dirty="0">
                <a:latin typeface="PF Square Sans Pro" panose="02000506040000020004" pitchFamily="2" charset="0"/>
              </a:rPr>
              <a:t>Джерело: https://drive.google.com/file/d/0B5O1l5QibfQZZXRZWDNzeUJ6TEk/view</a:t>
            </a:r>
            <a:endParaRPr lang="uk-UA" sz="1200" b="1" dirty="0"/>
          </a:p>
        </p:txBody>
      </p:sp>
      <p:sp>
        <p:nvSpPr>
          <p:cNvPr id="2" name="Овал 1"/>
          <p:cNvSpPr/>
          <p:nvPr/>
        </p:nvSpPr>
        <p:spPr>
          <a:xfrm>
            <a:off x="107504" y="3351251"/>
            <a:ext cx="1872208" cy="1949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3665998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6"/>
          <p:cNvSpPr>
            <a:spLocks noGrp="1"/>
          </p:cNvSpPr>
          <p:nvPr>
            <p:ph type="title"/>
          </p:nvPr>
        </p:nvSpPr>
        <p:spPr>
          <a:xfrm>
            <a:off x="0" y="116632"/>
            <a:ext cx="9144000" cy="576064"/>
          </a:xfrm>
          <a:solidFill>
            <a:srgbClr val="7030A0"/>
          </a:solidFill>
        </p:spPr>
        <p:txBody>
          <a:bodyPr>
            <a:noAutofit/>
          </a:bodyPr>
          <a:lstStyle/>
          <a:p>
            <a:r>
              <a:rPr lang="ru-RU" altLang="uk-UA" sz="3600" b="1" dirty="0" smtClean="0">
                <a:solidFill>
                  <a:schemeClr val="bg1"/>
                </a:solidFill>
                <a:latin typeface="PF Square Sans Pro" panose="02000506040000020004" pitchFamily="2" charset="0"/>
              </a:rPr>
              <a:t>Кооператив «</a:t>
            </a:r>
            <a:r>
              <a:rPr lang="ru-RU" altLang="uk-UA" sz="3600" b="1" dirty="0" err="1" smtClean="0">
                <a:solidFill>
                  <a:schemeClr val="bg1"/>
                </a:solidFill>
                <a:latin typeface="PF Square Sans Pro" panose="02000506040000020004" pitchFamily="2" charset="0"/>
              </a:rPr>
              <a:t>Молочні</a:t>
            </a:r>
            <a:r>
              <a:rPr lang="ru-RU" altLang="uk-UA" sz="3600" b="1" dirty="0" smtClean="0">
                <a:solidFill>
                  <a:schemeClr val="bg1"/>
                </a:solidFill>
                <a:latin typeface="PF Square Sans Pro" panose="02000506040000020004" pitchFamily="2" charset="0"/>
              </a:rPr>
              <a:t> </a:t>
            </a:r>
            <a:r>
              <a:rPr lang="ru-RU" altLang="uk-UA" sz="3600" b="1" dirty="0" err="1" smtClean="0">
                <a:solidFill>
                  <a:schemeClr val="bg1"/>
                </a:solidFill>
                <a:latin typeface="PF Square Sans Pro" panose="02000506040000020004" pitchFamily="2" charset="0"/>
              </a:rPr>
              <a:t>ріки</a:t>
            </a:r>
            <a:r>
              <a:rPr lang="ru-RU" altLang="uk-UA" sz="3600" b="1" dirty="0" smtClean="0">
                <a:solidFill>
                  <a:schemeClr val="bg1"/>
                </a:solidFill>
                <a:latin typeface="PF Square Sans Pro" panose="02000506040000020004" pitchFamily="2" charset="0"/>
              </a:rPr>
              <a:t>»</a:t>
            </a:r>
            <a:endParaRPr lang="uk-UA" altLang="uk-UA" sz="3600" b="1" dirty="0" smtClean="0">
              <a:solidFill>
                <a:schemeClr val="bg1"/>
              </a:solidFill>
              <a:latin typeface="PF Square Sans Pro" panose="02000506040000020004" pitchFamily="2"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269940441"/>
              </p:ext>
            </p:extLst>
          </p:nvPr>
        </p:nvGraphicFramePr>
        <p:xfrm>
          <a:off x="22758" y="764704"/>
          <a:ext cx="8767031" cy="6112574"/>
        </p:xfrm>
        <a:graphic>
          <a:graphicData uri="http://schemas.openxmlformats.org/drawingml/2006/table">
            <a:tbl>
              <a:tblPr firstRow="1" firstCol="1" bandRow="1">
                <a:tableStyleId>{5C22544A-7EE6-4342-B048-85BDC9FD1C3A}</a:tableStyleId>
              </a:tblPr>
              <a:tblGrid>
                <a:gridCol w="2862933">
                  <a:extLst>
                    <a:ext uri="{9D8B030D-6E8A-4147-A177-3AD203B41FA5}">
                      <a16:colId xmlns:a16="http://schemas.microsoft.com/office/drawing/2014/main" val="1937552798"/>
                    </a:ext>
                  </a:extLst>
                </a:gridCol>
                <a:gridCol w="5904098">
                  <a:extLst>
                    <a:ext uri="{9D8B030D-6E8A-4147-A177-3AD203B41FA5}">
                      <a16:colId xmlns:a16="http://schemas.microsoft.com/office/drawing/2014/main" val="2815361978"/>
                    </a:ext>
                  </a:extLst>
                </a:gridCol>
              </a:tblGrid>
              <a:tr h="268892">
                <a:tc>
                  <a:txBody>
                    <a:bodyPr/>
                    <a:lstStyle/>
                    <a:p>
                      <a:pPr algn="ctr" fontAlgn="base">
                        <a:lnSpc>
                          <a:spcPct val="107000"/>
                        </a:lnSpc>
                        <a:spcAft>
                          <a:spcPts val="0"/>
                        </a:spcAft>
                      </a:pPr>
                      <a:r>
                        <a:rPr lang="uk-UA" sz="2400" dirty="0" smtClean="0">
                          <a:effectLst/>
                          <a:latin typeface="PF Square Sans Pro" panose="02000506040000020004" pitchFamily="2" charset="0"/>
                        </a:rPr>
                        <a:t>Засоби</a:t>
                      </a:r>
                    </a:p>
                  </a:txBody>
                  <a:tcPr marL="36195" marR="36195" marT="36195" marB="36195" anchor="ctr">
                    <a:solidFill>
                      <a:srgbClr val="7030A0"/>
                    </a:solidFill>
                  </a:tcPr>
                </a:tc>
                <a:tc>
                  <a:txBody>
                    <a:bodyPr/>
                    <a:lstStyle/>
                    <a:p>
                      <a:pPr algn="ctr" fontAlgn="base">
                        <a:lnSpc>
                          <a:spcPct val="107000"/>
                        </a:lnSpc>
                        <a:spcAft>
                          <a:spcPts val="0"/>
                        </a:spcAft>
                      </a:pPr>
                      <a:r>
                        <a:rPr lang="uk-UA" sz="2400" dirty="0" smtClean="0">
                          <a:effectLst/>
                          <a:latin typeface="PF Square Sans Pro" panose="02000506040000020004" pitchFamily="2" charset="0"/>
                        </a:rPr>
                        <a:t>Витрати/підтвердження</a:t>
                      </a:r>
                      <a:endParaRPr lang="uk-UA" sz="2400" dirty="0">
                        <a:effectLst/>
                        <a:latin typeface="PF Square Sans Pro" panose="02000506040000020004" pitchFamily="2" charset="0"/>
                        <a:ea typeface="Calibri" panose="020F0502020204030204" pitchFamily="34" charset="0"/>
                        <a:cs typeface="Times New Roman" panose="02020603050405020304" pitchFamily="18" charset="0"/>
                      </a:endParaRPr>
                    </a:p>
                  </a:txBody>
                  <a:tcPr marL="36195" marR="36195" marT="36195" marB="36195" anchor="ctr">
                    <a:solidFill>
                      <a:srgbClr val="7030A0"/>
                    </a:solidFill>
                  </a:tcPr>
                </a:tc>
                <a:extLst>
                  <a:ext uri="{0D108BD9-81ED-4DB2-BD59-A6C34878D82A}">
                    <a16:rowId xmlns:a16="http://schemas.microsoft.com/office/drawing/2014/main" val="2813078159"/>
                  </a:ext>
                </a:extLst>
              </a:tr>
              <a:tr h="4033595">
                <a:tc>
                  <a:txBody>
                    <a:bodyPr/>
                    <a:lstStyle/>
                    <a:p>
                      <a:pPr marL="0" indent="0" fontAlgn="base">
                        <a:lnSpc>
                          <a:spcPct val="107000"/>
                        </a:lnSpc>
                        <a:spcAft>
                          <a:spcPts val="0"/>
                        </a:spcAft>
                        <a:buFont typeface="Wingdings" panose="05000000000000000000" pitchFamily="2" charset="2"/>
                        <a:buNone/>
                      </a:pPr>
                      <a:r>
                        <a:rPr lang="ru-RU" sz="1800" b="1" dirty="0" smtClean="0">
                          <a:solidFill>
                            <a:srgbClr val="FFFF00"/>
                          </a:solidFill>
                          <a:effectLst/>
                          <a:latin typeface="PF Square Sans Pro" panose="02000506040000020004" pitchFamily="2" charset="0"/>
                        </a:rPr>
                        <a:t>Транспортні </a:t>
                      </a:r>
                      <a:r>
                        <a:rPr lang="ru-RU" sz="1800" b="1" dirty="0" err="1" smtClean="0">
                          <a:solidFill>
                            <a:srgbClr val="FFFF00"/>
                          </a:solidFill>
                          <a:effectLst/>
                          <a:latin typeface="PF Square Sans Pro" panose="02000506040000020004" pitchFamily="2" charset="0"/>
                        </a:rPr>
                        <a:t>витрати</a:t>
                      </a:r>
                      <a:r>
                        <a:rPr lang="ru-RU" sz="1800" b="1" dirty="0" smtClean="0">
                          <a:solidFill>
                            <a:srgbClr val="FFFF00"/>
                          </a:solidFill>
                          <a:effectLst/>
                          <a:latin typeface="PF Square Sans Pro" panose="02000506040000020004" pitchFamily="2" charset="0"/>
                        </a:rPr>
                        <a:t>:</a:t>
                      </a:r>
                    </a:p>
                    <a:p>
                      <a:pPr marL="285750" indent="-285750" fontAlgn="base">
                        <a:lnSpc>
                          <a:spcPct val="107000"/>
                        </a:lnSpc>
                        <a:spcAft>
                          <a:spcPts val="0"/>
                        </a:spcAft>
                        <a:buFont typeface="Wingdings" panose="05000000000000000000" pitchFamily="2" charset="2"/>
                        <a:buChar char="§"/>
                      </a:pPr>
                      <a:r>
                        <a:rPr lang="ru-RU" sz="1800" b="1" dirty="0" err="1" smtClean="0">
                          <a:effectLst/>
                          <a:latin typeface="PF Square Sans Pro" panose="02000506040000020004" pitchFamily="2" charset="0"/>
                        </a:rPr>
                        <a:t>відрядження</a:t>
                      </a:r>
                      <a:r>
                        <a:rPr lang="ru-RU" sz="1800" b="1" dirty="0" smtClean="0">
                          <a:effectLst/>
                          <a:latin typeface="PF Square Sans Pro" panose="02000506040000020004" pitchFamily="2" charset="0"/>
                        </a:rPr>
                        <a:t> </a:t>
                      </a:r>
                      <a:r>
                        <a:rPr lang="ru-RU" sz="1800" b="1" dirty="0" err="1" smtClean="0">
                          <a:effectLst/>
                          <a:latin typeface="PF Square Sans Pro" panose="02000506040000020004" pitchFamily="2" charset="0"/>
                        </a:rPr>
                        <a:t>тренерів</a:t>
                      </a:r>
                      <a:endParaRPr lang="ru-RU" sz="1800" b="1" dirty="0" smtClean="0">
                        <a:effectLst/>
                        <a:latin typeface="PF Square Sans Pro" panose="02000506040000020004" pitchFamily="2" charset="0"/>
                      </a:endParaRPr>
                    </a:p>
                    <a:p>
                      <a:pPr marL="285750" indent="-285750" fontAlgn="base">
                        <a:lnSpc>
                          <a:spcPct val="107000"/>
                        </a:lnSpc>
                        <a:spcAft>
                          <a:spcPts val="0"/>
                        </a:spcAft>
                        <a:buFont typeface="Wingdings" panose="05000000000000000000" pitchFamily="2" charset="2"/>
                        <a:buChar char="§"/>
                      </a:pPr>
                      <a:r>
                        <a:rPr lang="ru-RU" sz="1800" b="1" dirty="0" err="1" smtClean="0">
                          <a:effectLst/>
                          <a:latin typeface="PF Square Sans Pro" panose="02000506040000020004" pitchFamily="2" charset="0"/>
                        </a:rPr>
                        <a:t>відрядження</a:t>
                      </a:r>
                      <a:r>
                        <a:rPr lang="ru-RU" sz="1800" b="1" dirty="0" smtClean="0">
                          <a:effectLst/>
                          <a:latin typeface="PF Square Sans Pro" panose="02000506040000020004" pitchFamily="2" charset="0"/>
                        </a:rPr>
                        <a:t> </a:t>
                      </a:r>
                      <a:r>
                        <a:rPr lang="ru-RU" sz="1800" b="1" dirty="0" err="1" smtClean="0">
                          <a:effectLst/>
                          <a:latin typeface="PF Square Sans Pro" panose="02000506040000020004" pitchFamily="2" charset="0"/>
                        </a:rPr>
                        <a:t>аналітиків</a:t>
                      </a:r>
                      <a:endParaRPr lang="ru-RU" sz="1800" b="1" dirty="0" smtClean="0">
                        <a:effectLst/>
                        <a:latin typeface="PF Square Sans Pro" panose="02000506040000020004" pitchFamily="2" charset="0"/>
                      </a:endParaRPr>
                    </a:p>
                    <a:p>
                      <a:pPr marL="0" indent="0" fontAlgn="base">
                        <a:lnSpc>
                          <a:spcPct val="107000"/>
                        </a:lnSpc>
                        <a:spcAft>
                          <a:spcPts val="0"/>
                        </a:spcAft>
                        <a:buFont typeface="Wingdings" panose="05000000000000000000" pitchFamily="2" charset="2"/>
                        <a:buNone/>
                      </a:pPr>
                      <a:r>
                        <a:rPr lang="ru-RU" sz="1800" b="1" dirty="0" err="1" smtClean="0">
                          <a:solidFill>
                            <a:srgbClr val="FFFF00"/>
                          </a:solidFill>
                          <a:effectLst/>
                          <a:latin typeface="PF Square Sans Pro" panose="02000506040000020004" pitchFamily="2" charset="0"/>
                        </a:rPr>
                        <a:t>Обладнання</a:t>
                      </a:r>
                      <a:r>
                        <a:rPr lang="ru-RU" sz="1800" b="1" dirty="0" smtClean="0">
                          <a:solidFill>
                            <a:srgbClr val="FFFF00"/>
                          </a:solidFill>
                          <a:effectLst/>
                          <a:latin typeface="PF Square Sans Pro" panose="02000506040000020004" pitchFamily="2" charset="0"/>
                        </a:rPr>
                        <a:t> та </a:t>
                      </a:r>
                      <a:r>
                        <a:rPr lang="ru-RU" sz="1800" b="1" dirty="0" err="1" smtClean="0">
                          <a:solidFill>
                            <a:srgbClr val="FFFF00"/>
                          </a:solidFill>
                          <a:effectLst/>
                          <a:latin typeface="PF Square Sans Pro" panose="02000506040000020004" pitchFamily="2" charset="0"/>
                        </a:rPr>
                        <a:t>витратні</a:t>
                      </a:r>
                      <a:r>
                        <a:rPr lang="ru-RU" sz="1800" b="1" dirty="0" smtClean="0">
                          <a:solidFill>
                            <a:srgbClr val="FFFF00"/>
                          </a:solidFill>
                          <a:effectLst/>
                          <a:latin typeface="PF Square Sans Pro" panose="02000506040000020004" pitchFamily="2" charset="0"/>
                        </a:rPr>
                        <a:t> </a:t>
                      </a:r>
                      <a:r>
                        <a:rPr lang="ru-RU" sz="1800" b="1" dirty="0" err="1" smtClean="0">
                          <a:solidFill>
                            <a:srgbClr val="FFFF00"/>
                          </a:solidFill>
                          <a:effectLst/>
                          <a:latin typeface="PF Square Sans Pro" panose="02000506040000020004" pitchFamily="2" charset="0"/>
                        </a:rPr>
                        <a:t>матеріали</a:t>
                      </a:r>
                      <a:r>
                        <a:rPr lang="ru-RU" sz="1800" b="1" dirty="0" smtClean="0">
                          <a:solidFill>
                            <a:srgbClr val="FFFF00"/>
                          </a:solidFill>
                          <a:effectLst/>
                          <a:latin typeface="PF Square Sans Pro" panose="02000506040000020004" pitchFamily="2" charset="0"/>
                        </a:rPr>
                        <a:t>:</a:t>
                      </a:r>
                    </a:p>
                    <a:p>
                      <a:pPr marL="285750" indent="-285750" fontAlgn="base">
                        <a:lnSpc>
                          <a:spcPct val="107000"/>
                        </a:lnSpc>
                        <a:spcAft>
                          <a:spcPts val="0"/>
                        </a:spcAft>
                        <a:buFont typeface="Wingdings" panose="05000000000000000000" pitchFamily="2" charset="2"/>
                        <a:buChar char="§"/>
                      </a:pPr>
                      <a:r>
                        <a:rPr lang="ru-RU" sz="1800" b="1" dirty="0" err="1" smtClean="0">
                          <a:effectLst/>
                          <a:latin typeface="PF Square Sans Pro" panose="02000506040000020004" pitchFamily="2" charset="0"/>
                        </a:rPr>
                        <a:t>охолоджувач</a:t>
                      </a:r>
                      <a:r>
                        <a:rPr lang="ru-RU" sz="1800" b="1" dirty="0" smtClean="0">
                          <a:effectLst/>
                          <a:latin typeface="PF Square Sans Pro" panose="02000506040000020004" pitchFamily="2" charset="0"/>
                        </a:rPr>
                        <a:t> молока </a:t>
                      </a:r>
                    </a:p>
                    <a:p>
                      <a:pPr marL="285750" indent="-285750" fontAlgn="base">
                        <a:lnSpc>
                          <a:spcPct val="107000"/>
                        </a:lnSpc>
                        <a:spcAft>
                          <a:spcPts val="0"/>
                        </a:spcAft>
                        <a:buFont typeface="Wingdings" panose="05000000000000000000" pitchFamily="2" charset="2"/>
                        <a:buChar char="§"/>
                      </a:pPr>
                      <a:r>
                        <a:rPr lang="ru-RU" sz="1800" b="1" dirty="0" err="1" smtClean="0">
                          <a:effectLst/>
                          <a:latin typeface="PF Square Sans Pro" panose="02000506040000020004" pitchFamily="2" charset="0"/>
                        </a:rPr>
                        <a:t>стіл</a:t>
                      </a:r>
                      <a:r>
                        <a:rPr lang="ru-RU" sz="1800" b="1" dirty="0" smtClean="0">
                          <a:effectLst/>
                          <a:latin typeface="PF Square Sans Pro" panose="02000506040000020004" pitchFamily="2" charset="0"/>
                        </a:rPr>
                        <a:t> для </a:t>
                      </a:r>
                      <a:r>
                        <a:rPr lang="ru-RU" sz="1800" b="1" dirty="0" err="1" smtClean="0">
                          <a:effectLst/>
                          <a:latin typeface="PF Square Sans Pro" panose="02000506040000020004" pitchFamily="2" charset="0"/>
                        </a:rPr>
                        <a:t>прийомки</a:t>
                      </a:r>
                      <a:r>
                        <a:rPr lang="ru-RU" sz="1800" b="1" dirty="0" smtClean="0">
                          <a:effectLst/>
                          <a:latin typeface="PF Square Sans Pro" panose="02000506040000020004" pitchFamily="2" charset="0"/>
                        </a:rPr>
                        <a:t> молока</a:t>
                      </a:r>
                    </a:p>
                    <a:p>
                      <a:pPr marL="285750" indent="-285750" fontAlgn="base">
                        <a:lnSpc>
                          <a:spcPct val="107000"/>
                        </a:lnSpc>
                        <a:spcAft>
                          <a:spcPts val="0"/>
                        </a:spcAft>
                        <a:buFont typeface="Wingdings" panose="05000000000000000000" pitchFamily="2" charset="2"/>
                        <a:buChar char="§"/>
                      </a:pPr>
                      <a:r>
                        <a:rPr lang="ru-RU" sz="1800" b="1" dirty="0" err="1" smtClean="0">
                          <a:effectLst/>
                          <a:latin typeface="PF Square Sans Pro" panose="02000506040000020004" pitchFamily="2" charset="0"/>
                        </a:rPr>
                        <a:t>стелаж</a:t>
                      </a:r>
                      <a:r>
                        <a:rPr lang="ru-RU" sz="1800" b="1" dirty="0" smtClean="0">
                          <a:effectLst/>
                          <a:latin typeface="PF Square Sans Pro" panose="02000506040000020004" pitchFamily="2" charset="0"/>
                        </a:rPr>
                        <a:t> для </a:t>
                      </a:r>
                      <a:r>
                        <a:rPr lang="ru-RU" sz="1800" b="1" dirty="0" err="1" smtClean="0">
                          <a:effectLst/>
                          <a:latin typeface="PF Square Sans Pro" panose="02000506040000020004" pitchFamily="2" charset="0"/>
                        </a:rPr>
                        <a:t>бідонів</a:t>
                      </a:r>
                      <a:endParaRPr lang="ru-RU" sz="1800" b="1" dirty="0" smtClean="0">
                        <a:effectLst/>
                        <a:latin typeface="PF Square Sans Pro" panose="02000506040000020004" pitchFamily="2" charset="0"/>
                      </a:endParaRPr>
                    </a:p>
                    <a:p>
                      <a:pPr marL="285750" indent="-285750" fontAlgn="base">
                        <a:lnSpc>
                          <a:spcPct val="107000"/>
                        </a:lnSpc>
                        <a:spcAft>
                          <a:spcPts val="0"/>
                        </a:spcAft>
                        <a:buFont typeface="Wingdings" panose="05000000000000000000" pitchFamily="2" charset="2"/>
                        <a:buChar char="§"/>
                      </a:pPr>
                      <a:r>
                        <a:rPr lang="ru-RU" sz="1800" b="1" dirty="0" err="1" smtClean="0">
                          <a:effectLst/>
                          <a:latin typeface="PF Square Sans Pro" panose="02000506040000020004" pitchFamily="2" charset="0"/>
                        </a:rPr>
                        <a:t>шафа</a:t>
                      </a:r>
                      <a:r>
                        <a:rPr lang="ru-RU" sz="1800" b="1" dirty="0" smtClean="0">
                          <a:effectLst/>
                          <a:latin typeface="PF Square Sans Pro" panose="02000506040000020004" pitchFamily="2" charset="0"/>
                        </a:rPr>
                        <a:t> </a:t>
                      </a:r>
                      <a:r>
                        <a:rPr lang="ru-RU" sz="1800" b="1" dirty="0" err="1" smtClean="0">
                          <a:effectLst/>
                          <a:latin typeface="PF Square Sans Pro" panose="02000506040000020004" pitchFamily="2" charset="0"/>
                        </a:rPr>
                        <a:t>одежна</a:t>
                      </a:r>
                      <a:endParaRPr lang="ru-RU" sz="1800" b="1" dirty="0" smtClean="0">
                        <a:effectLst/>
                        <a:latin typeface="PF Square Sans Pro" panose="02000506040000020004" pitchFamily="2" charset="0"/>
                      </a:endParaRPr>
                    </a:p>
                    <a:p>
                      <a:pPr marL="285750" indent="-285750" fontAlgn="base">
                        <a:lnSpc>
                          <a:spcPct val="107000"/>
                        </a:lnSpc>
                        <a:spcAft>
                          <a:spcPts val="0"/>
                        </a:spcAft>
                        <a:buFont typeface="Wingdings" panose="05000000000000000000" pitchFamily="2" charset="2"/>
                        <a:buChar char="§"/>
                      </a:pPr>
                      <a:r>
                        <a:rPr lang="ru-RU" sz="1800" b="1" dirty="0" err="1" smtClean="0">
                          <a:effectLst/>
                          <a:latin typeface="PF Square Sans Pro" panose="02000506040000020004" pitchFamily="2" charset="0"/>
                        </a:rPr>
                        <a:t>насосний</a:t>
                      </a:r>
                      <a:r>
                        <a:rPr lang="ru-RU" sz="1800" b="1" dirty="0" smtClean="0">
                          <a:effectLst/>
                          <a:latin typeface="PF Square Sans Pro" panose="02000506040000020004" pitchFamily="2" charset="0"/>
                        </a:rPr>
                        <a:t> модуль</a:t>
                      </a:r>
                    </a:p>
                    <a:p>
                      <a:pPr marL="285750" indent="-285750" fontAlgn="base">
                        <a:lnSpc>
                          <a:spcPct val="107000"/>
                        </a:lnSpc>
                        <a:spcAft>
                          <a:spcPts val="0"/>
                        </a:spcAft>
                        <a:buFont typeface="Wingdings" panose="05000000000000000000" pitchFamily="2" charset="2"/>
                        <a:buChar char="§"/>
                      </a:pPr>
                      <a:r>
                        <a:rPr lang="ru-RU" sz="1800" b="1" dirty="0" err="1" smtClean="0">
                          <a:effectLst/>
                          <a:latin typeface="PF Square Sans Pro" panose="02000506040000020004" pitchFamily="2" charset="0"/>
                        </a:rPr>
                        <a:t>фільтр</a:t>
                      </a:r>
                      <a:r>
                        <a:rPr lang="ru-RU" sz="1800" b="1" dirty="0" smtClean="0">
                          <a:effectLst/>
                          <a:latin typeface="PF Square Sans Pro" panose="02000506040000020004" pitchFamily="2" charset="0"/>
                        </a:rPr>
                        <a:t> очистки молока</a:t>
                      </a:r>
                    </a:p>
                    <a:p>
                      <a:pPr marL="0" indent="0" fontAlgn="base">
                        <a:lnSpc>
                          <a:spcPct val="107000"/>
                        </a:lnSpc>
                        <a:spcAft>
                          <a:spcPts val="0"/>
                        </a:spcAft>
                        <a:buFont typeface="Wingdings" panose="05000000000000000000" pitchFamily="2" charset="2"/>
                        <a:buNone/>
                      </a:pPr>
                      <a:r>
                        <a:rPr lang="ru-RU" sz="1800" b="1" dirty="0" err="1" smtClean="0">
                          <a:solidFill>
                            <a:srgbClr val="FFFF00"/>
                          </a:solidFill>
                          <a:effectLst/>
                          <a:latin typeface="PF Square Sans Pro" panose="02000506040000020004" pitchFamily="2" charset="0"/>
                        </a:rPr>
                        <a:t>Послуги</a:t>
                      </a:r>
                      <a:r>
                        <a:rPr lang="ru-RU" sz="1800" b="1" dirty="0" smtClean="0">
                          <a:solidFill>
                            <a:srgbClr val="FFFF00"/>
                          </a:solidFill>
                          <a:effectLst/>
                          <a:latin typeface="PF Square Sans Pro" panose="02000506040000020004" pitchFamily="2" charset="0"/>
                        </a:rPr>
                        <a:t> та </a:t>
                      </a:r>
                      <a:r>
                        <a:rPr lang="ru-RU" sz="1800" b="1" dirty="0" err="1" smtClean="0">
                          <a:solidFill>
                            <a:srgbClr val="FFFF00"/>
                          </a:solidFill>
                          <a:effectLst/>
                          <a:latin typeface="PF Square Sans Pro" panose="02000506040000020004" pitchFamily="2" charset="0"/>
                        </a:rPr>
                        <a:t>інші</a:t>
                      </a:r>
                      <a:r>
                        <a:rPr lang="ru-RU" sz="1800" b="1" dirty="0" smtClean="0">
                          <a:solidFill>
                            <a:srgbClr val="FFFF00"/>
                          </a:solidFill>
                          <a:effectLst/>
                          <a:latin typeface="PF Square Sans Pro" panose="02000506040000020004" pitchFamily="2" charset="0"/>
                        </a:rPr>
                        <a:t> </a:t>
                      </a:r>
                      <a:r>
                        <a:rPr lang="ru-RU" sz="1800" b="1" dirty="0" err="1" smtClean="0">
                          <a:solidFill>
                            <a:srgbClr val="FFFF00"/>
                          </a:solidFill>
                          <a:effectLst/>
                          <a:latin typeface="PF Square Sans Pro" panose="02000506040000020004" pitchFamily="2" charset="0"/>
                        </a:rPr>
                        <a:t>витрати</a:t>
                      </a:r>
                      <a:r>
                        <a:rPr lang="ru-RU" sz="1800" b="1" dirty="0" smtClean="0">
                          <a:solidFill>
                            <a:srgbClr val="FFFF00"/>
                          </a:solidFill>
                          <a:effectLst/>
                          <a:latin typeface="PF Square Sans Pro" panose="02000506040000020004" pitchFamily="2" charset="0"/>
                        </a:rPr>
                        <a:t>:</a:t>
                      </a:r>
                    </a:p>
                    <a:p>
                      <a:pPr marL="285750" indent="-285750" fontAlgn="base">
                        <a:lnSpc>
                          <a:spcPct val="107000"/>
                        </a:lnSpc>
                        <a:spcAft>
                          <a:spcPts val="0"/>
                        </a:spcAft>
                        <a:buFont typeface="Wingdings" panose="05000000000000000000" pitchFamily="2" charset="2"/>
                        <a:buChar char="§"/>
                      </a:pPr>
                      <a:r>
                        <a:rPr lang="ru-RU" sz="1800" b="1" dirty="0" err="1" smtClean="0">
                          <a:effectLst/>
                          <a:latin typeface="PF Square Sans Pro" panose="02000506040000020004" pitchFamily="2" charset="0"/>
                        </a:rPr>
                        <a:t>аналітика</a:t>
                      </a:r>
                      <a:r>
                        <a:rPr lang="ru-RU" sz="1800" b="1" dirty="0" smtClean="0">
                          <a:effectLst/>
                          <a:latin typeface="PF Square Sans Pro" panose="02000506040000020004" pitchFamily="2" charset="0"/>
                        </a:rPr>
                        <a:t>, </a:t>
                      </a:r>
                      <a:r>
                        <a:rPr lang="ru-RU" sz="1800" b="1" dirty="0" err="1" smtClean="0">
                          <a:effectLst/>
                          <a:latin typeface="PF Square Sans Pro" panose="02000506040000020004" pitchFamily="2" charset="0"/>
                        </a:rPr>
                        <a:t>дослідження</a:t>
                      </a:r>
                      <a:endParaRPr lang="ru-RU" sz="1800" b="1" dirty="0" smtClean="0">
                        <a:effectLst/>
                        <a:latin typeface="PF Square Sans Pro" panose="02000506040000020004" pitchFamily="2" charset="0"/>
                      </a:endParaRPr>
                    </a:p>
                    <a:p>
                      <a:pPr marL="285750" indent="-285750" fontAlgn="base">
                        <a:lnSpc>
                          <a:spcPct val="107000"/>
                        </a:lnSpc>
                        <a:spcAft>
                          <a:spcPts val="0"/>
                        </a:spcAft>
                        <a:buFont typeface="Wingdings" panose="05000000000000000000" pitchFamily="2" charset="2"/>
                        <a:buChar char="§"/>
                      </a:pPr>
                      <a:r>
                        <a:rPr lang="ru-RU" sz="1800" b="1" dirty="0" err="1" smtClean="0">
                          <a:effectLst/>
                          <a:latin typeface="PF Square Sans Pro" panose="02000506040000020004" pitchFamily="2" charset="0"/>
                        </a:rPr>
                        <a:t>фінансові</a:t>
                      </a:r>
                      <a:r>
                        <a:rPr lang="ru-RU" sz="1800" b="1" dirty="0" smtClean="0">
                          <a:effectLst/>
                          <a:latin typeface="PF Square Sans Pro" panose="02000506040000020004" pitchFamily="2" charset="0"/>
                        </a:rPr>
                        <a:t> </a:t>
                      </a:r>
                      <a:r>
                        <a:rPr lang="ru-RU" sz="1800" b="1" dirty="0" err="1" smtClean="0">
                          <a:effectLst/>
                          <a:latin typeface="PF Square Sans Pro" panose="02000506040000020004" pitchFamily="2" charset="0"/>
                        </a:rPr>
                        <a:t>послуги</a:t>
                      </a:r>
                      <a:r>
                        <a:rPr lang="ru-RU" sz="1800" b="1" dirty="0" smtClean="0">
                          <a:effectLst/>
                          <a:latin typeface="PF Square Sans Pro" panose="02000506040000020004" pitchFamily="2" charset="0"/>
                        </a:rPr>
                        <a:t> (</a:t>
                      </a:r>
                      <a:r>
                        <a:rPr lang="ru-RU" sz="1800" b="1" dirty="0" err="1" smtClean="0">
                          <a:effectLst/>
                          <a:latin typeface="PF Square Sans Pro" panose="02000506040000020004" pitchFamily="2" charset="0"/>
                        </a:rPr>
                        <a:t>банківські</a:t>
                      </a:r>
                      <a:r>
                        <a:rPr lang="ru-RU" sz="1800" b="1" dirty="0" smtClean="0">
                          <a:effectLst/>
                          <a:latin typeface="PF Square Sans Pro" panose="02000506040000020004" pitchFamily="2" charset="0"/>
                        </a:rPr>
                        <a:t> </a:t>
                      </a:r>
                      <a:r>
                        <a:rPr lang="ru-RU" sz="1800" b="1" dirty="0" err="1" smtClean="0">
                          <a:effectLst/>
                          <a:latin typeface="PF Square Sans Pro" panose="02000506040000020004" pitchFamily="2" charset="0"/>
                        </a:rPr>
                        <a:t>послуги</a:t>
                      </a:r>
                      <a:r>
                        <a:rPr lang="ru-RU" sz="1800" b="1" dirty="0" smtClean="0">
                          <a:effectLst/>
                          <a:latin typeface="PF Square Sans Pro" panose="02000506040000020004" pitchFamily="2" charset="0"/>
                        </a:rPr>
                        <a:t> </a:t>
                      </a:r>
                      <a:r>
                        <a:rPr lang="ru-RU" sz="1800" b="1" dirty="0" err="1" smtClean="0">
                          <a:effectLst/>
                          <a:latin typeface="PF Square Sans Pro" panose="02000506040000020004" pitchFamily="2" charset="0"/>
                        </a:rPr>
                        <a:t>тощо</a:t>
                      </a:r>
                      <a:r>
                        <a:rPr lang="ru-RU" sz="1800" b="1" dirty="0" smtClean="0">
                          <a:effectLst/>
                          <a:latin typeface="PF Square Sans Pro" panose="02000506040000020004" pitchFamily="2" charset="0"/>
                        </a:rPr>
                        <a:t>)</a:t>
                      </a:r>
                    </a:p>
                    <a:p>
                      <a:pPr marL="285750" indent="-285750" fontAlgn="base">
                        <a:lnSpc>
                          <a:spcPct val="107000"/>
                        </a:lnSpc>
                        <a:spcAft>
                          <a:spcPts val="0"/>
                        </a:spcAft>
                        <a:buFont typeface="Wingdings" panose="05000000000000000000" pitchFamily="2" charset="2"/>
                        <a:buChar char="§"/>
                      </a:pPr>
                      <a:r>
                        <a:rPr lang="ru-RU" sz="1800" b="1" dirty="0" smtClean="0">
                          <a:effectLst/>
                          <a:latin typeface="PF Square Sans Pro" panose="02000506040000020004" pitchFamily="2" charset="0"/>
                        </a:rPr>
                        <a:t>оплата </a:t>
                      </a:r>
                      <a:r>
                        <a:rPr lang="ru-RU" sz="1800" b="1" dirty="0" err="1" smtClean="0">
                          <a:effectLst/>
                          <a:latin typeface="PF Square Sans Pro" panose="02000506040000020004" pitchFamily="2" charset="0"/>
                        </a:rPr>
                        <a:t>праці</a:t>
                      </a:r>
                      <a:r>
                        <a:rPr lang="ru-RU" sz="1800" b="1" dirty="0" smtClean="0">
                          <a:effectLst/>
                          <a:latin typeface="PF Square Sans Pro" panose="02000506040000020004" pitchFamily="2" charset="0"/>
                        </a:rPr>
                        <a:t> </a:t>
                      </a:r>
                      <a:r>
                        <a:rPr lang="ru-RU" sz="1800" b="1" dirty="0" err="1" smtClean="0">
                          <a:effectLst/>
                          <a:latin typeface="PF Square Sans Pro" panose="02000506040000020004" pitchFamily="2" charset="0"/>
                        </a:rPr>
                        <a:t>тренерів</a:t>
                      </a:r>
                      <a:endParaRPr lang="ru-RU" sz="1800" b="1" dirty="0" smtClean="0">
                        <a:effectLst/>
                        <a:latin typeface="PF Square Sans Pro" panose="02000506040000020004" pitchFamily="2" charset="0"/>
                      </a:endParaRPr>
                    </a:p>
                    <a:p>
                      <a:pPr marL="285750" indent="-285750" fontAlgn="base">
                        <a:lnSpc>
                          <a:spcPct val="107000"/>
                        </a:lnSpc>
                        <a:spcAft>
                          <a:spcPts val="0"/>
                        </a:spcAft>
                        <a:buFont typeface="Wingdings" panose="05000000000000000000" pitchFamily="2" charset="2"/>
                        <a:buChar char="§"/>
                      </a:pPr>
                      <a:r>
                        <a:rPr lang="ru-RU" sz="1800" b="1" dirty="0" err="1" smtClean="0">
                          <a:effectLst/>
                          <a:latin typeface="PF Square Sans Pro" panose="02000506040000020004" pitchFamily="2" charset="0"/>
                        </a:rPr>
                        <a:t>харчування</a:t>
                      </a:r>
                      <a:r>
                        <a:rPr lang="ru-RU" sz="1800" b="1" dirty="0" smtClean="0">
                          <a:effectLst/>
                          <a:latin typeface="PF Square Sans Pro" panose="02000506040000020004" pitchFamily="2" charset="0"/>
                        </a:rPr>
                        <a:t> </a:t>
                      </a:r>
                      <a:r>
                        <a:rPr lang="ru-RU" sz="1800" b="1" dirty="0" err="1" smtClean="0">
                          <a:effectLst/>
                          <a:latin typeface="PF Square Sans Pro" panose="02000506040000020004" pitchFamily="2" charset="0"/>
                        </a:rPr>
                        <a:t>учасників</a:t>
                      </a:r>
                      <a:endParaRPr lang="ru-RU" sz="1800" b="1" dirty="0" smtClean="0">
                        <a:effectLst/>
                        <a:latin typeface="PF Square Sans Pro" panose="02000506040000020004" pitchFamily="2" charset="0"/>
                      </a:endParaRPr>
                    </a:p>
                    <a:p>
                      <a:pPr marL="285750" indent="-285750" fontAlgn="base">
                        <a:lnSpc>
                          <a:spcPct val="107000"/>
                        </a:lnSpc>
                        <a:spcAft>
                          <a:spcPts val="0"/>
                        </a:spcAft>
                        <a:buFont typeface="Wingdings" panose="05000000000000000000" pitchFamily="2" charset="2"/>
                        <a:buChar char="§"/>
                      </a:pPr>
                      <a:r>
                        <a:rPr lang="ru-RU" sz="1800" b="1" dirty="0" err="1" smtClean="0">
                          <a:effectLst/>
                          <a:latin typeface="PF Square Sans Pro" panose="02000506040000020004" pitchFamily="2" charset="0"/>
                        </a:rPr>
                        <a:t>тиражування</a:t>
                      </a:r>
                      <a:r>
                        <a:rPr lang="ru-RU" sz="1800" b="1" dirty="0" smtClean="0">
                          <a:effectLst/>
                          <a:latin typeface="PF Square Sans Pro" panose="02000506040000020004" pitchFamily="2" charset="0"/>
                        </a:rPr>
                        <a:t> </a:t>
                      </a:r>
                      <a:r>
                        <a:rPr lang="ru-RU" sz="1800" b="1" dirty="0" err="1" smtClean="0">
                          <a:effectLst/>
                          <a:latin typeface="PF Square Sans Pro" panose="02000506040000020004" pitchFamily="2" charset="0"/>
                        </a:rPr>
                        <a:t>матеріалів</a:t>
                      </a:r>
                      <a:endParaRPr lang="ru-RU" sz="1800" b="1" dirty="0" smtClean="0">
                        <a:effectLst/>
                        <a:latin typeface="PF Square Sans Pro" panose="02000506040000020004" pitchFamily="2" charset="0"/>
                      </a:endParaRPr>
                    </a:p>
                  </a:txBody>
                  <a:tcPr marL="36195" marR="36195" marT="36195" marB="36195">
                    <a:solidFill>
                      <a:srgbClr val="0070C0"/>
                    </a:solidFill>
                  </a:tcPr>
                </a:tc>
                <a:tc>
                  <a:txBody>
                    <a:bodyPr/>
                    <a:lstStyle/>
                    <a:p>
                      <a:pPr marL="0" lvl="0" indent="0" fontAlgn="base">
                        <a:lnSpc>
                          <a:spcPct val="107000"/>
                        </a:lnSpc>
                        <a:spcAft>
                          <a:spcPts val="0"/>
                        </a:spcAft>
                        <a:buFont typeface="Wingdings" panose="05000000000000000000" pitchFamily="2" charset="2"/>
                        <a:buNone/>
                      </a:pPr>
                      <a:r>
                        <a:rPr lang="ru-RU" sz="2000" b="1" dirty="0" err="1" smtClean="0">
                          <a:solidFill>
                            <a:srgbClr val="FF0000"/>
                          </a:solidFill>
                          <a:effectLst/>
                          <a:latin typeface="PF Square Sans Pro" panose="02000506040000020004" pitchFamily="2" charset="0"/>
                        </a:rPr>
                        <a:t>Витрати</a:t>
                      </a:r>
                      <a:endParaRPr lang="ru-RU" sz="2000" b="1" dirty="0" smtClean="0">
                        <a:solidFill>
                          <a:srgbClr val="FF000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Відрядження</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тренерів</a:t>
                      </a:r>
                      <a:r>
                        <a:rPr lang="ru-RU" sz="2000" b="1" dirty="0" smtClean="0">
                          <a:solidFill>
                            <a:srgbClr val="002060"/>
                          </a:solidFill>
                          <a:effectLst/>
                          <a:latin typeface="PF Square Sans Pro" panose="02000506040000020004" pitchFamily="2" charset="0"/>
                        </a:rPr>
                        <a:t> - </a:t>
                      </a:r>
                      <a:r>
                        <a:rPr lang="ru-RU" sz="2000" b="1" dirty="0" err="1" smtClean="0">
                          <a:solidFill>
                            <a:srgbClr val="002060"/>
                          </a:solidFill>
                          <a:effectLst/>
                          <a:latin typeface="PF Square Sans Pro" panose="02000506040000020004" pitchFamily="2" charset="0"/>
                        </a:rPr>
                        <a:t>грн</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Обладнання</a:t>
                      </a:r>
                      <a:r>
                        <a:rPr lang="ru-RU" sz="2000" b="1" dirty="0" smtClean="0">
                          <a:solidFill>
                            <a:srgbClr val="002060"/>
                          </a:solidFill>
                          <a:effectLst/>
                          <a:latin typeface="PF Square Sans Pro" panose="02000506040000020004" pitchFamily="2" charset="0"/>
                        </a:rPr>
                        <a:t> та </a:t>
                      </a:r>
                      <a:r>
                        <a:rPr lang="ru-RU" sz="2000" b="1" dirty="0" err="1" smtClean="0">
                          <a:solidFill>
                            <a:srgbClr val="002060"/>
                          </a:solidFill>
                          <a:effectLst/>
                          <a:latin typeface="PF Square Sans Pro" panose="02000506040000020004" pitchFamily="2" charset="0"/>
                        </a:rPr>
                        <a:t>витратні</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матеріали</a:t>
                      </a:r>
                      <a:r>
                        <a:rPr lang="ru-RU" sz="2000" b="1" dirty="0" smtClean="0">
                          <a:solidFill>
                            <a:srgbClr val="002060"/>
                          </a:solidFill>
                          <a:effectLst/>
                          <a:latin typeface="PF Square Sans Pro" panose="02000506040000020004" pitchFamily="2" charset="0"/>
                        </a:rPr>
                        <a:t> - </a:t>
                      </a:r>
                      <a:r>
                        <a:rPr lang="ru-RU" sz="2000" b="1" dirty="0" err="1" smtClean="0">
                          <a:solidFill>
                            <a:srgbClr val="002060"/>
                          </a:solidFill>
                          <a:effectLst/>
                          <a:latin typeface="PF Square Sans Pro" panose="02000506040000020004" pitchFamily="2" charset="0"/>
                        </a:rPr>
                        <a:t>грн</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Вартість</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дослідження</a:t>
                      </a:r>
                      <a:r>
                        <a:rPr lang="ru-RU" sz="2000" b="1" dirty="0" smtClean="0">
                          <a:solidFill>
                            <a:srgbClr val="002060"/>
                          </a:solidFill>
                          <a:effectLst/>
                          <a:latin typeface="PF Square Sans Pro" panose="02000506040000020004" pitchFamily="2" charset="0"/>
                        </a:rPr>
                        <a:t> - </a:t>
                      </a:r>
                      <a:r>
                        <a:rPr lang="ru-RU" sz="2000" b="1" dirty="0" err="1" smtClean="0">
                          <a:solidFill>
                            <a:srgbClr val="002060"/>
                          </a:solidFill>
                          <a:effectLst/>
                          <a:latin typeface="PF Square Sans Pro" panose="02000506040000020004" pitchFamily="2" charset="0"/>
                        </a:rPr>
                        <a:t>грн</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Банківські</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послуги</a:t>
                      </a:r>
                      <a:r>
                        <a:rPr lang="ru-RU" sz="2000" b="1" dirty="0" smtClean="0">
                          <a:solidFill>
                            <a:srgbClr val="002060"/>
                          </a:solidFill>
                          <a:effectLst/>
                          <a:latin typeface="PF Square Sans Pro" panose="02000506040000020004" pitchFamily="2" charset="0"/>
                        </a:rPr>
                        <a:t> - </a:t>
                      </a:r>
                      <a:r>
                        <a:rPr lang="ru-RU" sz="2000" b="1" dirty="0" err="1" smtClean="0">
                          <a:solidFill>
                            <a:srgbClr val="002060"/>
                          </a:solidFill>
                          <a:effectLst/>
                          <a:latin typeface="PF Square Sans Pro" panose="02000506040000020004" pitchFamily="2" charset="0"/>
                        </a:rPr>
                        <a:t>грн</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smtClean="0">
                          <a:solidFill>
                            <a:srgbClr val="002060"/>
                          </a:solidFill>
                          <a:effectLst/>
                          <a:latin typeface="PF Square Sans Pro" panose="02000506040000020004" pitchFamily="2" charset="0"/>
                        </a:rPr>
                        <a:t>Оплата </a:t>
                      </a:r>
                      <a:r>
                        <a:rPr lang="ru-RU" sz="2000" b="1" dirty="0" err="1" smtClean="0">
                          <a:solidFill>
                            <a:srgbClr val="002060"/>
                          </a:solidFill>
                          <a:effectLst/>
                          <a:latin typeface="PF Square Sans Pro" panose="02000506040000020004" pitchFamily="2" charset="0"/>
                        </a:rPr>
                        <a:t>праці</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тренерів-грн</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Харчування</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учасників</a:t>
                      </a:r>
                      <a:r>
                        <a:rPr lang="ru-RU" sz="2000" b="1" dirty="0" smtClean="0">
                          <a:solidFill>
                            <a:srgbClr val="002060"/>
                          </a:solidFill>
                          <a:effectLst/>
                          <a:latin typeface="PF Square Sans Pro" panose="02000506040000020004" pitchFamily="2" charset="0"/>
                        </a:rPr>
                        <a:t> - </a:t>
                      </a:r>
                      <a:r>
                        <a:rPr lang="ru-RU" sz="2000" b="1" dirty="0" err="1" smtClean="0">
                          <a:solidFill>
                            <a:srgbClr val="002060"/>
                          </a:solidFill>
                          <a:effectLst/>
                          <a:latin typeface="PF Square Sans Pro" panose="02000506040000020004" pitchFamily="2" charset="0"/>
                        </a:rPr>
                        <a:t>грн</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Тиражування</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матеріалів</a:t>
                      </a:r>
                      <a:r>
                        <a:rPr lang="ru-RU" sz="2000" b="1" dirty="0" smtClean="0">
                          <a:solidFill>
                            <a:srgbClr val="002060"/>
                          </a:solidFill>
                          <a:effectLst/>
                          <a:latin typeface="PF Square Sans Pro" panose="02000506040000020004" pitchFamily="2" charset="0"/>
                        </a:rPr>
                        <a:t> – </a:t>
                      </a:r>
                      <a:r>
                        <a:rPr lang="ru-RU" sz="2000" b="1" dirty="0" err="1" smtClean="0">
                          <a:solidFill>
                            <a:srgbClr val="002060"/>
                          </a:solidFill>
                          <a:effectLst/>
                          <a:latin typeface="PF Square Sans Pro" panose="02000506040000020004" pitchFamily="2" charset="0"/>
                        </a:rPr>
                        <a:t>грн</a:t>
                      </a:r>
                      <a:endParaRPr lang="ru-RU" sz="2000" b="1" dirty="0" smtClean="0">
                        <a:solidFill>
                          <a:srgbClr val="002060"/>
                        </a:solidFill>
                        <a:effectLst/>
                        <a:latin typeface="PF Square Sans Pro" panose="02000506040000020004" pitchFamily="2" charset="0"/>
                      </a:endParaRPr>
                    </a:p>
                    <a:p>
                      <a:pPr marL="0" lvl="0" indent="0" fontAlgn="base">
                        <a:lnSpc>
                          <a:spcPct val="107000"/>
                        </a:lnSpc>
                        <a:spcAft>
                          <a:spcPts val="0"/>
                        </a:spcAft>
                        <a:buFont typeface="Wingdings" panose="05000000000000000000" pitchFamily="2" charset="2"/>
                        <a:buNone/>
                      </a:pPr>
                      <a:r>
                        <a:rPr lang="ru-RU" sz="2000" b="1" dirty="0" err="1" smtClean="0">
                          <a:solidFill>
                            <a:srgbClr val="FF0000"/>
                          </a:solidFill>
                          <a:effectLst/>
                          <a:latin typeface="PF Square Sans Pro" panose="02000506040000020004" pitchFamily="2" charset="0"/>
                        </a:rPr>
                        <a:t>Підтверджуючі</a:t>
                      </a:r>
                      <a:r>
                        <a:rPr lang="ru-RU" sz="2000" b="1" dirty="0" smtClean="0">
                          <a:solidFill>
                            <a:srgbClr val="FF0000"/>
                          </a:solidFill>
                          <a:effectLst/>
                          <a:latin typeface="PF Square Sans Pro" panose="02000506040000020004" pitchFamily="2" charset="0"/>
                        </a:rPr>
                        <a:t> </a:t>
                      </a:r>
                      <a:r>
                        <a:rPr lang="ru-RU" sz="2000" b="1" dirty="0" err="1" smtClean="0">
                          <a:solidFill>
                            <a:srgbClr val="FF0000"/>
                          </a:solidFill>
                          <a:effectLst/>
                          <a:latin typeface="PF Square Sans Pro" panose="02000506040000020004" pitchFamily="2" charset="0"/>
                        </a:rPr>
                        <a:t>джерела</a:t>
                      </a:r>
                      <a:r>
                        <a:rPr lang="ru-RU" sz="2000" b="1" dirty="0" smtClean="0">
                          <a:solidFill>
                            <a:srgbClr val="FF0000"/>
                          </a:solidFill>
                          <a:effectLst/>
                          <a:latin typeface="PF Square Sans Pro" panose="02000506040000020004" pitchFamily="2" charset="0"/>
                        </a:rPr>
                        <a:t> </a:t>
                      </a:r>
                      <a:r>
                        <a:rPr lang="ru-RU" sz="2000" b="1" dirty="0" err="1" smtClean="0">
                          <a:solidFill>
                            <a:srgbClr val="FF0000"/>
                          </a:solidFill>
                          <a:effectLst/>
                          <a:latin typeface="PF Square Sans Pro" panose="02000506040000020004" pitchFamily="2" charset="0"/>
                        </a:rPr>
                        <a:t>інформації</a:t>
                      </a:r>
                      <a:endParaRPr lang="ru-RU" sz="2000" b="1" dirty="0" smtClean="0">
                        <a:solidFill>
                          <a:srgbClr val="FF000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Платіжні</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поручення</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Виписки</a:t>
                      </a:r>
                      <a:r>
                        <a:rPr lang="ru-RU" sz="2000" b="1" dirty="0" smtClean="0">
                          <a:solidFill>
                            <a:srgbClr val="002060"/>
                          </a:solidFill>
                          <a:effectLst/>
                          <a:latin typeface="PF Square Sans Pro" panose="02000506040000020004" pitchFamily="2" charset="0"/>
                        </a:rPr>
                        <a:t> з банку</a:t>
                      </a: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Звіти</a:t>
                      </a:r>
                      <a:r>
                        <a:rPr lang="ru-RU" sz="2000" b="1" dirty="0" smtClean="0">
                          <a:solidFill>
                            <a:srgbClr val="002060"/>
                          </a:solidFill>
                          <a:effectLst/>
                          <a:latin typeface="PF Square Sans Pro" panose="02000506040000020004" pitchFamily="2" charset="0"/>
                        </a:rPr>
                        <a:t> по </a:t>
                      </a:r>
                      <a:r>
                        <a:rPr lang="ru-RU" sz="2000" b="1" dirty="0" err="1" smtClean="0">
                          <a:solidFill>
                            <a:srgbClr val="002060"/>
                          </a:solidFill>
                          <a:effectLst/>
                          <a:latin typeface="PF Square Sans Pro" panose="02000506040000020004" pitchFamily="2" charset="0"/>
                        </a:rPr>
                        <a:t>відрядженнях</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Специфікація</a:t>
                      </a:r>
                      <a:r>
                        <a:rPr lang="ru-RU" sz="2000" b="1" dirty="0" smtClean="0">
                          <a:solidFill>
                            <a:srgbClr val="002060"/>
                          </a:solidFill>
                          <a:effectLst/>
                          <a:latin typeface="PF Square Sans Pro" panose="02000506040000020004" pitchFamily="2" charset="0"/>
                        </a:rPr>
                        <a:t> на </a:t>
                      </a:r>
                      <a:r>
                        <a:rPr lang="ru-RU" sz="2000" b="1" dirty="0" err="1" smtClean="0">
                          <a:solidFill>
                            <a:srgbClr val="002060"/>
                          </a:solidFill>
                          <a:effectLst/>
                          <a:latin typeface="PF Square Sans Pro" panose="02000506040000020004" pitchFamily="2" charset="0"/>
                        </a:rPr>
                        <a:t>обладнання</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Гарантійні</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зобов’язання</a:t>
                      </a:r>
                      <a:r>
                        <a:rPr lang="ru-RU" sz="2000" b="1" dirty="0" smtClean="0">
                          <a:solidFill>
                            <a:srgbClr val="002060"/>
                          </a:solidFill>
                          <a:effectLst/>
                          <a:latin typeface="PF Square Sans Pro" panose="02000506040000020004" pitchFamily="2" charset="0"/>
                        </a:rPr>
                        <a:t> на </a:t>
                      </a:r>
                      <a:r>
                        <a:rPr lang="ru-RU" sz="2000" b="1" dirty="0" err="1" smtClean="0">
                          <a:solidFill>
                            <a:srgbClr val="002060"/>
                          </a:solidFill>
                          <a:effectLst/>
                          <a:latin typeface="PF Square Sans Pro" panose="02000506040000020004" pitchFamily="2" charset="0"/>
                        </a:rPr>
                        <a:t>обладнання</a:t>
                      </a:r>
                      <a:endParaRPr lang="ru-RU" sz="2000" b="1" dirty="0" smtClean="0">
                        <a:solidFill>
                          <a:srgbClr val="002060"/>
                        </a:solidFill>
                        <a:effectLst/>
                        <a:latin typeface="PF Square Sans Pro" panose="02000506040000020004" pitchFamily="2" charset="0"/>
                      </a:endParaRPr>
                    </a:p>
                    <a:p>
                      <a:pPr marL="342900" lvl="0" indent="-342900" fontAlgn="base">
                        <a:lnSpc>
                          <a:spcPct val="107000"/>
                        </a:lnSpc>
                        <a:spcAft>
                          <a:spcPts val="0"/>
                        </a:spcAft>
                        <a:buFont typeface="Wingdings" panose="05000000000000000000" pitchFamily="2" charset="2"/>
                        <a:buChar char="§"/>
                      </a:pPr>
                      <a:r>
                        <a:rPr lang="ru-RU" sz="2000" b="1" dirty="0" err="1" smtClean="0">
                          <a:solidFill>
                            <a:srgbClr val="002060"/>
                          </a:solidFill>
                          <a:effectLst/>
                          <a:latin typeface="PF Square Sans Pro" panose="02000506040000020004" pitchFamily="2" charset="0"/>
                        </a:rPr>
                        <a:t>Акти</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виконаних</a:t>
                      </a:r>
                      <a:r>
                        <a:rPr lang="ru-RU" sz="2000" b="1" dirty="0" smtClean="0">
                          <a:solidFill>
                            <a:srgbClr val="002060"/>
                          </a:solidFill>
                          <a:effectLst/>
                          <a:latin typeface="PF Square Sans Pro" panose="02000506040000020004" pitchFamily="2" charset="0"/>
                        </a:rPr>
                        <a:t> </a:t>
                      </a:r>
                      <a:r>
                        <a:rPr lang="ru-RU" sz="2000" b="1" dirty="0" err="1" smtClean="0">
                          <a:solidFill>
                            <a:srgbClr val="002060"/>
                          </a:solidFill>
                          <a:effectLst/>
                          <a:latin typeface="PF Square Sans Pro" panose="02000506040000020004" pitchFamily="2" charset="0"/>
                        </a:rPr>
                        <a:t>робіт</a:t>
                      </a:r>
                      <a:endParaRPr lang="ru-RU" sz="2000" b="1" dirty="0" smtClean="0">
                        <a:solidFill>
                          <a:srgbClr val="002060"/>
                        </a:solidFill>
                        <a:effectLst/>
                        <a:latin typeface="PF Square Sans Pro" panose="02000506040000020004" pitchFamily="2" charset="0"/>
                      </a:endParaRPr>
                    </a:p>
                    <a:p>
                      <a:pPr marL="0" lvl="0" indent="0" fontAlgn="base">
                        <a:lnSpc>
                          <a:spcPct val="107000"/>
                        </a:lnSpc>
                        <a:spcAft>
                          <a:spcPts val="0"/>
                        </a:spcAft>
                        <a:buFont typeface="Wingdings" panose="05000000000000000000" pitchFamily="2" charset="2"/>
                        <a:buNone/>
                      </a:pPr>
                      <a:endParaRPr lang="ru-RU" sz="2000" b="1" dirty="0" smtClean="0">
                        <a:solidFill>
                          <a:srgbClr val="002060"/>
                        </a:solidFill>
                        <a:effectLst/>
                        <a:latin typeface="PF Square Sans Pro" panose="02000506040000020004" pitchFamily="2" charset="0"/>
                      </a:endParaRPr>
                    </a:p>
                    <a:p>
                      <a:pPr marL="0" lvl="0" indent="0" fontAlgn="base">
                        <a:lnSpc>
                          <a:spcPct val="107000"/>
                        </a:lnSpc>
                        <a:spcAft>
                          <a:spcPts val="0"/>
                        </a:spcAft>
                        <a:buFont typeface="Wingdings" panose="05000000000000000000" pitchFamily="2" charset="2"/>
                        <a:buNone/>
                      </a:pPr>
                      <a:endParaRPr lang="ru-RU" sz="2000" b="1" dirty="0" smtClean="0">
                        <a:solidFill>
                          <a:srgbClr val="002060"/>
                        </a:solidFill>
                        <a:effectLst/>
                        <a:latin typeface="PF Square Sans Pro" panose="02000506040000020004" pitchFamily="2" charset="0"/>
                      </a:endParaRPr>
                    </a:p>
                  </a:txBody>
                  <a:tcPr marL="36195" marR="36195" marT="36195" marB="36195">
                    <a:solidFill>
                      <a:srgbClr val="FFFF00"/>
                    </a:solidFill>
                  </a:tcPr>
                </a:tc>
                <a:extLst>
                  <a:ext uri="{0D108BD9-81ED-4DB2-BD59-A6C34878D82A}">
                    <a16:rowId xmlns:a16="http://schemas.microsoft.com/office/drawing/2014/main" val="1124443516"/>
                  </a:ext>
                </a:extLst>
              </a:tr>
            </a:tbl>
          </a:graphicData>
        </a:graphic>
      </p:graphicFrame>
      <p:sp>
        <p:nvSpPr>
          <p:cNvPr id="6" name="Десятикутник 5"/>
          <p:cNvSpPr/>
          <p:nvPr/>
        </p:nvSpPr>
        <p:spPr>
          <a:xfrm>
            <a:off x="8100392" y="188640"/>
            <a:ext cx="806534" cy="432048"/>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2-3</a:t>
            </a:r>
            <a:endParaRPr lang="uk-UA" sz="2000" b="1" dirty="0"/>
          </a:p>
        </p:txBody>
      </p:sp>
    </p:spTree>
    <p:extLst>
      <p:ext uri="{BB962C8B-B14F-4D97-AF65-F5344CB8AC3E}">
        <p14:creationId xmlns:p14="http://schemas.microsoft.com/office/powerpoint/2010/main" val="37246231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160" r="-220" b="160"/>
          <a:stretch/>
        </p:blipFill>
        <p:spPr bwMode="auto">
          <a:xfrm>
            <a:off x="0" y="1"/>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5013176"/>
            <a:ext cx="9144000"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uk-UA"/>
          </a:p>
        </p:txBody>
      </p:sp>
      <p:sp>
        <p:nvSpPr>
          <p:cNvPr id="2" name="Заголовок 1"/>
          <p:cNvSpPr>
            <a:spLocks noGrp="1"/>
          </p:cNvSpPr>
          <p:nvPr>
            <p:ph type="ctrTitle"/>
          </p:nvPr>
        </p:nvSpPr>
        <p:spPr>
          <a:xfrm>
            <a:off x="0" y="4767287"/>
            <a:ext cx="9036496" cy="1470025"/>
          </a:xfrm>
        </p:spPr>
        <p:txBody>
          <a:bodyPr>
            <a:noAutofit/>
          </a:bodyPr>
          <a:lstStyle/>
          <a:p>
            <a:r>
              <a:rPr lang="ru-RU" sz="3600" b="1" dirty="0">
                <a:solidFill>
                  <a:schemeClr val="accent4">
                    <a:lumMod val="50000"/>
                  </a:schemeClr>
                </a:solidFill>
                <a:latin typeface="PF Square Sans Pro" panose="02000506040000020004" pitchFamily="2" charset="0"/>
              </a:rPr>
              <a:t>Тема </a:t>
            </a:r>
            <a:r>
              <a:rPr lang="ru-RU" sz="3600" b="1" dirty="0" smtClean="0">
                <a:solidFill>
                  <a:schemeClr val="accent4">
                    <a:lumMod val="50000"/>
                  </a:schemeClr>
                </a:solidFill>
                <a:latin typeface="PF Square Sans Pro" panose="02000506040000020004" pitchFamily="2" charset="0"/>
              </a:rPr>
              <a:t>3. Перевірка </a:t>
            </a:r>
            <a:r>
              <a:rPr lang="ru-RU" sz="3600" b="1" dirty="0" err="1">
                <a:solidFill>
                  <a:schemeClr val="accent4">
                    <a:lumMod val="50000"/>
                  </a:schemeClr>
                </a:solidFill>
                <a:latin typeface="PF Square Sans Pro" panose="02000506040000020004" pitchFamily="2" charset="0"/>
              </a:rPr>
              <a:t>логістики</a:t>
            </a:r>
            <a:r>
              <a:rPr lang="ru-RU" sz="3600" b="1" dirty="0">
                <a:solidFill>
                  <a:schemeClr val="accent4">
                    <a:lumMod val="50000"/>
                  </a:schemeClr>
                </a:solidFill>
                <a:latin typeface="PF Square Sans Pro" panose="02000506040000020004" pitchFamily="2" charset="0"/>
              </a:rPr>
              <a:t> проекту</a:t>
            </a:r>
          </a:p>
        </p:txBody>
      </p:sp>
    </p:spTree>
    <p:extLst>
      <p:ext uri="{BB962C8B-B14F-4D97-AF65-F5344CB8AC3E}">
        <p14:creationId xmlns:p14="http://schemas.microsoft.com/office/powerpoint/2010/main" val="25750515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251519" y="44624"/>
            <a:ext cx="8649213"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52186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PF Square Sans Pro" panose="02000506040000020004" pitchFamily="2" charset="0"/>
              </a:rPr>
              <a:t>Перевірка </a:t>
            </a:r>
            <a:r>
              <a:rPr lang="ru-RU" sz="3600" b="1" dirty="0" err="1">
                <a:latin typeface="PF Square Sans Pro" panose="02000506040000020004" pitchFamily="2" charset="0"/>
              </a:rPr>
              <a:t>логістики</a:t>
            </a:r>
            <a:r>
              <a:rPr lang="ru-RU" sz="3600" b="1" dirty="0">
                <a:latin typeface="PF Square Sans Pro" panose="02000506040000020004" pitchFamily="2" charset="0"/>
              </a:rPr>
              <a:t> проекту</a:t>
            </a:r>
            <a:endParaRPr lang="uk-UA" sz="3600" b="1" dirty="0">
              <a:latin typeface="PF Square Sans Pro" panose="02000506040000020004" pitchFamily="2"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016" y="1700808"/>
            <a:ext cx="3816424" cy="3168352"/>
          </a:xfrm>
          <a:prstGeom prst="rect">
            <a:avLst/>
          </a:prstGeom>
        </p:spPr>
      </p:pic>
      <p:sp>
        <p:nvSpPr>
          <p:cNvPr id="8" name="Прямокутник 7"/>
          <p:cNvSpPr/>
          <p:nvPr/>
        </p:nvSpPr>
        <p:spPr>
          <a:xfrm>
            <a:off x="5349270" y="1700808"/>
            <a:ext cx="3687225" cy="2308324"/>
          </a:xfrm>
          <a:prstGeom prst="rect">
            <a:avLst/>
          </a:prstGeom>
        </p:spPr>
        <p:txBody>
          <a:bodyPr wrap="square">
            <a:spAutoFit/>
          </a:bodyPr>
          <a:lstStyle/>
          <a:p>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Якщо заплановані дії (4) реалізовано, що підтверджується документально (5), а припущення (6) виконано, чи </a:t>
            </a:r>
            <a:r>
              <a:rPr lang="uk-UA"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буде отримано </a:t>
            </a:r>
            <a:r>
              <a:rPr lang="uk-UA"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заплановані результати (7)</a:t>
            </a:r>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вчасно на запланованому рівні (8), що буде підтверджуватися документально (9)?</a:t>
            </a:r>
            <a:endParaRPr lang="uk-UA" b="1" dirty="0">
              <a:solidFill>
                <a:srgbClr val="002060"/>
              </a:solidFill>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185" y="803417"/>
            <a:ext cx="4146086" cy="753374"/>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80" y="1754818"/>
            <a:ext cx="1389524" cy="1386149"/>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81" y="3338994"/>
            <a:ext cx="1389524" cy="1371791"/>
          </a:xfrm>
          <a:prstGeom prst="rect">
            <a:avLst/>
          </a:prstGeom>
        </p:spPr>
      </p:pic>
      <p:sp>
        <p:nvSpPr>
          <p:cNvPr id="14" name="Прямокутник 13"/>
          <p:cNvSpPr/>
          <p:nvPr/>
        </p:nvSpPr>
        <p:spPr>
          <a:xfrm>
            <a:off x="5349270" y="4024889"/>
            <a:ext cx="3517329" cy="2308324"/>
          </a:xfrm>
          <a:prstGeom prst="rect">
            <a:avLst/>
          </a:prstGeom>
        </p:spPr>
        <p:txBody>
          <a:bodyPr wrap="square">
            <a:spAutoFit/>
          </a:bodyPr>
          <a:lstStyle/>
          <a:p>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Якщо попередні умови (1) виконано, чи </a:t>
            </a:r>
            <a:r>
              <a:rPr lang="uk-UA"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зможуть </a:t>
            </a:r>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бути забезпечені необхідні засоби (3) за допомогою встановленого бюджету (2) для реалізації </a:t>
            </a:r>
            <a:r>
              <a:rPr lang="uk-UA"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запланованих дій (4), </a:t>
            </a:r>
            <a:r>
              <a:rPr lang="uk-UA"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що буде підтверджуватися документально (5)?</a:t>
            </a:r>
            <a:endParaRPr lang="uk-UA" b="1" dirty="0">
              <a:solidFill>
                <a:srgbClr val="002060"/>
              </a:solidFill>
            </a:endParaRPr>
          </a:p>
        </p:txBody>
      </p:sp>
    </p:spTree>
    <p:extLst>
      <p:ext uri="{BB962C8B-B14F-4D97-AF65-F5344CB8AC3E}">
        <p14:creationId xmlns:p14="http://schemas.microsoft.com/office/powerpoint/2010/main" val="1831772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activistpost.com/wp-content/uploads/2016/01/eu-vat-action-surv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4920" t="-787" r="-220" b="83607"/>
          <a:stretch/>
        </p:blipFill>
        <p:spPr bwMode="auto">
          <a:xfrm>
            <a:off x="-9164" y="44624"/>
            <a:ext cx="9180512" cy="118298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164" y="98825"/>
            <a:ext cx="9172672" cy="1131551"/>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atin typeface="Century Gothic" pitchFamily="34" charset="0"/>
              </a:rPr>
              <a:t>ІННОВАЦІЙНА ЕКОНОМІКА ТА ІНВЕСТИЦІЇ </a:t>
            </a:r>
            <a:endParaRPr lang="uk-UA" sz="4000" b="1" dirty="0">
              <a:latin typeface="Century Gothic" pitchFamily="34" charset="0"/>
            </a:endParaRPr>
          </a:p>
        </p:txBody>
      </p:sp>
      <p:graphicFrame>
        <p:nvGraphicFramePr>
          <p:cNvPr id="3" name="Диаграмма 2"/>
          <p:cNvGraphicFramePr/>
          <p:nvPr>
            <p:extLst/>
          </p:nvPr>
        </p:nvGraphicFramePr>
        <p:xfrm>
          <a:off x="-382254" y="1340768"/>
          <a:ext cx="4968552" cy="4984328"/>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4581092" y="1412776"/>
            <a:ext cx="4455404"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p:cNvSpPr txBox="1"/>
          <p:nvPr/>
        </p:nvSpPr>
        <p:spPr>
          <a:xfrm>
            <a:off x="4776997" y="3717032"/>
            <a:ext cx="4259499" cy="400110"/>
          </a:xfrm>
          <a:prstGeom prst="rect">
            <a:avLst/>
          </a:prstGeom>
          <a:noFill/>
        </p:spPr>
        <p:txBody>
          <a:bodyPr wrap="none" rtlCol="0">
            <a:spAutoFit/>
          </a:bodyPr>
          <a:lstStyle/>
          <a:p>
            <a:r>
              <a:rPr lang="uk-UA" sz="2000" b="1" dirty="0">
                <a:solidFill>
                  <a:schemeClr val="tx2">
                    <a:lumMod val="75000"/>
                  </a:schemeClr>
                </a:solidFill>
              </a:rPr>
              <a:t>П</a:t>
            </a:r>
            <a:r>
              <a:rPr lang="uk-UA" sz="2000" b="1" dirty="0" smtClean="0">
                <a:solidFill>
                  <a:schemeClr val="tx2">
                    <a:lumMod val="75000"/>
                  </a:schemeClr>
                </a:solidFill>
              </a:rPr>
              <a:t>роекти-переможці інших областей </a:t>
            </a:r>
            <a:endParaRPr lang="uk-UA" sz="2000" b="1" dirty="0">
              <a:solidFill>
                <a:schemeClr val="tx2">
                  <a:lumMod val="75000"/>
                </a:schemeClr>
              </a:solidFill>
            </a:endParaRPr>
          </a:p>
        </p:txBody>
      </p:sp>
      <p:sp>
        <p:nvSpPr>
          <p:cNvPr id="10" name="Прямоугольник 9"/>
          <p:cNvSpPr/>
          <p:nvPr/>
        </p:nvSpPr>
        <p:spPr>
          <a:xfrm>
            <a:off x="4581092" y="3645024"/>
            <a:ext cx="4455404" cy="288032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TextBox 10"/>
          <p:cNvSpPr txBox="1"/>
          <p:nvPr/>
        </p:nvSpPr>
        <p:spPr>
          <a:xfrm>
            <a:off x="5259503" y="1412776"/>
            <a:ext cx="3302507" cy="400110"/>
          </a:xfrm>
          <a:prstGeom prst="rect">
            <a:avLst/>
          </a:prstGeom>
          <a:noFill/>
        </p:spPr>
        <p:txBody>
          <a:bodyPr wrap="none" rtlCol="0">
            <a:spAutoFit/>
          </a:bodyPr>
          <a:lstStyle/>
          <a:p>
            <a:r>
              <a:rPr lang="uk-UA" sz="2000" b="1" dirty="0" smtClean="0">
                <a:solidFill>
                  <a:srgbClr val="FF0000"/>
                </a:solidFill>
              </a:rPr>
              <a:t>Проекти-переможці області</a:t>
            </a:r>
            <a:endParaRPr lang="uk-UA" sz="2000" b="1" dirty="0">
              <a:solidFill>
                <a:srgbClr val="FF0000"/>
              </a:solidFill>
            </a:endParaRPr>
          </a:p>
        </p:txBody>
      </p:sp>
      <p:sp>
        <p:nvSpPr>
          <p:cNvPr id="12" name="TextBox 11"/>
          <p:cNvSpPr txBox="1"/>
          <p:nvPr/>
        </p:nvSpPr>
        <p:spPr>
          <a:xfrm>
            <a:off x="4776997" y="4161854"/>
            <a:ext cx="3968461" cy="1754326"/>
          </a:xfrm>
          <a:prstGeom prst="rect">
            <a:avLst/>
          </a:prstGeom>
          <a:noFill/>
        </p:spPr>
        <p:txBody>
          <a:bodyPr wrap="square" rtlCol="0">
            <a:spAutoFit/>
          </a:bodyPr>
          <a:lstStyle/>
          <a:p>
            <a:pPr marL="285750" indent="-285750">
              <a:buFont typeface="Wingdings" pitchFamily="2" charset="2"/>
              <a:buChar char="ü"/>
            </a:pPr>
            <a:r>
              <a:rPr lang="uk-UA" dirty="0" smtClean="0"/>
              <a:t>Інноваційні </a:t>
            </a:r>
            <a:r>
              <a:rPr lang="uk-UA" dirty="0" err="1" smtClean="0"/>
              <a:t>хаби</a:t>
            </a:r>
            <a:r>
              <a:rPr lang="uk-UA" dirty="0" smtClean="0"/>
              <a:t>, кластери (Суми, Миколаїв, </a:t>
            </a:r>
            <a:r>
              <a:rPr lang="uk-UA" dirty="0"/>
              <a:t>Д</a:t>
            </a:r>
            <a:r>
              <a:rPr lang="uk-UA" dirty="0" smtClean="0"/>
              <a:t>ніпро)</a:t>
            </a:r>
          </a:p>
          <a:p>
            <a:pPr marL="285750" indent="-285750">
              <a:buFont typeface="Wingdings" pitchFamily="2" charset="2"/>
              <a:buChar char="ü"/>
            </a:pPr>
            <a:r>
              <a:rPr lang="uk-UA" dirty="0" smtClean="0"/>
              <a:t>Регіональний виставковий центр (Дніпро)</a:t>
            </a:r>
          </a:p>
          <a:p>
            <a:pPr marL="285750" indent="-285750">
              <a:buFont typeface="Wingdings" pitchFamily="2" charset="2"/>
              <a:buChar char="ü"/>
            </a:pPr>
            <a:r>
              <a:rPr lang="uk-UA" dirty="0" smtClean="0"/>
              <a:t>Розвиток підприємництва, бізнес-інкубатори (Хмельницький, Дніпро)</a:t>
            </a:r>
            <a:endParaRPr lang="uk-UA" dirty="0"/>
          </a:p>
        </p:txBody>
      </p:sp>
      <p:graphicFrame>
        <p:nvGraphicFramePr>
          <p:cNvPr id="2" name="Таблица 1"/>
          <p:cNvGraphicFramePr>
            <a:graphicFrameLocks noGrp="1"/>
          </p:cNvGraphicFramePr>
          <p:nvPr>
            <p:extLst>
              <p:ext uri="{D42A27DB-BD31-4B8C-83A1-F6EECF244321}">
                <p14:modId xmlns:p14="http://schemas.microsoft.com/office/powerpoint/2010/main" val="1344611417"/>
              </p:ext>
            </p:extLst>
          </p:nvPr>
        </p:nvGraphicFramePr>
        <p:xfrm>
          <a:off x="4665100" y="1756429"/>
          <a:ext cx="4287387" cy="1708886"/>
        </p:xfrm>
        <a:graphic>
          <a:graphicData uri="http://schemas.openxmlformats.org/drawingml/2006/table">
            <a:tbl>
              <a:tblPr>
                <a:tableStyleId>{793D81CF-94F2-401A-BA57-92F5A7B2D0C5}</a:tableStyleId>
              </a:tblPr>
              <a:tblGrid>
                <a:gridCol w="3341639">
                  <a:extLst>
                    <a:ext uri="{9D8B030D-6E8A-4147-A177-3AD203B41FA5}">
                      <a16:colId xmlns:a16="http://schemas.microsoft.com/office/drawing/2014/main" val="20000"/>
                    </a:ext>
                  </a:extLst>
                </a:gridCol>
                <a:gridCol w="945748">
                  <a:extLst>
                    <a:ext uri="{9D8B030D-6E8A-4147-A177-3AD203B41FA5}">
                      <a16:colId xmlns:a16="http://schemas.microsoft.com/office/drawing/2014/main" val="20001"/>
                    </a:ext>
                  </a:extLst>
                </a:gridCol>
              </a:tblGrid>
              <a:tr h="223793">
                <a:tc>
                  <a:txBody>
                    <a:bodyPr/>
                    <a:lstStyle/>
                    <a:p>
                      <a:pPr algn="l" fontAlgn="ctr"/>
                      <a:r>
                        <a:rPr lang="ru-RU" sz="1600" b="1" u="none" strike="noStrike" dirty="0" err="1">
                          <a:effectLst/>
                        </a:rPr>
                        <a:t>Інструменти</a:t>
                      </a:r>
                      <a:r>
                        <a:rPr lang="ru-RU" sz="1600" b="1" u="none" strike="noStrike" dirty="0">
                          <a:effectLst/>
                        </a:rPr>
                        <a:t> </a:t>
                      </a:r>
                      <a:r>
                        <a:rPr lang="ru-RU" sz="1600" b="1" u="none" strike="noStrike" dirty="0" err="1">
                          <a:effectLst/>
                        </a:rPr>
                        <a:t>розвитку</a:t>
                      </a:r>
                      <a:r>
                        <a:rPr lang="ru-RU" sz="1600" b="1" u="none" strike="noStrike" dirty="0">
                          <a:effectLst/>
                        </a:rPr>
                        <a:t> </a:t>
                      </a:r>
                      <a:r>
                        <a:rPr lang="ru-RU" sz="1600" b="1" u="none" strike="noStrike" dirty="0" err="1">
                          <a:effectLst/>
                        </a:rPr>
                        <a:t>бізнесу</a:t>
                      </a:r>
                      <a:r>
                        <a:rPr lang="ru-RU" sz="1600" b="1" u="none" strike="noStrike" dirty="0">
                          <a:effectLst/>
                        </a:rPr>
                        <a:t> </a:t>
                      </a:r>
                      <a:r>
                        <a:rPr lang="ru-RU" sz="1600" b="1" u="none" strike="noStrike" dirty="0" err="1">
                          <a:effectLst/>
                        </a:rPr>
                        <a:t>Львівської</a:t>
                      </a:r>
                      <a:r>
                        <a:rPr lang="ru-RU" sz="1600" b="1" u="none" strike="noStrike" dirty="0">
                          <a:effectLst/>
                        </a:rPr>
                        <a:t> </a:t>
                      </a:r>
                      <a:r>
                        <a:rPr lang="ru-RU" sz="1600" b="1" u="none" strike="noStrike" dirty="0" err="1">
                          <a:effectLst/>
                        </a:rPr>
                        <a:t>області</a:t>
                      </a:r>
                      <a:endParaRPr lang="ru-RU" sz="1600" b="1" i="0" u="none" strike="noStrike" dirty="0">
                        <a:solidFill>
                          <a:srgbClr val="000000"/>
                        </a:solidFill>
                        <a:effectLst/>
                        <a:latin typeface="Century Gothic" pitchFamily="34" charset="0"/>
                      </a:endParaRPr>
                    </a:p>
                  </a:txBody>
                  <a:tcPr marL="1003" marR="1003" marT="1003" marB="0" anchor="ctr"/>
                </a:tc>
                <a:tc>
                  <a:txBody>
                    <a:bodyPr/>
                    <a:lstStyle/>
                    <a:p>
                      <a:pPr algn="ctr" fontAlgn="ctr"/>
                      <a:r>
                        <a:rPr lang="uk-UA" sz="1600" b="1" u="none" strike="noStrike" dirty="0">
                          <a:effectLst/>
                        </a:rPr>
                        <a:t>3 600,000</a:t>
                      </a:r>
                      <a:endParaRPr lang="uk-UA" sz="1600" b="1" i="0" u="none" strike="noStrike" dirty="0">
                        <a:solidFill>
                          <a:srgbClr val="000000"/>
                        </a:solidFill>
                        <a:effectLst/>
                        <a:latin typeface="Century Gothic" pitchFamily="34" charset="0"/>
                      </a:endParaRPr>
                    </a:p>
                  </a:txBody>
                  <a:tcPr marL="1003" marR="1003" marT="1003" marB="0" anchor="ctr"/>
                </a:tc>
                <a:extLst>
                  <a:ext uri="{0D108BD9-81ED-4DB2-BD59-A6C34878D82A}">
                    <a16:rowId xmlns:a16="http://schemas.microsoft.com/office/drawing/2014/main" val="10000"/>
                  </a:ext>
                </a:extLst>
              </a:tr>
              <a:tr h="223793">
                <a:tc>
                  <a:txBody>
                    <a:bodyPr/>
                    <a:lstStyle/>
                    <a:p>
                      <a:pPr algn="l" fontAlgn="ctr"/>
                      <a:r>
                        <a:rPr lang="uk-UA" sz="1600" b="1" u="none" strike="noStrike" dirty="0">
                          <a:effectLst/>
                        </a:rPr>
                        <a:t>Інформаційно-аналітична підтримка підвищення енергоефективності та інвестиційно-інноваційного розвитку господарського комплексу Львівської області</a:t>
                      </a:r>
                      <a:endParaRPr lang="uk-UA" sz="1600" b="1" i="0" u="none" strike="noStrike" dirty="0">
                        <a:solidFill>
                          <a:srgbClr val="000000"/>
                        </a:solidFill>
                        <a:effectLst/>
                        <a:latin typeface="Century Gothic" pitchFamily="34" charset="0"/>
                      </a:endParaRPr>
                    </a:p>
                  </a:txBody>
                  <a:tcPr marL="1003" marR="1003" marT="1003" marB="0" anchor="ctr"/>
                </a:tc>
                <a:tc>
                  <a:txBody>
                    <a:bodyPr/>
                    <a:lstStyle/>
                    <a:p>
                      <a:pPr algn="ctr" fontAlgn="ctr"/>
                      <a:r>
                        <a:rPr lang="uk-UA" sz="1600" b="1" u="none" strike="noStrike" dirty="0">
                          <a:effectLst/>
                        </a:rPr>
                        <a:t>2 400,048</a:t>
                      </a:r>
                      <a:endParaRPr lang="uk-UA" sz="1600" b="1" i="0" u="none" strike="noStrike" dirty="0">
                        <a:solidFill>
                          <a:srgbClr val="000000"/>
                        </a:solidFill>
                        <a:effectLst/>
                        <a:latin typeface="Century Gothic" pitchFamily="34" charset="0"/>
                      </a:endParaRPr>
                    </a:p>
                  </a:txBody>
                  <a:tcPr marL="1003" marR="1003" marT="1003"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982101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ctivistpost.com/wp-content/uploads/2016/01/eu-vat-action-survey.jpg"/>
          <p:cNvPicPr>
            <a:picLocks noChangeAspect="1" noChangeArrowheads="1"/>
          </p:cNvPicPr>
          <p:nvPr/>
        </p:nvPicPr>
        <p:blipFill rotWithShape="1">
          <a:blip r:embed="rId3">
            <a:extLst>
              <a:ext uri="{28A0092B-C50C-407E-A947-70E740481C1C}">
                <a14:useLocalDpi xmlns:a14="http://schemas.microsoft.com/office/drawing/2010/main" val="0"/>
              </a:ext>
            </a:extLst>
          </a:blip>
          <a:srcRect l="24920" t="-787" r="-220" b="83607"/>
          <a:stretch/>
        </p:blipFill>
        <p:spPr bwMode="auto">
          <a:xfrm>
            <a:off x="251519" y="44624"/>
            <a:ext cx="8649213"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9"/>
          <p:cNvSpPr/>
          <p:nvPr/>
        </p:nvSpPr>
        <p:spPr>
          <a:xfrm>
            <a:off x="251519" y="98826"/>
            <a:ext cx="8568953" cy="521862"/>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latin typeface="PF Square Sans Pro" panose="02000506040000020004" pitchFamily="2" charset="0"/>
              </a:rPr>
              <a:t>Перевірка </a:t>
            </a:r>
            <a:r>
              <a:rPr lang="ru-RU" sz="3600" b="1" dirty="0" err="1">
                <a:latin typeface="PF Square Sans Pro" panose="02000506040000020004" pitchFamily="2" charset="0"/>
              </a:rPr>
              <a:t>логістики</a:t>
            </a:r>
            <a:r>
              <a:rPr lang="ru-RU" sz="3600" b="1" dirty="0">
                <a:latin typeface="PF Square Sans Pro" panose="02000506040000020004" pitchFamily="2" charset="0"/>
              </a:rPr>
              <a:t> проекту</a:t>
            </a:r>
            <a:endParaRPr lang="uk-UA" sz="3600" b="1" dirty="0">
              <a:latin typeface="PF Square Sans Pro" panose="02000506040000020004" pitchFamily="2" charset="0"/>
            </a:endParaRPr>
          </a:p>
        </p:txBody>
      </p:sp>
      <p:sp>
        <p:nvSpPr>
          <p:cNvPr id="8" name="Прямокутник 7"/>
          <p:cNvSpPr/>
          <p:nvPr/>
        </p:nvSpPr>
        <p:spPr>
          <a:xfrm>
            <a:off x="4932040" y="1700808"/>
            <a:ext cx="4104455" cy="3016210"/>
          </a:xfrm>
          <a:prstGeom prst="rect">
            <a:avLst/>
          </a:prstGeom>
        </p:spPr>
        <p:txBody>
          <a:bodyPr wrap="square">
            <a:spAutoFit/>
          </a:bodyPr>
          <a:lstStyle/>
          <a:p>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Якщо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визначену</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конкретну</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ціль</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цілі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(11)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отримано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на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запланованому</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рівні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(12),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що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підтверджується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документально та /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або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статистичними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даними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(13), та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припущення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(14)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виконано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чи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буде </a:t>
            </a:r>
            <a:r>
              <a:rPr lang="ru-RU" sz="1900" b="1" u="sng" dirty="0" err="1"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загальна</a:t>
            </a:r>
            <a:r>
              <a:rPr lang="ru-RU" sz="1900" b="1" u="sng"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u="sng"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ціль</a:t>
            </a:r>
            <a:r>
              <a:rPr lang="ru-RU" sz="19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(15)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досягнута</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на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запланованому</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рівні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(16),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що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буде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підтверджуватися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статистичними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даними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та /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або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дослідженнями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(17)?</a:t>
            </a:r>
            <a:endParaRPr lang="uk-UA" sz="1900" b="1" dirty="0">
              <a:solidFill>
                <a:srgbClr val="002060"/>
              </a:solidFill>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185" y="803417"/>
            <a:ext cx="4146086" cy="753374"/>
          </a:xfrm>
          <a:prstGeom prst="rect">
            <a:avLst/>
          </a:prstGeom>
        </p:spPr>
      </p:pic>
      <p:sp>
        <p:nvSpPr>
          <p:cNvPr id="14" name="Прямокутник 13"/>
          <p:cNvSpPr/>
          <p:nvPr/>
        </p:nvSpPr>
        <p:spPr>
          <a:xfrm>
            <a:off x="1419921" y="4990469"/>
            <a:ext cx="7395371" cy="1846659"/>
          </a:xfrm>
          <a:prstGeom prst="rect">
            <a:avLst/>
          </a:prstGeom>
        </p:spPr>
        <p:txBody>
          <a:bodyPr wrap="square">
            <a:spAutoFit/>
          </a:bodyPr>
          <a:lstStyle/>
          <a:p>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Якщо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результати</a:t>
            </a:r>
            <a:r>
              <a:rPr lang="ru-RU" sz="1900" b="1"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(7) на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запланованому</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рівні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(8),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що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підтверджується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документально (9),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отримані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припущення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виконані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а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ризики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зменшилися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або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не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з`являються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(10),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чи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буде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досягнуто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u="sng"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конкретну</a:t>
            </a:r>
            <a:r>
              <a:rPr lang="ru-RU" sz="19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u="sng" dirty="0" err="1"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ціль</a:t>
            </a:r>
            <a:r>
              <a:rPr lang="ru-RU" sz="1900" b="1" u="sng" dirty="0" smtClean="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(і</a:t>
            </a:r>
            <a:r>
              <a:rPr lang="ru-RU" sz="1900" b="1" u="sng"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(11) </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до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кінця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реалізації</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проекту на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запланованому</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рівні</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(12),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що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буде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підтверджуватися</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статистичними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даними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та /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або</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a:t>
            </a:r>
            <a:r>
              <a:rPr lang="ru-RU" sz="1900" b="1" dirty="0" err="1">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дослідженнями</a:t>
            </a:r>
            <a:r>
              <a:rPr lang="ru-RU" sz="1900" b="1" dirty="0">
                <a:solidFill>
                  <a:srgbClr val="002060"/>
                </a:solidFill>
                <a:latin typeface="PF Square Sans Pro" panose="02000506040000020004" pitchFamily="2" charset="0"/>
                <a:ea typeface="Times New Roman" panose="02020603050405020304" pitchFamily="18" charset="0"/>
                <a:cs typeface="Times New Roman" panose="02020603050405020304" pitchFamily="18" charset="0"/>
              </a:rPr>
              <a:t> (13)?</a:t>
            </a:r>
            <a:endParaRPr lang="uk-UA" sz="1900" b="1" dirty="0">
              <a:solidFill>
                <a:srgbClr val="002060"/>
              </a:solidFill>
            </a:endParaRPr>
          </a:p>
        </p:txBody>
      </p: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80" y="3501008"/>
            <a:ext cx="1415404" cy="1390844"/>
          </a:xfrm>
          <a:prstGeom prst="rect">
            <a:avLst/>
          </a:prstGeom>
        </p:spPr>
      </p:pic>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1284" y="1556791"/>
            <a:ext cx="3382721" cy="3496163"/>
          </a:xfrm>
          <a:prstGeom prst="rect">
            <a:avLst/>
          </a:prstGeom>
        </p:spPr>
      </p:pic>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80" y="1796557"/>
            <a:ext cx="1415404" cy="1428949"/>
          </a:xfrm>
          <a:prstGeom prst="rect">
            <a:avLst/>
          </a:prstGeom>
        </p:spPr>
      </p:pic>
    </p:spTree>
    <p:extLst>
      <p:ext uri="{BB962C8B-B14F-4D97-AF65-F5344CB8AC3E}">
        <p14:creationId xmlns:p14="http://schemas.microsoft.com/office/powerpoint/2010/main" val="35229619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Місце для номера слайда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7799C4-02C5-44EE-8E2C-01A4C1AF2F3F}" type="slidenum">
              <a:rPr lang="uk-UA" altLang="uk-UA" sz="1400" smtClean="0"/>
              <a:pPr>
                <a:spcBef>
                  <a:spcPct val="0"/>
                </a:spcBef>
                <a:buFontTx/>
                <a:buNone/>
              </a:pPr>
              <a:t>91</a:t>
            </a:fld>
            <a:endParaRPr lang="uk-UA" altLang="uk-UA" sz="1400" dirty="0" smtClean="0"/>
          </a:p>
        </p:txBody>
      </p:sp>
      <p:sp>
        <p:nvSpPr>
          <p:cNvPr id="4100" name="Rectangle 11"/>
          <p:cNvSpPr>
            <a:spLocks noChangeArrowheads="1"/>
          </p:cNvSpPr>
          <p:nvPr/>
        </p:nvSpPr>
        <p:spPr bwMode="auto">
          <a:xfrm>
            <a:off x="414963" y="2033903"/>
            <a:ext cx="8291512" cy="90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7724" tIns="38862" rIns="77724" bIns="38862"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n-US" altLang="uk-UA" sz="3600" dirty="0" smtClean="0">
                <a:solidFill>
                  <a:schemeClr val="tx2"/>
                </a:solidFill>
                <a:latin typeface="Times New Roman" panose="02020603050405020304" pitchFamily="18" charset="0"/>
              </a:rPr>
              <a:t>    </a:t>
            </a:r>
            <a:r>
              <a:rPr lang="ru-RU" altLang="uk-UA" sz="5400" b="1" dirty="0" smtClean="0">
                <a:solidFill>
                  <a:srgbClr val="002060"/>
                </a:solidFill>
                <a:effectLst>
                  <a:outerShdw blurRad="38100" dist="38100" dir="2700000" algn="tl">
                    <a:srgbClr val="000000">
                      <a:alpha val="43137"/>
                    </a:srgbClr>
                  </a:outerShdw>
                </a:effectLst>
                <a:latin typeface="PF Square Sans Pro" panose="02000506040000020004" pitchFamily="2" charset="0"/>
              </a:rPr>
              <a:t>ДЯКУЄМО ЗА УВАГУ!</a:t>
            </a:r>
            <a:endParaRPr lang="ru-RU" altLang="uk-UA" sz="5400" b="1" dirty="0">
              <a:solidFill>
                <a:srgbClr val="002060"/>
              </a:solidFill>
              <a:effectLst>
                <a:outerShdw blurRad="38100" dist="38100" dir="2700000" algn="tl">
                  <a:srgbClr val="000000">
                    <a:alpha val="43137"/>
                  </a:srgbClr>
                </a:outerShdw>
              </a:effectLst>
              <a:latin typeface="PF Square Sans Pro" panose="02000506040000020004" pitchFamily="2" charset="0"/>
            </a:endParaRPr>
          </a:p>
        </p:txBody>
      </p:sp>
      <p:pic>
        <p:nvPicPr>
          <p:cNvPr id="7" name="Picture 2" descr="\\Appdt\install\Лода\GERB\HERB_2.png"/>
          <p:cNvPicPr>
            <a:picLocks noChangeAspect="1" noChangeArrowheads="1"/>
          </p:cNvPicPr>
          <p:nvPr/>
        </p:nvPicPr>
        <p:blipFill>
          <a:blip r:embed="rId2" cstate="print"/>
          <a:srcRect/>
          <a:stretch>
            <a:fillRect/>
          </a:stretch>
        </p:blipFill>
        <p:spPr bwMode="auto">
          <a:xfrm>
            <a:off x="251520" y="150230"/>
            <a:ext cx="949201" cy="1118530"/>
          </a:xfrm>
          <a:prstGeom prst="rect">
            <a:avLst/>
          </a:prstGeom>
          <a:noFill/>
        </p:spPr>
      </p:pic>
      <p:pic>
        <p:nvPicPr>
          <p:cNvPr id="8" name="Picture 6" descr="edlogo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150230"/>
            <a:ext cx="931271" cy="9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356993"/>
            <a:ext cx="5001575" cy="883170"/>
          </a:xfrm>
          <a:prstGeom prst="rect">
            <a:avLst/>
          </a:prstGeom>
        </p:spPr>
      </p:pic>
      <p:sp>
        <p:nvSpPr>
          <p:cNvPr id="3" name="Прямокутник 2"/>
          <p:cNvSpPr/>
          <p:nvPr/>
        </p:nvSpPr>
        <p:spPr>
          <a:xfrm>
            <a:off x="5148064" y="3607460"/>
            <a:ext cx="3782639" cy="584775"/>
          </a:xfrm>
          <a:prstGeom prst="rect">
            <a:avLst/>
          </a:prstGeom>
          <a:solidFill>
            <a:srgbClr val="002060"/>
          </a:solidFill>
        </p:spPr>
        <p:txBody>
          <a:bodyPr wrap="none">
            <a:spAutoFit/>
          </a:bodyPr>
          <a:lstStyle/>
          <a:p>
            <a:r>
              <a:rPr lang="en-US" sz="3200" b="1" dirty="0">
                <a:solidFill>
                  <a:schemeClr val="bg1"/>
                </a:solidFill>
              </a:rPr>
              <a:t>http://dialog.lviv.ua/</a:t>
            </a:r>
            <a:endParaRPr lang="uk-UA" sz="3200" b="1" dirty="0">
              <a:solidFill>
                <a:schemeClr val="bg1"/>
              </a:solidFill>
            </a:endParaRPr>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83" y="4437112"/>
            <a:ext cx="4911091" cy="1749156"/>
          </a:xfrm>
          <a:prstGeom prst="rect">
            <a:avLst/>
          </a:prstGeom>
        </p:spPr>
      </p:pic>
      <p:sp>
        <p:nvSpPr>
          <p:cNvPr id="5" name="Прямокутник 4"/>
          <p:cNvSpPr/>
          <p:nvPr/>
        </p:nvSpPr>
        <p:spPr>
          <a:xfrm>
            <a:off x="5148064" y="4851777"/>
            <a:ext cx="3782639" cy="1200329"/>
          </a:xfrm>
          <a:prstGeom prst="rect">
            <a:avLst/>
          </a:prstGeom>
          <a:solidFill>
            <a:srgbClr val="002060"/>
          </a:solidFill>
        </p:spPr>
        <p:txBody>
          <a:bodyPr wrap="square">
            <a:spAutoFit/>
          </a:bodyPr>
          <a:lstStyle/>
          <a:p>
            <a:r>
              <a:rPr lang="en-US" sz="2400" b="1" dirty="0">
                <a:solidFill>
                  <a:schemeClr val="bg1"/>
                </a:solidFill>
              </a:rPr>
              <a:t>https://www.facebook.com/groups/999746123414732/about/</a:t>
            </a:r>
            <a:endParaRPr lang="uk-UA" sz="2400" b="1" dirty="0">
              <a:solidFill>
                <a:schemeClr val="bg1"/>
              </a:solidFill>
            </a:endParaRPr>
          </a:p>
        </p:txBody>
      </p:sp>
    </p:spTree>
    <p:extLst>
      <p:ext uri="{BB962C8B-B14F-4D97-AF65-F5344CB8AC3E}">
        <p14:creationId xmlns:p14="http://schemas.microsoft.com/office/powerpoint/2010/main" val="3148040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2">
      <a:dk1>
        <a:sysClr val="windowText" lastClr="000000"/>
      </a:dk1>
      <a:lt1>
        <a:sysClr val="window" lastClr="FFFFFF"/>
      </a:lt1>
      <a:dk2>
        <a:srgbClr val="464646"/>
      </a:dk2>
      <a:lt2>
        <a:srgbClr val="DEF5FA"/>
      </a:lt2>
      <a:accent1>
        <a:srgbClr val="2DA2BF"/>
      </a:accent1>
      <a:accent2>
        <a:srgbClr val="DA1F28"/>
      </a:accent2>
      <a:accent3>
        <a:srgbClr val="F9DF1F"/>
      </a:accent3>
      <a:accent4>
        <a:srgbClr val="39639D"/>
      </a:accent4>
      <a:accent5>
        <a:srgbClr val="474B78"/>
      </a:accent5>
      <a:accent6>
        <a:srgbClr val="7D3C4A"/>
      </a:accent6>
      <a:hlink>
        <a:srgbClr val="FF8119"/>
      </a:hlink>
      <a:folHlink>
        <a:srgbClr val="44B9E8"/>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1100</TotalTime>
  <Words>7870</Words>
  <Application>Microsoft Office PowerPoint</Application>
  <PresentationFormat>Екран (4:3)</PresentationFormat>
  <Paragraphs>1428</Paragraphs>
  <Slides>91</Slides>
  <Notes>4</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91</vt:i4>
      </vt:variant>
    </vt:vector>
  </HeadingPairs>
  <TitlesOfParts>
    <vt:vector size="101" baseType="lpstr">
      <vt:lpstr>Microsoft YaHei</vt:lpstr>
      <vt:lpstr>Arial</vt:lpstr>
      <vt:lpstr>Calibri</vt:lpstr>
      <vt:lpstr>Century Gothic</vt:lpstr>
      <vt:lpstr>Open Sans Extrabold</vt:lpstr>
      <vt:lpstr>PF Square Sans Pro</vt:lpstr>
      <vt:lpstr>Tahoma</vt:lpstr>
      <vt:lpstr>Times New Roman</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ОПИС ПРОЕКТУ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АНАЛІЗ ПРОЕКТУ</vt:lpstr>
      <vt:lpstr>Презентація PowerPoint</vt:lpstr>
      <vt:lpstr>АНАЛІЗ ПРОЕКТУ</vt:lpstr>
      <vt:lpstr>АНАЛІЗ ПРОЕКТУ</vt:lpstr>
      <vt:lpstr>АНАЛІЗ ПРОЕКТУ</vt:lpstr>
      <vt:lpstr>Презентація PowerPoint</vt:lpstr>
      <vt:lpstr>Презентація PowerPoint</vt:lpstr>
      <vt:lpstr>КРИТЕРІЇ ОЦІНЮВАННЯ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ЛОГІЧНА МАТРИЦЯ</vt:lpstr>
      <vt:lpstr>Тема 1. Архітектура логічної матриці</vt:lpstr>
      <vt:lpstr>Презентація PowerPoint</vt:lpstr>
      <vt:lpstr>Презентація PowerPoint</vt:lpstr>
      <vt:lpstr>Презентація PowerPoint</vt:lpstr>
      <vt:lpstr>Презентація PowerPoint</vt:lpstr>
      <vt:lpstr>Тема 2. Алгоритм заповнення логічної матриці</vt:lpstr>
      <vt:lpstr>Презентація PowerPoint</vt:lpstr>
      <vt:lpstr>Презентація PowerPoint</vt:lpstr>
      <vt:lpstr>Презентація PowerPoint</vt:lpstr>
      <vt:lpstr>Кооператив «Молочні ріки»</vt:lpstr>
      <vt:lpstr>Кооператив «Молочні ріки»</vt:lpstr>
      <vt:lpstr>Презентація PowerPoint</vt:lpstr>
      <vt:lpstr>Кооператив «Молочні ріки»</vt:lpstr>
      <vt:lpstr>Презентація PowerPoint</vt:lpstr>
      <vt:lpstr>Кооператив «Молочні ріки»</vt:lpstr>
      <vt:lpstr>Презентація PowerPoint</vt:lpstr>
      <vt:lpstr>Кооператив «Молочні ріки»</vt:lpstr>
      <vt:lpstr>Презентація PowerPoint</vt:lpstr>
      <vt:lpstr>Кооператив «Молочні ріки»</vt:lpstr>
      <vt:lpstr>Презентація PowerPoint</vt:lpstr>
      <vt:lpstr>Кооператив «Молочні ріки»</vt:lpstr>
      <vt:lpstr>Презентація PowerPoint</vt:lpstr>
      <vt:lpstr>Кооператив «Молочні ріки»</vt:lpstr>
      <vt:lpstr>Презентація PowerPoint</vt:lpstr>
      <vt:lpstr>Кооператив «Молочні ріки»</vt:lpstr>
      <vt:lpstr>Тема 3. Перевірка логістики проекту</vt:lpstr>
      <vt:lpstr>Презентація PowerPoint</vt:lpstr>
      <vt:lpstr>Презентація PowerPoint</vt:lpstr>
      <vt:lpstr>Презентація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СЕКТОРАЛЬНА ПІДТРИМКА</dc:title>
  <dc:creator>dek414</dc:creator>
  <cp:lastModifiedBy>Sofiy</cp:lastModifiedBy>
  <cp:revision>101</cp:revision>
  <dcterms:created xsi:type="dcterms:W3CDTF">2017-02-28T17:13:27Z</dcterms:created>
  <dcterms:modified xsi:type="dcterms:W3CDTF">2018-10-05T15:26:32Z</dcterms:modified>
</cp:coreProperties>
</file>